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3208000" cy="990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60" d="100"/>
          <a:sy n="60" d="100"/>
        </p:scale>
        <p:origin x="1267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1621191"/>
            <a:ext cx="11226800" cy="3448756"/>
          </a:xfrm>
        </p:spPr>
        <p:txBody>
          <a:bodyPr anchor="b"/>
          <a:lstStyle>
            <a:lvl1pPr algn="ctr">
              <a:defRPr sz="866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1000" y="5202944"/>
            <a:ext cx="9906000" cy="2391656"/>
          </a:xfrm>
        </p:spPr>
        <p:txBody>
          <a:bodyPr/>
          <a:lstStyle>
            <a:lvl1pPr marL="0" indent="0" algn="ctr">
              <a:buNone/>
              <a:defRPr sz="3467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370DB-7DE4-481C-9CED-268C2DF2DAFB}" type="datetimeFigureOut">
              <a:rPr lang="fr-FR" smtClean="0"/>
              <a:t>22/07/2023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5AADC-EA80-4095-B42F-B2BBD73C6A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2949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370DB-7DE4-481C-9CED-268C2DF2DAFB}" type="datetimeFigureOut">
              <a:rPr lang="fr-FR" smtClean="0"/>
              <a:t>22/07/2023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5AADC-EA80-4095-B42F-B2BBD73C6A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7607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51976" y="527403"/>
            <a:ext cx="2847975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08051" y="527403"/>
            <a:ext cx="8378825" cy="839487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370DB-7DE4-481C-9CED-268C2DF2DAFB}" type="datetimeFigureOut">
              <a:rPr lang="fr-FR" smtClean="0"/>
              <a:t>22/07/2023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5AADC-EA80-4095-B42F-B2BBD73C6A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0448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370DB-7DE4-481C-9CED-268C2DF2DAFB}" type="datetimeFigureOut">
              <a:rPr lang="fr-FR" smtClean="0"/>
              <a:t>22/07/2023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5AADC-EA80-4095-B42F-B2BBD73C6A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6153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1172" y="2469624"/>
            <a:ext cx="11391900" cy="4120620"/>
          </a:xfrm>
        </p:spPr>
        <p:txBody>
          <a:bodyPr anchor="b"/>
          <a:lstStyle>
            <a:lvl1pPr>
              <a:defRPr sz="866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1172" y="6629226"/>
            <a:ext cx="11391900" cy="2166937"/>
          </a:xfrm>
        </p:spPr>
        <p:txBody>
          <a:bodyPr/>
          <a:lstStyle>
            <a:lvl1pPr marL="0" indent="0">
              <a:buNone/>
              <a:defRPr sz="3467">
                <a:solidFill>
                  <a:schemeClr val="tx1"/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370DB-7DE4-481C-9CED-268C2DF2DAFB}" type="datetimeFigureOut">
              <a:rPr lang="fr-FR" smtClean="0"/>
              <a:t>22/07/2023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5AADC-EA80-4095-B42F-B2BBD73C6A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2255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8050" y="2637014"/>
            <a:ext cx="5613400" cy="6285266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86550" y="2637014"/>
            <a:ext cx="5613400" cy="6285266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370DB-7DE4-481C-9CED-268C2DF2DAFB}" type="datetimeFigureOut">
              <a:rPr lang="fr-FR" smtClean="0"/>
              <a:t>22/07/2023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5AADC-EA80-4095-B42F-B2BBD73C6A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0736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770" y="527405"/>
            <a:ext cx="11391900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9772" y="2428347"/>
            <a:ext cx="5587602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9772" y="3618442"/>
            <a:ext cx="5587602" cy="532218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86551" y="2428347"/>
            <a:ext cx="5615120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86551" y="3618442"/>
            <a:ext cx="5615120" cy="532218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370DB-7DE4-481C-9CED-268C2DF2DAFB}" type="datetimeFigureOut">
              <a:rPr lang="fr-FR" smtClean="0"/>
              <a:t>22/07/2023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5AADC-EA80-4095-B42F-B2BBD73C6A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2579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370DB-7DE4-481C-9CED-268C2DF2DAFB}" type="datetimeFigureOut">
              <a:rPr lang="fr-FR" smtClean="0"/>
              <a:t>22/07/2023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5AADC-EA80-4095-B42F-B2BBD73C6A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9269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370DB-7DE4-481C-9CED-268C2DF2DAFB}" type="datetimeFigureOut">
              <a:rPr lang="fr-FR" smtClean="0"/>
              <a:t>22/07/2023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5AADC-EA80-4095-B42F-B2BBD73C6A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7875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770" y="660400"/>
            <a:ext cx="4259924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15120" y="1426283"/>
            <a:ext cx="6686550" cy="7039681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9770" y="2971800"/>
            <a:ext cx="4259924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370DB-7DE4-481C-9CED-268C2DF2DAFB}" type="datetimeFigureOut">
              <a:rPr lang="fr-FR" smtClean="0"/>
              <a:t>22/07/2023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5AADC-EA80-4095-B42F-B2BBD73C6A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0277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770" y="660400"/>
            <a:ext cx="4259924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15120" y="1426283"/>
            <a:ext cx="6686550" cy="7039681"/>
          </a:xfrm>
        </p:spPr>
        <p:txBody>
          <a:bodyPr anchor="t"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9770" y="2971800"/>
            <a:ext cx="4259924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370DB-7DE4-481C-9CED-268C2DF2DAFB}" type="datetimeFigureOut">
              <a:rPr lang="fr-FR" smtClean="0"/>
              <a:t>22/07/2023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5AADC-EA80-4095-B42F-B2BBD73C6A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5374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8050" y="527405"/>
            <a:ext cx="11391900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8050" y="2637014"/>
            <a:ext cx="11391900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8050" y="9181397"/>
            <a:ext cx="29718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370DB-7DE4-481C-9CED-268C2DF2DAFB}" type="datetimeFigureOut">
              <a:rPr lang="fr-FR" smtClean="0"/>
              <a:t>22/07/2023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75150" y="9181397"/>
            <a:ext cx="4457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8150" y="9181397"/>
            <a:ext cx="29718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5AADC-EA80-4095-B42F-B2BBD73C6AC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0564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20759" rtl="0" eaLnBrk="1" latinLnBrk="0" hangingPunct="1">
        <a:lnSpc>
          <a:spcPct val="90000"/>
        </a:lnSpc>
        <a:spcBef>
          <a:spcPct val="0"/>
        </a:spcBef>
        <a:buNone/>
        <a:defRPr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sz="4044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4B7B5A3-A3D1-4294-B919-521168B941EC}"/>
              </a:ext>
            </a:extLst>
          </p:cNvPr>
          <p:cNvSpPr txBox="1"/>
          <p:nvPr/>
        </p:nvSpPr>
        <p:spPr>
          <a:xfrm>
            <a:off x="2240296" y="1618104"/>
            <a:ext cx="308610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35,852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invited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take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 in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both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SAPRIS and SAPRIS-SERO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surveys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5B5E925-BAC3-1B80-715A-8D298DE0C5DE}"/>
              </a:ext>
            </a:extLst>
          </p:cNvPr>
          <p:cNvSpPr txBox="1"/>
          <p:nvPr/>
        </p:nvSpPr>
        <p:spPr>
          <a:xfrm>
            <a:off x="2236786" y="5554313"/>
            <a:ext cx="30861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28,091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lèche : bas 3">
            <a:extLst>
              <a:ext uri="{FF2B5EF4-FFF2-40B4-BE49-F238E27FC236}">
                <a16:creationId xmlns:a16="http://schemas.microsoft.com/office/drawing/2014/main" id="{769EDD3E-D830-DEAE-5F40-FCCD10A16671}"/>
              </a:ext>
            </a:extLst>
          </p:cNvPr>
          <p:cNvSpPr/>
          <p:nvPr/>
        </p:nvSpPr>
        <p:spPr>
          <a:xfrm>
            <a:off x="3612284" y="4995967"/>
            <a:ext cx="361950" cy="54739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CD30A890-A230-5C1C-E0BC-2AF38B1431E8}"/>
              </a:ext>
            </a:extLst>
          </p:cNvPr>
          <p:cNvCxnSpPr/>
          <p:nvPr/>
        </p:nvCxnSpPr>
        <p:spPr>
          <a:xfrm>
            <a:off x="3983588" y="5167146"/>
            <a:ext cx="216217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F5AB9573-9465-92A2-1826-114CA6FADA76}"/>
              </a:ext>
            </a:extLst>
          </p:cNvPr>
          <p:cNvSpPr txBox="1"/>
          <p:nvPr/>
        </p:nvSpPr>
        <p:spPr>
          <a:xfrm>
            <a:off x="6213472" y="4897425"/>
            <a:ext cx="475297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2780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answered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‘I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don’t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know’ to the self-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reported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COVID-19 question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1A1E26E-F42C-0F13-36FB-8009167BF338}"/>
              </a:ext>
            </a:extLst>
          </p:cNvPr>
          <p:cNvSpPr txBox="1"/>
          <p:nvPr/>
        </p:nvSpPr>
        <p:spPr>
          <a:xfrm>
            <a:off x="2243808" y="6427891"/>
            <a:ext cx="30861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27,785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lèche : bas 7">
            <a:extLst>
              <a:ext uri="{FF2B5EF4-FFF2-40B4-BE49-F238E27FC236}">
                <a16:creationId xmlns:a16="http://schemas.microsoft.com/office/drawing/2014/main" id="{464892C5-007B-E1B2-E9A2-29B322F78BE1}"/>
              </a:ext>
            </a:extLst>
          </p:cNvPr>
          <p:cNvSpPr/>
          <p:nvPr/>
        </p:nvSpPr>
        <p:spPr>
          <a:xfrm>
            <a:off x="3598861" y="5871296"/>
            <a:ext cx="361950" cy="54739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6975164B-2FDC-4762-809E-79E3D1A0EE9E}"/>
              </a:ext>
            </a:extLst>
          </p:cNvPr>
          <p:cNvCxnSpPr/>
          <p:nvPr/>
        </p:nvCxnSpPr>
        <p:spPr>
          <a:xfrm>
            <a:off x="3994150" y="6115363"/>
            <a:ext cx="216217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5BA46AF5-040C-3E6F-CB3F-DEB7A53EEA53}"/>
              </a:ext>
            </a:extLst>
          </p:cNvPr>
          <p:cNvSpPr txBox="1"/>
          <p:nvPr/>
        </p:nvSpPr>
        <p:spPr>
          <a:xfrm>
            <a:off x="6232356" y="5857163"/>
            <a:ext cx="4752976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306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indicated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having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been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infected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date of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serologic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testing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Flèche : bas 10">
            <a:extLst>
              <a:ext uri="{FF2B5EF4-FFF2-40B4-BE49-F238E27FC236}">
                <a16:creationId xmlns:a16="http://schemas.microsoft.com/office/drawing/2014/main" id="{34DBED13-E858-9F79-BB3F-19346C3B0A52}"/>
              </a:ext>
            </a:extLst>
          </p:cNvPr>
          <p:cNvSpPr/>
          <p:nvPr/>
        </p:nvSpPr>
        <p:spPr>
          <a:xfrm>
            <a:off x="3598861" y="6749477"/>
            <a:ext cx="361950" cy="54739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8F11979E-D7F6-8BA7-CD55-769D94734002}"/>
              </a:ext>
            </a:extLst>
          </p:cNvPr>
          <p:cNvCxnSpPr/>
          <p:nvPr/>
        </p:nvCxnSpPr>
        <p:spPr>
          <a:xfrm>
            <a:off x="3967833" y="6938864"/>
            <a:ext cx="216217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C8E217CD-0E9C-2511-9ED3-F2B12749D086}"/>
              </a:ext>
            </a:extLst>
          </p:cNvPr>
          <p:cNvSpPr txBox="1"/>
          <p:nvPr/>
        </p:nvSpPr>
        <p:spPr>
          <a:xfrm>
            <a:off x="6232357" y="6675452"/>
            <a:ext cx="475297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928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whose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income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categories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were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declared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‘I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don’t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know’, ‘I do not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want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answer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or ‘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1377ADA-43A2-EA00-EF1D-C27C7A84341D}"/>
              </a:ext>
            </a:extLst>
          </p:cNvPr>
          <p:cNvSpPr txBox="1"/>
          <p:nvPr/>
        </p:nvSpPr>
        <p:spPr>
          <a:xfrm>
            <a:off x="2232109" y="7303971"/>
            <a:ext cx="30861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26,857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6AEBAF9-4E91-B76B-20B7-CDBAF48CC15C}"/>
              </a:ext>
            </a:extLst>
          </p:cNvPr>
          <p:cNvSpPr txBox="1"/>
          <p:nvPr/>
        </p:nvSpPr>
        <p:spPr>
          <a:xfrm>
            <a:off x="2236786" y="8186335"/>
            <a:ext cx="30861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20,196 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Flèche : bas 15">
            <a:extLst>
              <a:ext uri="{FF2B5EF4-FFF2-40B4-BE49-F238E27FC236}">
                <a16:creationId xmlns:a16="http://schemas.microsoft.com/office/drawing/2014/main" id="{9F763AA6-09C9-A462-FAB1-6B3922B590DA}"/>
              </a:ext>
            </a:extLst>
          </p:cNvPr>
          <p:cNvSpPr/>
          <p:nvPr/>
        </p:nvSpPr>
        <p:spPr>
          <a:xfrm>
            <a:off x="3605883" y="7625952"/>
            <a:ext cx="361950" cy="54739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Flèche : bas 16">
            <a:extLst>
              <a:ext uri="{FF2B5EF4-FFF2-40B4-BE49-F238E27FC236}">
                <a16:creationId xmlns:a16="http://schemas.microsoft.com/office/drawing/2014/main" id="{1B3B8C24-487B-5538-21EC-5B70351E8879}"/>
              </a:ext>
            </a:extLst>
          </p:cNvPr>
          <p:cNvSpPr/>
          <p:nvPr/>
        </p:nvSpPr>
        <p:spPr>
          <a:xfrm>
            <a:off x="3598861" y="8512523"/>
            <a:ext cx="361950" cy="54739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639DB46-F80D-AF77-ED1F-3C413ABB7C31}"/>
              </a:ext>
            </a:extLst>
          </p:cNvPr>
          <p:cNvSpPr txBox="1"/>
          <p:nvPr/>
        </p:nvSpPr>
        <p:spPr>
          <a:xfrm>
            <a:off x="2236785" y="9073407"/>
            <a:ext cx="3093123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2093 participants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COVID-19 infection and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complete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data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81F8D6A-109C-0F4B-4F7D-8F792F45FC18}"/>
              </a:ext>
            </a:extLst>
          </p:cNvPr>
          <p:cNvSpPr txBox="1"/>
          <p:nvPr/>
        </p:nvSpPr>
        <p:spPr>
          <a:xfrm>
            <a:off x="2240296" y="308304"/>
            <a:ext cx="3086100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63,692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Constances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cohort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invited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take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 in the SAPRIS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survey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Flèche : bas 19">
            <a:extLst>
              <a:ext uri="{FF2B5EF4-FFF2-40B4-BE49-F238E27FC236}">
                <a16:creationId xmlns:a16="http://schemas.microsoft.com/office/drawing/2014/main" id="{20F373CF-530E-A330-6AD8-7F9C0D36AA15}"/>
              </a:ext>
            </a:extLst>
          </p:cNvPr>
          <p:cNvSpPr/>
          <p:nvPr/>
        </p:nvSpPr>
        <p:spPr>
          <a:xfrm>
            <a:off x="3603625" y="1059035"/>
            <a:ext cx="361950" cy="54739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1C151245-9A96-60A3-8E04-B2EC1A76B48D}"/>
              </a:ext>
            </a:extLst>
          </p:cNvPr>
          <p:cNvCxnSpPr/>
          <p:nvPr/>
        </p:nvCxnSpPr>
        <p:spPr>
          <a:xfrm>
            <a:off x="3983589" y="1260101"/>
            <a:ext cx="216217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0CFF3407-A861-5454-8874-CAFC5F0AB7DD}"/>
              </a:ext>
            </a:extLst>
          </p:cNvPr>
          <p:cNvSpPr txBox="1"/>
          <p:nvPr/>
        </p:nvSpPr>
        <p:spPr>
          <a:xfrm>
            <a:off x="6232357" y="1104943"/>
            <a:ext cx="4752975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27,840 not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invited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participate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the SAPRIS-SERO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survey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0898904-D733-5D58-5E9E-CD59BA2A01F9}"/>
              </a:ext>
            </a:extLst>
          </p:cNvPr>
          <p:cNvSpPr txBox="1"/>
          <p:nvPr/>
        </p:nvSpPr>
        <p:spPr>
          <a:xfrm>
            <a:off x="2232109" y="2713873"/>
            <a:ext cx="30861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34,263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responded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06AC32A-C3E2-81DB-F800-EE809F96AB8A}"/>
              </a:ext>
            </a:extLst>
          </p:cNvPr>
          <p:cNvSpPr txBox="1"/>
          <p:nvPr/>
        </p:nvSpPr>
        <p:spPr>
          <a:xfrm>
            <a:off x="2240296" y="3590817"/>
            <a:ext cx="30861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31,903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validated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questionnaire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37EEAF1-C7E9-A4C5-57FD-228121CBA61E}"/>
              </a:ext>
            </a:extLst>
          </p:cNvPr>
          <p:cNvSpPr txBox="1"/>
          <p:nvPr/>
        </p:nvSpPr>
        <p:spPr>
          <a:xfrm>
            <a:off x="2236785" y="4466157"/>
            <a:ext cx="308610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30,871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serology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self-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reported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COVID-19 data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Flèche : bas 25">
            <a:extLst>
              <a:ext uri="{FF2B5EF4-FFF2-40B4-BE49-F238E27FC236}">
                <a16:creationId xmlns:a16="http://schemas.microsoft.com/office/drawing/2014/main" id="{B72DA156-6157-9715-DE54-C71EF1C1749F}"/>
              </a:ext>
            </a:extLst>
          </p:cNvPr>
          <p:cNvSpPr/>
          <p:nvPr/>
        </p:nvSpPr>
        <p:spPr>
          <a:xfrm>
            <a:off x="3603625" y="2150529"/>
            <a:ext cx="361950" cy="54739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Flèche : bas 26">
            <a:extLst>
              <a:ext uri="{FF2B5EF4-FFF2-40B4-BE49-F238E27FC236}">
                <a16:creationId xmlns:a16="http://schemas.microsoft.com/office/drawing/2014/main" id="{DE2325AD-A00F-31C3-C5CC-2BDB61B87144}"/>
              </a:ext>
            </a:extLst>
          </p:cNvPr>
          <p:cNvSpPr/>
          <p:nvPr/>
        </p:nvSpPr>
        <p:spPr>
          <a:xfrm>
            <a:off x="3603625" y="3034222"/>
            <a:ext cx="361950" cy="54739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Flèche : bas 27">
            <a:extLst>
              <a:ext uri="{FF2B5EF4-FFF2-40B4-BE49-F238E27FC236}">
                <a16:creationId xmlns:a16="http://schemas.microsoft.com/office/drawing/2014/main" id="{6110E684-2F46-CF1C-AFCC-C42A88DD9EF5}"/>
              </a:ext>
            </a:extLst>
          </p:cNvPr>
          <p:cNvSpPr/>
          <p:nvPr/>
        </p:nvSpPr>
        <p:spPr>
          <a:xfrm>
            <a:off x="3594184" y="3907811"/>
            <a:ext cx="361950" cy="54739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52D50D98-FA88-7F59-1DB6-8FF01F0EEE45}"/>
              </a:ext>
            </a:extLst>
          </p:cNvPr>
          <p:cNvSpPr txBox="1"/>
          <p:nvPr/>
        </p:nvSpPr>
        <p:spPr>
          <a:xfrm>
            <a:off x="6232357" y="2209351"/>
            <a:ext cx="4752975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1589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did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respond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27910288-F79E-351D-B245-FBBB6429CAAE}"/>
              </a:ext>
            </a:extLst>
          </p:cNvPr>
          <p:cNvSpPr txBox="1"/>
          <p:nvPr/>
        </p:nvSpPr>
        <p:spPr>
          <a:xfrm>
            <a:off x="6232357" y="3053179"/>
            <a:ext cx="4752975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2360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did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validate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questionnaire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F5D6830-D883-55DB-5FC4-36EFF2694B70}"/>
              </a:ext>
            </a:extLst>
          </p:cNvPr>
          <p:cNvSpPr txBox="1"/>
          <p:nvPr/>
        </p:nvSpPr>
        <p:spPr>
          <a:xfrm>
            <a:off x="6232357" y="3933548"/>
            <a:ext cx="4752975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1032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missing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data on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serology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self-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reported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COVID-19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AC81267B-B5F9-9985-3590-16B25A777982}"/>
              </a:ext>
            </a:extLst>
          </p:cNvPr>
          <p:cNvCxnSpPr/>
          <p:nvPr/>
        </p:nvCxnSpPr>
        <p:spPr>
          <a:xfrm>
            <a:off x="3994150" y="4087436"/>
            <a:ext cx="216217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4183CC9B-B643-EB86-F0F5-F76CF3864D1D}"/>
              </a:ext>
            </a:extLst>
          </p:cNvPr>
          <p:cNvCxnSpPr/>
          <p:nvPr/>
        </p:nvCxnSpPr>
        <p:spPr>
          <a:xfrm>
            <a:off x="3994150" y="3214007"/>
            <a:ext cx="216217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520F5F53-6671-0683-8949-BB28410A45E9}"/>
              </a:ext>
            </a:extLst>
          </p:cNvPr>
          <p:cNvCxnSpPr/>
          <p:nvPr/>
        </p:nvCxnSpPr>
        <p:spPr>
          <a:xfrm>
            <a:off x="3990424" y="2363234"/>
            <a:ext cx="216217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E5DFA8B1-75AC-AB84-636F-FD439BA29BC6}"/>
              </a:ext>
            </a:extLst>
          </p:cNvPr>
          <p:cNvCxnSpPr/>
          <p:nvPr/>
        </p:nvCxnSpPr>
        <p:spPr>
          <a:xfrm>
            <a:off x="3980815" y="7792414"/>
            <a:ext cx="216217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E5E08A7B-CE78-6C3A-7410-DB417A848D23}"/>
              </a:ext>
            </a:extLst>
          </p:cNvPr>
          <p:cNvSpPr txBox="1"/>
          <p:nvPr/>
        </p:nvSpPr>
        <p:spPr>
          <a:xfrm>
            <a:off x="6232357" y="7431610"/>
            <a:ext cx="4752975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6,661 with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missing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data on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gender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age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income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BMI, self-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rated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health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smoking,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depressive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symptoms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persistent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symptoms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diabetes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hypertension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55948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156</Words>
  <Application>Microsoft Office PowerPoint</Application>
  <PresentationFormat>Personnalisé</PresentationFormat>
  <Paragraphs>18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Thème Office</vt:lpstr>
      <vt:lpstr>Présentation PowerPoint</vt:lpstr>
    </vt:vector>
  </TitlesOfParts>
  <Company>APHP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LEMOGNE Cedric</dc:creator>
  <cp:lastModifiedBy>Cédric Lemogne</cp:lastModifiedBy>
  <cp:revision>2</cp:revision>
  <dcterms:created xsi:type="dcterms:W3CDTF">2023-07-20T16:13:09Z</dcterms:created>
  <dcterms:modified xsi:type="dcterms:W3CDTF">2023-07-22T05:31:09Z</dcterms:modified>
</cp:coreProperties>
</file>