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38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euille_de_calcul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% in men</c:v>
                </c:pt>
              </c:strCache>
            </c:strRef>
          </c:tx>
          <c:spPr>
            <a:solidFill>
              <a:schemeClr val="dk1">
                <a:tint val="88500"/>
              </a:schemeClr>
            </a:solidFill>
            <a:ln>
              <a:noFill/>
            </a:ln>
            <a:effectLst/>
          </c:spPr>
          <c:invertIfNegative val="0"/>
          <c:cat>
            <c:strRef>
              <c:f>Feuil1!$A$2:$A$22</c:f>
              <c:strCache>
                <c:ptCount val="21"/>
                <c:pt idx="0">
                  <c:v>Cough</c:v>
                </c:pt>
                <c:pt idx="1">
                  <c:v>Breathing difficulties</c:v>
                </c:pt>
                <c:pt idx="2">
                  <c:v>Chest pain </c:v>
                </c:pt>
                <c:pt idx="3">
                  <c:v>Palpitations</c:v>
                </c:pt>
                <c:pt idx="4">
                  <c:v>Back pain</c:v>
                </c:pt>
                <c:pt idx="5">
                  <c:v>Muscular pain, sore muscle</c:v>
                </c:pt>
                <c:pt idx="6">
                  <c:v>Headache </c:v>
                </c:pt>
                <c:pt idx="7">
                  <c:v>Anomaly of the facial nerves</c:v>
                </c:pt>
                <c:pt idx="8">
                  <c:v>Sensory symptoms</c:v>
                </c:pt>
                <c:pt idx="9">
                  <c:v>Speech problems</c:v>
                </c:pt>
                <c:pt idx="10">
                  <c:v>Nausea</c:v>
                </c:pt>
                <c:pt idx="11">
                  <c:v>Diarrhea</c:v>
                </c:pt>
                <c:pt idx="12">
                  <c:v>Constipation</c:v>
                </c:pt>
                <c:pt idx="13">
                  <c:v>Stomach pain</c:v>
                </c:pt>
                <c:pt idx="14">
                  <c:v>Anosmia</c:v>
                </c:pt>
                <c:pt idx="15">
                  <c:v>Fever or fever sensation</c:v>
                </c:pt>
                <c:pt idx="16">
                  <c:v>Fatigue </c:v>
                </c:pt>
                <c:pt idx="17">
                  <c:v>Poor attention</c:v>
                </c:pt>
                <c:pt idx="18">
                  <c:v>Dizziness</c:v>
                </c:pt>
                <c:pt idx="19">
                  <c:v>Discomfort</c:v>
                </c:pt>
                <c:pt idx="20">
                  <c:v>Other symptoms</c:v>
                </c:pt>
              </c:strCache>
            </c:strRef>
          </c:cat>
          <c:val>
            <c:numRef>
              <c:f>Feuil1!$B$2:$B$22</c:f>
              <c:numCache>
                <c:formatCode>General</c:formatCode>
                <c:ptCount val="21"/>
                <c:pt idx="0">
                  <c:v>1.19</c:v>
                </c:pt>
                <c:pt idx="1">
                  <c:v>2.16</c:v>
                </c:pt>
                <c:pt idx="2">
                  <c:v>0.86</c:v>
                </c:pt>
                <c:pt idx="3">
                  <c:v>1.3</c:v>
                </c:pt>
                <c:pt idx="4">
                  <c:v>4.8099999999999996</c:v>
                </c:pt>
                <c:pt idx="5">
                  <c:v>2.38</c:v>
                </c:pt>
                <c:pt idx="6">
                  <c:v>0.97</c:v>
                </c:pt>
                <c:pt idx="7">
                  <c:v>0.11</c:v>
                </c:pt>
                <c:pt idx="8">
                  <c:v>1.41</c:v>
                </c:pt>
                <c:pt idx="9">
                  <c:v>0.11</c:v>
                </c:pt>
                <c:pt idx="10">
                  <c:v>0</c:v>
                </c:pt>
                <c:pt idx="11">
                  <c:v>0.54</c:v>
                </c:pt>
                <c:pt idx="12">
                  <c:v>0.87</c:v>
                </c:pt>
                <c:pt idx="13">
                  <c:v>0.76</c:v>
                </c:pt>
                <c:pt idx="14">
                  <c:v>3.37</c:v>
                </c:pt>
                <c:pt idx="15">
                  <c:v>0</c:v>
                </c:pt>
                <c:pt idx="16">
                  <c:v>5.42</c:v>
                </c:pt>
                <c:pt idx="17">
                  <c:v>3.44</c:v>
                </c:pt>
                <c:pt idx="18">
                  <c:v>0.32</c:v>
                </c:pt>
                <c:pt idx="19">
                  <c:v>0</c:v>
                </c:pt>
                <c:pt idx="20">
                  <c:v>1.29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B52-4A7B-A976-C7E7C7BE78AF}"/>
            </c:ext>
          </c:extLst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% in women</c:v>
                </c:pt>
              </c:strCache>
            </c:strRef>
          </c:tx>
          <c:spPr>
            <a:solidFill>
              <a:schemeClr val="dk1">
                <a:tint val="55000"/>
              </a:schemeClr>
            </a:solidFill>
            <a:ln>
              <a:noFill/>
            </a:ln>
            <a:effectLst/>
          </c:spPr>
          <c:invertIfNegative val="0"/>
          <c:cat>
            <c:strRef>
              <c:f>Feuil1!$A$2:$A$22</c:f>
              <c:strCache>
                <c:ptCount val="21"/>
                <c:pt idx="0">
                  <c:v>Cough</c:v>
                </c:pt>
                <c:pt idx="1">
                  <c:v>Breathing difficulties</c:v>
                </c:pt>
                <c:pt idx="2">
                  <c:v>Chest pain </c:v>
                </c:pt>
                <c:pt idx="3">
                  <c:v>Palpitations</c:v>
                </c:pt>
                <c:pt idx="4">
                  <c:v>Back pain</c:v>
                </c:pt>
                <c:pt idx="5">
                  <c:v>Muscular pain, sore muscle</c:v>
                </c:pt>
                <c:pt idx="6">
                  <c:v>Headache </c:v>
                </c:pt>
                <c:pt idx="7">
                  <c:v>Anomaly of the facial nerves</c:v>
                </c:pt>
                <c:pt idx="8">
                  <c:v>Sensory symptoms</c:v>
                </c:pt>
                <c:pt idx="9">
                  <c:v>Speech problems</c:v>
                </c:pt>
                <c:pt idx="10">
                  <c:v>Nausea</c:v>
                </c:pt>
                <c:pt idx="11">
                  <c:v>Diarrhea</c:v>
                </c:pt>
                <c:pt idx="12">
                  <c:v>Constipation</c:v>
                </c:pt>
                <c:pt idx="13">
                  <c:v>Stomach pain</c:v>
                </c:pt>
                <c:pt idx="14">
                  <c:v>Anosmia</c:v>
                </c:pt>
                <c:pt idx="15">
                  <c:v>Fever or fever sensation</c:v>
                </c:pt>
                <c:pt idx="16">
                  <c:v>Fatigue </c:v>
                </c:pt>
                <c:pt idx="17">
                  <c:v>Poor attention</c:v>
                </c:pt>
                <c:pt idx="18">
                  <c:v>Dizziness</c:v>
                </c:pt>
                <c:pt idx="19">
                  <c:v>Discomfort</c:v>
                </c:pt>
                <c:pt idx="20">
                  <c:v>Other symptoms</c:v>
                </c:pt>
              </c:strCache>
            </c:strRef>
          </c:cat>
          <c:val>
            <c:numRef>
              <c:f>Feuil1!$C$2:$C$22</c:f>
              <c:numCache>
                <c:formatCode>General</c:formatCode>
                <c:ptCount val="21"/>
                <c:pt idx="0">
                  <c:v>1.49</c:v>
                </c:pt>
                <c:pt idx="1">
                  <c:v>3.33</c:v>
                </c:pt>
                <c:pt idx="2">
                  <c:v>2.0099999999999998</c:v>
                </c:pt>
                <c:pt idx="3">
                  <c:v>2.1800000000000002</c:v>
                </c:pt>
                <c:pt idx="4">
                  <c:v>6.75</c:v>
                </c:pt>
                <c:pt idx="5">
                  <c:v>3.49</c:v>
                </c:pt>
                <c:pt idx="6">
                  <c:v>3.32</c:v>
                </c:pt>
                <c:pt idx="7">
                  <c:v>0</c:v>
                </c:pt>
                <c:pt idx="8">
                  <c:v>1.31</c:v>
                </c:pt>
                <c:pt idx="9">
                  <c:v>0.44</c:v>
                </c:pt>
                <c:pt idx="10">
                  <c:v>0.44</c:v>
                </c:pt>
                <c:pt idx="11">
                  <c:v>0.44</c:v>
                </c:pt>
                <c:pt idx="12">
                  <c:v>1.42</c:v>
                </c:pt>
                <c:pt idx="13">
                  <c:v>1.05</c:v>
                </c:pt>
                <c:pt idx="14">
                  <c:v>5.6</c:v>
                </c:pt>
                <c:pt idx="15">
                  <c:v>0.35</c:v>
                </c:pt>
                <c:pt idx="16">
                  <c:v>9</c:v>
                </c:pt>
                <c:pt idx="17">
                  <c:v>4.01</c:v>
                </c:pt>
                <c:pt idx="18">
                  <c:v>1.49</c:v>
                </c:pt>
                <c:pt idx="19">
                  <c:v>0.18</c:v>
                </c:pt>
                <c:pt idx="20">
                  <c:v>2.0099999999999998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B52-4A7B-A976-C7E7C7BE78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9734735"/>
        <c:axId val="156691759"/>
      </c:barChart>
      <c:catAx>
        <c:axId val="1597347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56691759"/>
        <c:crosses val="autoZero"/>
        <c:auto val="1"/>
        <c:lblAlgn val="ctr"/>
        <c:lblOffset val="100"/>
        <c:noMultiLvlLbl val="0"/>
      </c:catAx>
      <c:valAx>
        <c:axId val="1566917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597347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2E4541-1EF5-42E9-BF8F-00A72AE50B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742DA0B-93B7-44E2-B00C-6BF530DC7A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3CA55CC-9AC6-4944-B7E0-E635AC089E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D13E9-850A-4C43-BDDB-DC56B011DC76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C2A7B91-2C53-4B38-90E5-D41D1D869F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1FC4852-EE17-469A-BB9B-4B42CA362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15F7E-B03A-4F6E-8485-E4BA210C1339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619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6A434B8-EA3D-406F-8CCB-461AEFC267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406C25A-82B0-44ED-AB73-49CAE147FC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74F57EB-94B6-404C-BB7B-BA672CA2A7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D13E9-850A-4C43-BDDB-DC56B011DC76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0EE8C6A-7C66-4FB1-8E68-A4DF89C2A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CAB0EBB-68F4-46F7-9D28-D6C79D999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15F7E-B03A-4F6E-8485-E4BA210C1339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582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00F22303-AB70-40DF-8211-D0696E8F3F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0686D68-8328-4648-8C80-61E7855195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B83AE2-40CE-40B3-8E16-3F0E1AF792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D13E9-850A-4C43-BDDB-DC56B011DC76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6217170-354D-412D-B3C4-83C7B7512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8C43F58-65F5-4B07-877B-18A3AF2BE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15F7E-B03A-4F6E-8485-E4BA210C1339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5741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3D81C2-8316-49D0-B6B0-8162CA43E9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C60F248-09A0-4AE4-B190-43A2DBF165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07CDCA0-FBA2-4460-AF21-4E49BB53B8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D13E9-850A-4C43-BDDB-DC56B011DC76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92A09BA-7225-4B94-BF0F-27E966437E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1168DE3-3D05-43AA-8848-01B09E80A1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15F7E-B03A-4F6E-8485-E4BA210C1339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994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E71D40A-F9AE-495C-93D5-91309C4B21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100A49A-2140-4C72-8D9F-91DE5B2459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FB00852-7022-4160-BCE4-5B1652D1B0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D13E9-850A-4C43-BDDB-DC56B011DC76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DC225A2-02FE-4DD2-9AD2-D3CBC82A6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6FC31A-88BB-47DF-A5E7-A0F33A43B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15F7E-B03A-4F6E-8485-E4BA210C1339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432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3152E09-6D8B-4899-A215-135FEEFC9D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39951DB-EBDA-4F9E-B1D3-A74199C703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C420AC9-C2D8-47E7-9904-A5EE38436A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FA252E5-D715-4FED-BC3E-DC4A729470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D13E9-850A-4C43-BDDB-DC56B011DC76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EB8B40F-571C-4C3B-89E0-D18863C3A1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E3D4316-9B39-4ED0-8ADF-9E63A4FB1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15F7E-B03A-4F6E-8485-E4BA210C1339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7244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85A8692-29C9-4116-9621-D7753E406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FE3C3F4-236A-4ACB-ABA7-CAD0C8B7B0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8BCADE4-EB76-4FAD-B23D-425F6146A8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86E9F708-13E8-4E3A-9D2F-4758736732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457C644-0F33-49BD-A1D7-72D35BC033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28149C04-D515-4994-AA50-4798CBA989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D13E9-850A-4C43-BDDB-DC56B011DC76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E00F4AB0-C06A-4679-ABED-21B8CE8527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0A0D290A-9E3C-4A1D-AFA9-9E523BA467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15F7E-B03A-4F6E-8485-E4BA210C1339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189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97403D4-81E4-4D6F-9E66-5C349FC13A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A144DDB-A7DE-40F4-8005-4156F7F852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D13E9-850A-4C43-BDDB-DC56B011DC76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71DB9D4-8135-486C-80FE-B461F67BD7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E1ACEC0-0E09-4BA9-85B7-64BC768A5E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15F7E-B03A-4F6E-8485-E4BA210C1339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00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1067D3F1-48B4-4EF2-B613-00156D5369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D13E9-850A-4C43-BDDB-DC56B011DC76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747D1B6-9B86-4A08-84B9-57C0A9192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BD78DBF-A331-41DA-AF79-7633E93124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15F7E-B03A-4F6E-8485-E4BA210C1339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6544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E381A42-EDA7-4BE8-9DCF-2A365F7DE4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90D1297-33C8-4BAE-96C0-3A960B8FB5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005A00A-7024-42D7-84A0-39FFA4AD80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B4DD60A-3883-4457-AE78-6F41EF8197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D13E9-850A-4C43-BDDB-DC56B011DC76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935E4F6-FB4F-4B7D-BC7D-21BC8091F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F6024F9-A339-438D-8D5F-762A51F0F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15F7E-B03A-4F6E-8485-E4BA210C1339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7127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18333D-17C9-4FAC-9EBC-50EB8EB2C8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8A6ACF6B-FF15-4074-B0A9-973AEE97FF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687034C-AAAE-471C-9804-195EDDAB7D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94D29C8-E79E-4A7C-BA35-CECA4AE120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D13E9-850A-4C43-BDDB-DC56B011DC76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C1F863E-DCDE-4B16-8944-4FBBAE8AB4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026C664-9E0E-4F4B-917D-36A3783EE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15F7E-B03A-4F6E-8485-E4BA210C1339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943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CC7E1701-41E0-4499-BD47-B050D996F4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4CA3E54-1E11-43FD-963A-3E72F708DC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A8E61D4-D288-4836-860A-C5BA65C612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ED13E9-850A-4C43-BDDB-DC56B011DC76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7EB0D66-38C3-4364-8C1C-D23264BB97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FCB88DE-46D7-428F-983C-6BB981EAF6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15F7E-B03A-4F6E-8485-E4BA210C1339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008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Espace réservé du contenu 5">
            <a:extLst>
              <a:ext uri="{FF2B5EF4-FFF2-40B4-BE49-F238E27FC236}">
                <a16:creationId xmlns:a16="http://schemas.microsoft.com/office/drawing/2014/main" id="{86CBCFC8-DE35-47B7-B981-318909F701A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0578017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ZoneTexte 1"/>
          <p:cNvSpPr txBox="1"/>
          <p:nvPr/>
        </p:nvSpPr>
        <p:spPr>
          <a:xfrm>
            <a:off x="2551407" y="932330"/>
            <a:ext cx="70891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/>
              <a:t>P</a:t>
            </a:r>
            <a:r>
              <a:rPr lang="en-GB" sz="1600" dirty="0" smtClean="0"/>
              <a:t>roportion </a:t>
            </a:r>
            <a:r>
              <a:rPr lang="en-GB" sz="1600" dirty="0"/>
              <a:t>of participants affected for each incident persistent symptom by gender</a:t>
            </a: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282894462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11</Words>
  <Application>Microsoft Office PowerPoint</Application>
  <PresentationFormat>Grand écran</PresentationFormat>
  <Paragraphs>1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Joane MATTA</dc:creator>
  <cp:lastModifiedBy>LEMOGNE Cedric</cp:lastModifiedBy>
  <cp:revision>7</cp:revision>
  <dcterms:created xsi:type="dcterms:W3CDTF">2023-06-30T07:33:59Z</dcterms:created>
  <dcterms:modified xsi:type="dcterms:W3CDTF">2023-07-21T09:42:57Z</dcterms:modified>
</cp:coreProperties>
</file>