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9" r:id="rId3"/>
    <p:sldId id="270" r:id="rId4"/>
    <p:sldId id="271" r:id="rId5"/>
    <p:sldId id="272" r:id="rId6"/>
    <p:sldId id="258" r:id="rId7"/>
    <p:sldId id="265" r:id="rId8"/>
    <p:sldId id="267" r:id="rId9"/>
    <p:sldId id="273" r:id="rId10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5">
          <p15:clr>
            <a:srgbClr val="A4A3A4"/>
          </p15:clr>
        </p15:guide>
        <p15:guide id="2" pos="21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2579"/>
    <p:restoredTop sz="89999"/>
  </p:normalViewPr>
  <p:slideViewPr>
    <p:cSldViewPr snapToGrid="0" snapToObjects="1" showGuides="1">
      <p:cViewPr varScale="1">
        <p:scale>
          <a:sx n="103" d="100"/>
          <a:sy n="103" d="100"/>
        </p:scale>
        <p:origin x="4432" y="68"/>
      </p:cViewPr>
      <p:guideLst>
        <p:guide orient="horz" pos="3115"/>
        <p:guide pos="21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2038" y="685800"/>
            <a:ext cx="2373923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198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3784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500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just" latinLnBrk="1">
              <a:lnSpc>
                <a:spcPct val="150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en-US" altLang="ko-KR" sz="1800" b="1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Fig. 1 AP specifically reduces NLRP3 inflammasome activation </a:t>
            </a: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just" latinLnBrk="1">
              <a:lnSpc>
                <a:spcPct val="150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Cell viability assays of (a) J774A.1 cells and (b) differentiated THP-1 cells treated with AP (10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μg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/mL, 50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μg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/mL, 100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μg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/mL) for 2 h. Cell viability was analyzed by EZ-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Cytox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, measured at a wavelength of 450 nm. Ns: not significant. (c–e) Western blots of IL-1β in the supernatants (Sup), and pro-IL-1β and </a:t>
            </a:r>
            <a:r>
              <a:rPr lang="el-GR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α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-tubulin in the soluble lysates (Lys) of treated cells. LPS-primed J774A.1 cells were treated with AP for 2 h and activated for 30 min with nigericin (10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μM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) (c) or ATP (5 mM) (d) with or without MCC950, an NLRP3-specific inhibitor. (e) Differentiated, and LPS-primed THP-1 cells were treated with AP for 2 h and activated for 30 min with nigericin (10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μM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) with or without MCC950. (f–g) LPS-primed J774A.1 cells were treated with AP for 2 h and activated for 3 h with transfection of dsDNA (2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μg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/mL) (f) or flagellin (1.25 </a:t>
            </a:r>
            <a:r>
              <a:rPr lang="en-US" altLang="ko-KR" sz="1800" kern="100" dirty="0" err="1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μg</a:t>
            </a:r>
            <a:r>
              <a:rPr lang="en-US" altLang="ko-KR" sz="18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Arial" panose="020B0604020202020204" pitchFamily="34" charset="0"/>
              </a:rPr>
              <a:t>/mL) (g) using Lipofectamine™ 2000</a:t>
            </a: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lvl="0"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72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pPr lvl="0"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939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49" y="3077280"/>
            <a:ext cx="5829299" cy="2123369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699" y="5613400"/>
            <a:ext cx="4800599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40A130E-E3B8-4EBE-931F-81B26B8448AA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00C6A38-4290-41DD-B95C-4155372FD4A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3077280"/>
            <a:ext cx="6858000" cy="2123369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CA348888-F454-4AD2-BA62-3AF29D9807C0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899" y="396699"/>
            <a:ext cx="6172199" cy="1651000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1607330" y="3198813"/>
            <a:ext cx="3643324" cy="464343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/>
            </a:pPr>
            <a:r>
              <a:rPr lang="ko-KR" altLang="en-US"/>
              <a:t>첫째 목차</a:t>
            </a:r>
          </a:p>
          <a:p>
            <a:pPr lvl="0">
              <a:defRPr/>
            </a:pPr>
            <a:r>
              <a:rPr lang="ko-KR" altLang="en-US"/>
              <a:t>둘째 목차</a:t>
            </a:r>
          </a:p>
          <a:p>
            <a:pPr lvl="0">
              <a:defRPr/>
            </a:pPr>
            <a:r>
              <a:rPr lang="ko-KR" altLang="en-US"/>
              <a:t>셋째 목차</a:t>
            </a:r>
          </a:p>
          <a:p>
            <a:pPr lvl="0">
              <a:defRPr/>
            </a:pPr>
            <a:r>
              <a:rPr lang="ko-KR" altLang="en-US"/>
              <a:t>넷째 목차</a:t>
            </a:r>
          </a:p>
          <a:p>
            <a:pPr lvl="0">
              <a:defRPr/>
            </a:pPr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6FEC12-A4C9-4837-AF94-AD867782C04C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49" y="396699"/>
            <a:ext cx="1543049" cy="8452203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899" y="396699"/>
            <a:ext cx="4514849" cy="8452203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7F84A3-4F29-4053-ACFD-1BAF2D3F140C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4953836A-82A3-4C8B-9D31-CD724F3673ED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2EBAF6-36D0-4DD8-B695-D4C1B37E35D6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4" y="6365522"/>
            <a:ext cx="5829299" cy="196744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4" y="4198585"/>
            <a:ext cx="5829299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60728D28-603B-4EFC-80F8-17E5E9107035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899" y="2311400"/>
            <a:ext cx="3028949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49" y="2311400"/>
            <a:ext cx="3028949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27A1F4E-0809-4239-8034-C38E431DAF92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E0DA496-7307-4E8B-88DE-CB97B48BAB6F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342020" y="2373313"/>
            <a:ext cx="6172199" cy="65364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/>
            </a:pPr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8721E90-850C-410B-8B89-8394F580CFDA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342899" y="2311400"/>
            <a:ext cx="3028949" cy="31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3486149" y="2311400"/>
            <a:ext cx="3028949" cy="31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342020" y="5754984"/>
            <a:ext cx="3028949" cy="31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5270" y="5754984"/>
            <a:ext cx="3028949" cy="31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5" y="6934200"/>
            <a:ext cx="4114799" cy="818621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5" y="885119"/>
            <a:ext cx="4114799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5" y="7752821"/>
            <a:ext cx="4114799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899" y="396699"/>
            <a:ext cx="6172199" cy="1651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899" y="2311400"/>
            <a:ext cx="6172199" cy="6537502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899" y="9181395"/>
            <a:ext cx="1600199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D422D86A-5F52-4165-8473-F1B836277586}" type="datetime1">
              <a:rPr lang="ko-KR" altLang="en-US"/>
              <a:pPr lvl="0">
                <a:defRPr/>
              </a:pPr>
              <a:t>2023-11-14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49" y="9181395"/>
            <a:ext cx="2171699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899" y="9181395"/>
            <a:ext cx="1600199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화이트, 블랙, 디자인이(가) 표시된 사진&#10;&#10;자동 생성된 설명">
            <a:extLst>
              <a:ext uri="{FF2B5EF4-FFF2-40B4-BE49-F238E27FC236}">
                <a16:creationId xmlns:a16="http://schemas.microsoft.com/office/drawing/2014/main" id="{B136628D-602B-6ECC-35B4-926306BC8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pic>
        <p:nvPicPr>
          <p:cNvPr id="14" name="그림 13" descr="블랙, 흑백, 화이트, 미니멀리스트이(가) 표시된 사진&#10;&#10;자동 생성된 설명">
            <a:extLst>
              <a:ext uri="{FF2B5EF4-FFF2-40B4-BE49-F238E27FC236}">
                <a16:creationId xmlns:a16="http://schemas.microsoft.com/office/drawing/2014/main" id="{8E2B0317-193B-C86A-F5FD-ED5B7AFD9D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" y="6732190"/>
            <a:ext cx="3151001" cy="2520000"/>
          </a:xfrm>
          <a:prstGeom prst="rect">
            <a:avLst/>
          </a:prstGeom>
        </p:spPr>
      </p:pic>
      <p:pic>
        <p:nvPicPr>
          <p:cNvPr id="16" name="그림 15" descr="텍스트, 스크린샷, 블랙, 직사각형이(가) 표시된 사진&#10;&#10;자동 생성된 설명">
            <a:extLst>
              <a:ext uri="{FF2B5EF4-FFF2-40B4-BE49-F238E27FC236}">
                <a16:creationId xmlns:a16="http://schemas.microsoft.com/office/drawing/2014/main" id="{31BFF77B-62FF-5167-A81C-F9278F46A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98" y="6732190"/>
            <a:ext cx="3151001" cy="2520000"/>
          </a:xfrm>
          <a:prstGeom prst="rect">
            <a:avLst/>
          </a:prstGeom>
        </p:spPr>
      </p:pic>
      <p:pic>
        <p:nvPicPr>
          <p:cNvPr id="18" name="그림 17" descr="스크린샷, 블랙, 모노크롬, 흑백 사진이(가) 표시된 사진&#10;&#10;자동 생성된 설명">
            <a:extLst>
              <a:ext uri="{FF2B5EF4-FFF2-40B4-BE49-F238E27FC236}">
                <a16:creationId xmlns:a16="http://schemas.microsoft.com/office/drawing/2014/main" id="{DEE71230-9BD6-D3F2-8FFE-ABC7DC9C87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1235300"/>
            <a:ext cx="3151001" cy="2520000"/>
          </a:xfrm>
          <a:prstGeom prst="rect">
            <a:avLst/>
          </a:prstGeom>
        </p:spPr>
      </p:pic>
      <p:pic>
        <p:nvPicPr>
          <p:cNvPr id="20" name="그림 19" descr="스케치, 화이트, 흑백, 블랙이(가) 표시된 사진&#10;&#10;자동 생성된 설명">
            <a:extLst>
              <a:ext uri="{FF2B5EF4-FFF2-40B4-BE49-F238E27FC236}">
                <a16:creationId xmlns:a16="http://schemas.microsoft.com/office/drawing/2014/main" id="{483289AE-74C3-8870-06F4-25E5B6B09E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22" name="그림 21" descr="스크린샷, 블랙, 직사각형, 흑백이(가) 표시된 사진&#10;&#10;자동 생성된 설명">
            <a:extLst>
              <a:ext uri="{FF2B5EF4-FFF2-40B4-BE49-F238E27FC236}">
                <a16:creationId xmlns:a16="http://schemas.microsoft.com/office/drawing/2014/main" id="{1A00ED20-A0A5-165D-3425-F2740A52D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99" y="3983745"/>
            <a:ext cx="3151001" cy="2520000"/>
          </a:xfrm>
          <a:prstGeom prst="rect">
            <a:avLst/>
          </a:prstGeom>
        </p:spPr>
      </p:pic>
      <p:sp>
        <p:nvSpPr>
          <p:cNvPr id="4" name="TextBox 1"/>
          <p:cNvSpPr txBox="1"/>
          <p:nvPr/>
        </p:nvSpPr>
        <p:spPr>
          <a:xfrm>
            <a:off x="39784" y="33935"/>
            <a:ext cx="6818215" cy="33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1 AP specifically reduces NLRP3 inflammasome activation </a:t>
            </a:r>
          </a:p>
        </p:txBody>
      </p:sp>
      <p:sp>
        <p:nvSpPr>
          <p:cNvPr id="43" name="TextBox 1"/>
          <p:cNvSpPr txBox="1"/>
          <p:nvPr/>
        </p:nvSpPr>
        <p:spPr>
          <a:xfrm>
            <a:off x="196590" y="686855"/>
            <a:ext cx="510159" cy="294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4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48AEBE-DB5F-38E9-12D4-47F6FCA90154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7A94B-004C-7597-142D-74D3BE351AFF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1EAB1-63B2-4808-BE88-0D627D320C59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스케치, 화이트, 블랙, 흑백이(가) 표시된 사진&#10;&#10;자동 생성된 설명">
            <a:extLst>
              <a:ext uri="{FF2B5EF4-FFF2-40B4-BE49-F238E27FC236}">
                <a16:creationId xmlns:a16="http://schemas.microsoft.com/office/drawing/2014/main" id="{C2E754A0-7FB8-CC65-61F7-E17E6CD728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9" y="1235300"/>
            <a:ext cx="3151001" cy="2520000"/>
          </a:xfrm>
          <a:prstGeom prst="rect">
            <a:avLst/>
          </a:prstGeom>
          <a:ln>
            <a:noFill/>
          </a:ln>
        </p:spPr>
      </p:pic>
      <p:pic>
        <p:nvPicPr>
          <p:cNvPr id="12" name="그림 11" descr="흑백, 블랙, 화이트, 가전용품이(가) 표시된 사진&#10;&#10;자동 생성된 설명">
            <a:extLst>
              <a:ext uri="{FF2B5EF4-FFF2-40B4-BE49-F238E27FC236}">
                <a16:creationId xmlns:a16="http://schemas.microsoft.com/office/drawing/2014/main" id="{6451456F-0396-2886-3F23-0547E1042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7" y="6732190"/>
            <a:ext cx="3151001" cy="2520000"/>
          </a:xfrm>
          <a:prstGeom prst="rect">
            <a:avLst/>
          </a:prstGeom>
          <a:ln>
            <a:noFill/>
          </a:ln>
        </p:spPr>
      </p:pic>
      <p:pic>
        <p:nvPicPr>
          <p:cNvPr id="10" name="그림 9" descr="화이트, 블랙, 흑백, 디자인이(가) 표시된 사진&#10;&#10;자동 생성된 설명">
            <a:extLst>
              <a:ext uri="{FF2B5EF4-FFF2-40B4-BE49-F238E27FC236}">
                <a16:creationId xmlns:a16="http://schemas.microsoft.com/office/drawing/2014/main" id="{0D66CDF4-920F-B61D-0880-77EE8FC56F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8" y="3983745"/>
            <a:ext cx="3151000" cy="2520000"/>
          </a:xfrm>
          <a:prstGeom prst="rect">
            <a:avLst/>
          </a:prstGeom>
          <a:ln>
            <a:noFill/>
          </a:ln>
        </p:spPr>
      </p:pic>
      <p:sp>
        <p:nvSpPr>
          <p:cNvPr id="4" name="TextBox 1"/>
          <p:cNvSpPr txBox="1"/>
          <p:nvPr/>
        </p:nvSpPr>
        <p:spPr>
          <a:xfrm>
            <a:off x="39784" y="33935"/>
            <a:ext cx="6818215" cy="33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1 AP specifically reduces NLRP3 inflammasome activation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DDBB62-1DB5-3700-2F27-3E27051471A2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400" b="1" i="0" u="none" strike="noStrike" kern="1200" cap="none" spc="0" normalizeH="0" baseline="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962FBE-CD1E-1232-D05C-CDCE97388FAE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DF379F-7DE8-F7B8-B66F-D719C5568B8A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4AAEEF-5E2B-C044-F9FB-5C15090A2180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 descr="직사각형, 블랙, 스크린샷, 흑백이(가) 표시된 사진&#10;&#10;자동 생성된 설명">
            <a:extLst>
              <a:ext uri="{FF2B5EF4-FFF2-40B4-BE49-F238E27FC236}">
                <a16:creationId xmlns:a16="http://schemas.microsoft.com/office/drawing/2014/main" id="{7AD50DE3-B6FE-A349-2001-0B4B875CE3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301" y="3983745"/>
            <a:ext cx="3151001" cy="2520000"/>
          </a:xfrm>
          <a:prstGeom prst="rect">
            <a:avLst/>
          </a:prstGeom>
        </p:spPr>
      </p:pic>
      <p:pic>
        <p:nvPicPr>
          <p:cNvPr id="18" name="그림 17" descr="스크린샷, 직사각형, 모노크롬, 흑백이(가) 표시된 사진&#10;&#10;자동 생성된 설명">
            <a:extLst>
              <a:ext uri="{FF2B5EF4-FFF2-40B4-BE49-F238E27FC236}">
                <a16:creationId xmlns:a16="http://schemas.microsoft.com/office/drawing/2014/main" id="{3F128730-0DB7-8BEB-6056-F317702B02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300" y="6732190"/>
            <a:ext cx="3151001" cy="2520000"/>
          </a:xfrm>
          <a:prstGeom prst="rect">
            <a:avLst/>
          </a:prstGeom>
        </p:spPr>
      </p:pic>
      <p:pic>
        <p:nvPicPr>
          <p:cNvPr id="20" name="그림 19" descr="직사각형, 블랙, 스크린샷, 흑백이(가) 표시된 사진&#10;&#10;자동 생성된 설명">
            <a:extLst>
              <a:ext uri="{FF2B5EF4-FFF2-40B4-BE49-F238E27FC236}">
                <a16:creationId xmlns:a16="http://schemas.microsoft.com/office/drawing/2014/main" id="{FCFB4291-61F4-B5BB-741F-B30A1A18E1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299" y="1235300"/>
            <a:ext cx="315100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2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명함, 텍스트, 화이트, 흑백이(가) 표시된 사진&#10;&#10;자동 생성된 설명">
            <a:extLst>
              <a:ext uri="{FF2B5EF4-FFF2-40B4-BE49-F238E27FC236}">
                <a16:creationId xmlns:a16="http://schemas.microsoft.com/office/drawing/2014/main" id="{7600FB95-284B-C1E8-18D5-E95DAD8F5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  <a:ln>
            <a:noFill/>
          </a:ln>
        </p:spPr>
      </p:pic>
      <p:pic>
        <p:nvPicPr>
          <p:cNvPr id="12" name="그림 11" descr="화이트, 블랙, 흑백, 미니멀리스트이(가) 표시된 사진&#10;&#10;자동 생성된 설명">
            <a:extLst>
              <a:ext uri="{FF2B5EF4-FFF2-40B4-BE49-F238E27FC236}">
                <a16:creationId xmlns:a16="http://schemas.microsoft.com/office/drawing/2014/main" id="{DEB3C4EA-94F3-64ED-0280-E5BBF3F007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  <a:ln>
            <a:noFill/>
          </a:ln>
        </p:spPr>
      </p:pic>
      <p:pic>
        <p:nvPicPr>
          <p:cNvPr id="8" name="그림 7" descr="흑백, 화이트, 블랙, 스케치이(가) 표시된 사진&#10;&#10;자동 생성된 설명">
            <a:extLst>
              <a:ext uri="{FF2B5EF4-FFF2-40B4-BE49-F238E27FC236}">
                <a16:creationId xmlns:a16="http://schemas.microsoft.com/office/drawing/2014/main" id="{822E4676-B44F-B436-7D88-8124788462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" y="6732190"/>
            <a:ext cx="3151001" cy="2520000"/>
          </a:xfrm>
          <a:prstGeom prst="rect">
            <a:avLst/>
          </a:prstGeom>
          <a:ln>
            <a:noFill/>
          </a:ln>
        </p:spPr>
      </p:pic>
      <p:sp>
        <p:nvSpPr>
          <p:cNvPr id="4" name="TextBox 1"/>
          <p:cNvSpPr txBox="1"/>
          <p:nvPr/>
        </p:nvSpPr>
        <p:spPr>
          <a:xfrm>
            <a:off x="39784" y="33935"/>
            <a:ext cx="6818215" cy="33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1 AP specifically reduces NLRP3 inflammasome activation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ABA3A2-088F-C0EF-EF77-CE9D4647C945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400" b="1" i="0" u="none" strike="noStrike" kern="1200" cap="none" spc="0" normalizeH="0" baseline="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4DF6F-67E2-790E-7484-994F91285870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6886DC-4C94-A4D5-CF9C-0E5B636405C3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CAE93-392F-E8D8-BFC7-DFC3271CA4E8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 descr="스크린샷, 직사각형, 블랙, 흑백이(가) 표시된 사진&#10;&#10;자동 생성된 설명">
            <a:extLst>
              <a:ext uri="{FF2B5EF4-FFF2-40B4-BE49-F238E27FC236}">
                <a16:creationId xmlns:a16="http://schemas.microsoft.com/office/drawing/2014/main" id="{31A77A7E-E37F-73C0-8A7A-7FE2D21400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4" y="6717532"/>
            <a:ext cx="3151001" cy="2520000"/>
          </a:xfrm>
          <a:prstGeom prst="rect">
            <a:avLst/>
          </a:prstGeom>
        </p:spPr>
      </p:pic>
      <p:pic>
        <p:nvPicPr>
          <p:cNvPr id="14" name="그림 13" descr="직사각형, 스크린샷, 블랙, 흑백이(가) 표시된 사진&#10;&#10;자동 생성된 설명">
            <a:extLst>
              <a:ext uri="{FF2B5EF4-FFF2-40B4-BE49-F238E27FC236}">
                <a16:creationId xmlns:a16="http://schemas.microsoft.com/office/drawing/2014/main" id="{7DB6F2B1-D491-3989-767F-22A5A422FD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4" y="3983745"/>
            <a:ext cx="3151001" cy="2520000"/>
          </a:xfrm>
          <a:prstGeom prst="rect">
            <a:avLst/>
          </a:prstGeom>
        </p:spPr>
      </p:pic>
      <p:pic>
        <p:nvPicPr>
          <p:cNvPr id="18" name="그림 17" descr="블랙, 흑백 사진, 모노크롬, 흑백이(가) 표시된 사진&#10;&#10;자동 생성된 설명">
            <a:extLst>
              <a:ext uri="{FF2B5EF4-FFF2-40B4-BE49-F238E27FC236}">
                <a16:creationId xmlns:a16="http://schemas.microsoft.com/office/drawing/2014/main" id="{DC2BD4D8-949D-5DE4-6727-94F51D126A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4" y="1235300"/>
            <a:ext cx="315100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7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5"/>
            <a:ext cx="6818215" cy="33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1 AP specifically reduces NLRP3 inflammasome activation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42A2758-4285-CE58-B680-CF8776560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7" y="6732190"/>
            <a:ext cx="3151001" cy="2520000"/>
          </a:xfrm>
          <a:prstGeom prst="rect">
            <a:avLst/>
          </a:prstGeom>
        </p:spPr>
      </p:pic>
      <p:pic>
        <p:nvPicPr>
          <p:cNvPr id="8" name="그림 7" descr="텍스트, 흑백, 스크린샷, 모노크롬이(가) 표시된 사진&#10;&#10;자동 생성된 설명">
            <a:extLst>
              <a:ext uri="{FF2B5EF4-FFF2-40B4-BE49-F238E27FC236}">
                <a16:creationId xmlns:a16="http://schemas.microsoft.com/office/drawing/2014/main" id="{F35DF908-D854-7890-158B-76A5DA4244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302" y="6732190"/>
            <a:ext cx="3151001" cy="2520000"/>
          </a:xfrm>
          <a:prstGeom prst="rect">
            <a:avLst/>
          </a:prstGeom>
        </p:spPr>
      </p:pic>
      <p:pic>
        <p:nvPicPr>
          <p:cNvPr id="10" name="그림 9" descr="잭이(가) 표시된 사진&#10;&#10;자동 생성된 설명">
            <a:extLst>
              <a:ext uri="{FF2B5EF4-FFF2-40B4-BE49-F238E27FC236}">
                <a16:creationId xmlns:a16="http://schemas.microsoft.com/office/drawing/2014/main" id="{EA6D1EF4-6C5E-0360-4430-1D1E5B0DA5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12" name="그림 11" descr="스크린샷, 직사각형, 흑백, 모노크롬이(가) 표시된 사진&#10;&#10;자동 생성된 설명">
            <a:extLst>
              <a:ext uri="{FF2B5EF4-FFF2-40B4-BE49-F238E27FC236}">
                <a16:creationId xmlns:a16="http://schemas.microsoft.com/office/drawing/2014/main" id="{0D0821CE-07C5-E166-1551-EFB7669C75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301" y="3983745"/>
            <a:ext cx="3151001" cy="2520000"/>
          </a:xfrm>
          <a:prstGeom prst="rect">
            <a:avLst/>
          </a:prstGeom>
        </p:spPr>
      </p:pic>
      <p:pic>
        <p:nvPicPr>
          <p:cNvPr id="14" name="그림 13" descr="스케치, 화이트, 그림, 흑백이(가) 표시된 사진&#10;&#10;자동 생성된 설명">
            <a:extLst>
              <a:ext uri="{FF2B5EF4-FFF2-40B4-BE49-F238E27FC236}">
                <a16:creationId xmlns:a16="http://schemas.microsoft.com/office/drawing/2014/main" id="{BFD20CE8-652B-7B63-720D-DBB4493226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699" y="1235300"/>
            <a:ext cx="3151001" cy="2520000"/>
          </a:xfrm>
          <a:prstGeom prst="rect">
            <a:avLst/>
          </a:prstGeom>
        </p:spPr>
      </p:pic>
      <p:pic>
        <p:nvPicPr>
          <p:cNvPr id="16" name="그림 15" descr="스크린샷, 블랙, 모노크롬, 흑백 사진이(가) 표시된 사진&#10;&#10;자동 생성된 설명">
            <a:extLst>
              <a:ext uri="{FF2B5EF4-FFF2-40B4-BE49-F238E27FC236}">
                <a16:creationId xmlns:a16="http://schemas.microsoft.com/office/drawing/2014/main" id="{DB99B93B-DC1D-7C8B-E7E4-62145E6BC8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302" y="1235300"/>
            <a:ext cx="3151001" cy="252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69956F-D79E-B87B-0D8F-B9E43F1DFD7D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endParaRPr kumimoji="0" lang="en-US" altLang="ko-KR" sz="1400" b="1" i="0" u="none" strike="noStrike" kern="1200" cap="none" spc="0" normalizeH="0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4F814F-65A0-EC3A-3E7B-A193AF31A6DE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A0314E-013F-696F-CFFF-C18959FC7789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76DCD2-3C20-6D21-B989-4EA3FD1B6A1B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854D74B-34EF-1AE1-4298-92337FEEF2ED}"/>
              </a:ext>
            </a:extLst>
          </p:cNvPr>
          <p:cNvSpPr/>
          <p:nvPr/>
        </p:nvSpPr>
        <p:spPr>
          <a:xfrm>
            <a:off x="2447251" y="260358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D27C9E4-B9F6-1184-9601-C45C39D4281F}"/>
              </a:ext>
            </a:extLst>
          </p:cNvPr>
          <p:cNvSpPr/>
          <p:nvPr/>
        </p:nvSpPr>
        <p:spPr>
          <a:xfrm>
            <a:off x="5840815" y="260358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F845A16-E268-23CB-8E09-CD2AD7E914FB}"/>
              </a:ext>
            </a:extLst>
          </p:cNvPr>
          <p:cNvSpPr/>
          <p:nvPr/>
        </p:nvSpPr>
        <p:spPr>
          <a:xfrm>
            <a:off x="2330861" y="558047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C497FDA-1F8B-E0B1-3BC6-31BC1BC12B17}"/>
              </a:ext>
            </a:extLst>
          </p:cNvPr>
          <p:cNvSpPr/>
          <p:nvPr/>
        </p:nvSpPr>
        <p:spPr>
          <a:xfrm>
            <a:off x="5709061" y="558047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F639648-D8A2-8E1B-6F7E-B3501BC03F88}"/>
              </a:ext>
            </a:extLst>
          </p:cNvPr>
          <p:cNvSpPr/>
          <p:nvPr/>
        </p:nvSpPr>
        <p:spPr>
          <a:xfrm>
            <a:off x="1890594" y="8836863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6C5893A-D62E-2352-F1CC-459283DBEE7A}"/>
              </a:ext>
            </a:extLst>
          </p:cNvPr>
          <p:cNvSpPr/>
          <p:nvPr/>
        </p:nvSpPr>
        <p:spPr>
          <a:xfrm>
            <a:off x="5294194" y="8836863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48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5"/>
            <a:ext cx="6818215" cy="33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1 AP specifically reduces NLRP3 inflammasome activation </a:t>
            </a:r>
          </a:p>
        </p:txBody>
      </p:sp>
      <p:pic>
        <p:nvPicPr>
          <p:cNvPr id="2" name="그림 1" descr="직사각형, 화이트, 스케치, 흑백이(가) 표시된 사진&#10;&#10;자동 생성된 설명">
            <a:extLst>
              <a:ext uri="{FF2B5EF4-FFF2-40B4-BE49-F238E27FC236}">
                <a16:creationId xmlns:a16="http://schemas.microsoft.com/office/drawing/2014/main" id="{0228271F-171F-30C7-8C14-44E841F64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pic>
        <p:nvPicPr>
          <p:cNvPr id="5" name="그림 4" descr="스크린샷, 블랙, 직사각형, 모노크롬이(가) 표시된 사진&#10;&#10;자동 생성된 설명">
            <a:extLst>
              <a:ext uri="{FF2B5EF4-FFF2-40B4-BE49-F238E27FC236}">
                <a16:creationId xmlns:a16="http://schemas.microsoft.com/office/drawing/2014/main" id="{5E5AEB36-C801-D2EF-4F3C-4D7639F7A9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2" y="1235300"/>
            <a:ext cx="3151001" cy="2520000"/>
          </a:xfrm>
          <a:prstGeom prst="rect">
            <a:avLst/>
          </a:prstGeom>
        </p:spPr>
      </p:pic>
      <p:pic>
        <p:nvPicPr>
          <p:cNvPr id="7" name="그림 6" descr="흑백, 직사각형, 스크린샷, 모노크롬이(가) 표시된 사진&#10;&#10;자동 생성된 설명">
            <a:extLst>
              <a:ext uri="{FF2B5EF4-FFF2-40B4-BE49-F238E27FC236}">
                <a16:creationId xmlns:a16="http://schemas.microsoft.com/office/drawing/2014/main" id="{71CA44E1-8694-944E-C8FD-BC1C9BF0E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2" y="3983745"/>
            <a:ext cx="3151001" cy="2520000"/>
          </a:xfrm>
          <a:prstGeom prst="rect">
            <a:avLst/>
          </a:prstGeom>
        </p:spPr>
      </p:pic>
      <p:pic>
        <p:nvPicPr>
          <p:cNvPr id="9" name="그림 8" descr="잭이(가) 표시된 사진&#10;&#10;자동 생성된 설명">
            <a:extLst>
              <a:ext uri="{FF2B5EF4-FFF2-40B4-BE49-F238E27FC236}">
                <a16:creationId xmlns:a16="http://schemas.microsoft.com/office/drawing/2014/main" id="{291F5326-B81B-7455-199F-0D9A6D80F7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11" name="그림 10" descr="화이트, 디자인이(가) 표시된 사진&#10;&#10;자동 생성된 설명">
            <a:extLst>
              <a:ext uri="{FF2B5EF4-FFF2-40B4-BE49-F238E27FC236}">
                <a16:creationId xmlns:a16="http://schemas.microsoft.com/office/drawing/2014/main" id="{AC879A70-079B-BD52-5B40-75BF7CFF5F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" y="6732190"/>
            <a:ext cx="3151001" cy="2520000"/>
          </a:xfrm>
          <a:prstGeom prst="rect">
            <a:avLst/>
          </a:prstGeom>
        </p:spPr>
      </p:pic>
      <p:pic>
        <p:nvPicPr>
          <p:cNvPr id="13" name="그림 12" descr="흑백, 가전용품, 주방가전, 스크린샷이(가) 표시된 사진&#10;&#10;자동 생성된 설명">
            <a:extLst>
              <a:ext uri="{FF2B5EF4-FFF2-40B4-BE49-F238E27FC236}">
                <a16:creationId xmlns:a16="http://schemas.microsoft.com/office/drawing/2014/main" id="{8697F877-6007-0158-BAB3-6C3D44020F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2" y="6732190"/>
            <a:ext cx="3151001" cy="25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6DE4A2-9235-2761-6CBE-4D5ACF9B84D5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endParaRPr kumimoji="0" lang="en-US" altLang="ko-KR" sz="1400" b="1" i="0" u="none" strike="noStrike" kern="1200" cap="none" spc="0" normalizeH="0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00DE73-E9F7-63E9-790B-4826E4359F20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FA52A0-5E14-E866-7520-F17894949597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B39438-5C08-5E5D-2C00-9D97AC9C71E5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3257F24-8F13-7002-BDC9-1D51F62102DF}"/>
              </a:ext>
            </a:extLst>
          </p:cNvPr>
          <p:cNvSpPr/>
          <p:nvPr/>
        </p:nvSpPr>
        <p:spPr>
          <a:xfrm>
            <a:off x="1274618" y="193374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22B3FD-9B24-0ABF-1D08-B2C85D2C9026}"/>
              </a:ext>
            </a:extLst>
          </p:cNvPr>
          <p:cNvSpPr/>
          <p:nvPr/>
        </p:nvSpPr>
        <p:spPr>
          <a:xfrm>
            <a:off x="4659744" y="1933740"/>
            <a:ext cx="676070" cy="288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0DAA970-171B-D477-3007-D23EE00E4E7A}"/>
              </a:ext>
            </a:extLst>
          </p:cNvPr>
          <p:cNvSpPr/>
          <p:nvPr/>
        </p:nvSpPr>
        <p:spPr>
          <a:xfrm>
            <a:off x="1274617" y="4925292"/>
            <a:ext cx="785091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FE08481-7C5B-968B-E37E-2EAFD2CF54C9}"/>
              </a:ext>
            </a:extLst>
          </p:cNvPr>
          <p:cNvSpPr/>
          <p:nvPr/>
        </p:nvSpPr>
        <p:spPr>
          <a:xfrm>
            <a:off x="4678216" y="4925292"/>
            <a:ext cx="785091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F46BD5A-F5CA-4EA1-DD2A-CD6FDE9AC640}"/>
              </a:ext>
            </a:extLst>
          </p:cNvPr>
          <p:cNvSpPr/>
          <p:nvPr/>
        </p:nvSpPr>
        <p:spPr>
          <a:xfrm>
            <a:off x="4631044" y="8153401"/>
            <a:ext cx="1058556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8A29F1-1612-3CAA-45AA-3F7646E7C5E7}"/>
              </a:ext>
            </a:extLst>
          </p:cNvPr>
          <p:cNvSpPr/>
          <p:nvPr/>
        </p:nvSpPr>
        <p:spPr>
          <a:xfrm>
            <a:off x="1220107" y="8153401"/>
            <a:ext cx="1058556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110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6"/>
            <a:ext cx="68182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2 AP does not affect the NF-κB</a:t>
            </a:r>
            <a:r>
              <a:rPr lang="en-US" altLang="ko-KR" sz="160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signaling pathway </a:t>
            </a:r>
          </a:p>
        </p:txBody>
      </p:sp>
      <p:pic>
        <p:nvPicPr>
          <p:cNvPr id="6" name="그림 5" descr="스크린샷, 흑백, 타이포그래피이(가) 표시된 사진&#10;&#10;자동 생성된 설명">
            <a:extLst>
              <a:ext uri="{FF2B5EF4-FFF2-40B4-BE49-F238E27FC236}">
                <a16:creationId xmlns:a16="http://schemas.microsoft.com/office/drawing/2014/main" id="{1005E579-8830-8E23-E279-DD21FECB1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8" name="그림 7" descr="스케치, 화이트, 직사각형, 흑백이(가) 표시된 사진&#10;&#10;자동 생성된 설명">
            <a:extLst>
              <a:ext uri="{FF2B5EF4-FFF2-40B4-BE49-F238E27FC236}">
                <a16:creationId xmlns:a16="http://schemas.microsoft.com/office/drawing/2014/main" id="{B744808D-8E84-B40A-51F5-BA5B6590F0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" y="6732190"/>
            <a:ext cx="3151001" cy="2520000"/>
          </a:xfrm>
          <a:prstGeom prst="rect">
            <a:avLst/>
          </a:prstGeom>
        </p:spPr>
      </p:pic>
      <p:pic>
        <p:nvPicPr>
          <p:cNvPr id="10" name="그림 9" descr="블랙, 흑백, 모노크롬, 직사각형이(가) 표시된 사진&#10;&#10;자동 생성된 설명">
            <a:extLst>
              <a:ext uri="{FF2B5EF4-FFF2-40B4-BE49-F238E27FC236}">
                <a16:creationId xmlns:a16="http://schemas.microsoft.com/office/drawing/2014/main" id="{572E97B2-6C8D-2BCF-FE7D-23487C4194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6732190"/>
            <a:ext cx="3151001" cy="2520000"/>
          </a:xfrm>
          <a:prstGeom prst="rect">
            <a:avLst/>
          </a:prstGeom>
        </p:spPr>
      </p:pic>
      <p:pic>
        <p:nvPicPr>
          <p:cNvPr id="12" name="그림 11" descr="스크린샷, 흑백, 블랙, 직사각형이(가) 표시된 사진&#10;&#10;자동 생성된 설명">
            <a:extLst>
              <a:ext uri="{FF2B5EF4-FFF2-40B4-BE49-F238E27FC236}">
                <a16:creationId xmlns:a16="http://schemas.microsoft.com/office/drawing/2014/main" id="{13D0DC75-0E33-B7C5-2680-A06A48F9DA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3983745"/>
            <a:ext cx="3151001" cy="2520000"/>
          </a:xfrm>
          <a:prstGeom prst="rect">
            <a:avLst/>
          </a:prstGeom>
        </p:spPr>
      </p:pic>
      <p:pic>
        <p:nvPicPr>
          <p:cNvPr id="14" name="그림 13" descr="직사각형, 흑백, 스케치, 스크린샷이(가) 표시된 사진&#10;&#10;자동 생성된 설명">
            <a:extLst>
              <a:ext uri="{FF2B5EF4-FFF2-40B4-BE49-F238E27FC236}">
                <a16:creationId xmlns:a16="http://schemas.microsoft.com/office/drawing/2014/main" id="{FE034329-DE3F-3B43-59F3-1C3334C5FE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pic>
        <p:nvPicPr>
          <p:cNvPr id="16" name="그림 15" descr="스크린샷, 블랙, 흑백, 직사각형이(가) 표시된 사진&#10;&#10;자동 생성된 설명">
            <a:extLst>
              <a:ext uri="{FF2B5EF4-FFF2-40B4-BE49-F238E27FC236}">
                <a16:creationId xmlns:a16="http://schemas.microsoft.com/office/drawing/2014/main" id="{406A7432-698F-E581-0581-C14C2D3876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1235300"/>
            <a:ext cx="3151001" cy="252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6FF3FB-914F-1DD3-E7F5-0AFF3F483F8F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400" b="1" i="0" u="none" strike="noStrike" kern="1200" cap="none" spc="0" normalizeH="0" baseline="0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B922A2-A1E5-96E0-AF24-ED3C5B6D85B4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42288E-2C7C-8F6D-FB3F-3752FD0F35F7}"/>
              </a:ext>
            </a:extLst>
          </p:cNvPr>
          <p:cNvSpPr txBox="1"/>
          <p:nvPr/>
        </p:nvSpPr>
        <p:spPr>
          <a:xfrm>
            <a:off x="154698" y="3983745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p-NF-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1E8763-2627-CD35-E59E-0FD1822EFFCF}"/>
              </a:ext>
            </a:extLst>
          </p:cNvPr>
          <p:cNvSpPr txBox="1"/>
          <p:nvPr/>
        </p:nvSpPr>
        <p:spPr>
          <a:xfrm>
            <a:off x="154697" y="6732190"/>
            <a:ext cx="620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NF-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352059F-A1DE-DEB3-1228-91047F490BBD}"/>
              </a:ext>
            </a:extLst>
          </p:cNvPr>
          <p:cNvSpPr/>
          <p:nvPr/>
        </p:nvSpPr>
        <p:spPr>
          <a:xfrm>
            <a:off x="1182253" y="5628978"/>
            <a:ext cx="1016002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5D4DBD6-2364-534C-AFB0-432023C9D2B2}"/>
              </a:ext>
            </a:extLst>
          </p:cNvPr>
          <p:cNvSpPr/>
          <p:nvPr/>
        </p:nvSpPr>
        <p:spPr>
          <a:xfrm>
            <a:off x="4619799" y="5628978"/>
            <a:ext cx="1016002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C1AEC3-3160-E755-4D4C-A9E17E3A8577}"/>
              </a:ext>
            </a:extLst>
          </p:cNvPr>
          <p:cNvSpPr/>
          <p:nvPr/>
        </p:nvSpPr>
        <p:spPr>
          <a:xfrm>
            <a:off x="4638271" y="8473896"/>
            <a:ext cx="1108366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CF1B61-7ABC-6EBB-FD23-40C4A00E6E16}"/>
              </a:ext>
            </a:extLst>
          </p:cNvPr>
          <p:cNvSpPr/>
          <p:nvPr/>
        </p:nvSpPr>
        <p:spPr>
          <a:xfrm>
            <a:off x="1251406" y="8473896"/>
            <a:ext cx="1108366" cy="253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6"/>
            <a:ext cx="67168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 dirty="0">
                <a:solidFill>
                  <a:srgbClr val="000000"/>
                </a:solidFill>
                <a:latin typeface="Arial"/>
                <a:cs typeface="Arial"/>
              </a:rPr>
              <a:t>Fig. 3 AP inhibits NLRP3 inflammasome, regardless of K+ efflux and ROS</a:t>
            </a:r>
          </a:p>
        </p:txBody>
      </p:sp>
      <p:pic>
        <p:nvPicPr>
          <p:cNvPr id="3" name="그림 2" descr="화이트, 블랙, 스케치, 흑백이(가) 표시된 사진&#10;&#10;자동 생성된 설명">
            <a:extLst>
              <a:ext uri="{FF2B5EF4-FFF2-40B4-BE49-F238E27FC236}">
                <a16:creationId xmlns:a16="http://schemas.microsoft.com/office/drawing/2014/main" id="{FC3B4DA2-8219-1DE8-07BA-FC909A291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pic>
        <p:nvPicPr>
          <p:cNvPr id="8" name="그림 7" descr="스크린샷, 직사각형, 블랙, 흑백이(가) 표시된 사진&#10;&#10;자동 생성된 설명">
            <a:extLst>
              <a:ext uri="{FF2B5EF4-FFF2-40B4-BE49-F238E27FC236}">
                <a16:creationId xmlns:a16="http://schemas.microsoft.com/office/drawing/2014/main" id="{DB0A7924-64EC-EC44-9995-BED31292D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2" y="1235300"/>
            <a:ext cx="3151001" cy="2520000"/>
          </a:xfrm>
          <a:prstGeom prst="rect">
            <a:avLst/>
          </a:prstGeom>
        </p:spPr>
      </p:pic>
      <p:pic>
        <p:nvPicPr>
          <p:cNvPr id="10" name="그림 9" descr="화이트, 블랙, 디자인, 미니멀리스트이(가) 표시된 사진&#10;&#10;자동 생성된 설명">
            <a:extLst>
              <a:ext uri="{FF2B5EF4-FFF2-40B4-BE49-F238E27FC236}">
                <a16:creationId xmlns:a16="http://schemas.microsoft.com/office/drawing/2014/main" id="{69906CF3-E95A-0016-881C-D394D01D48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12" name="그림 11" descr="스크린샷, 블랙, 직사각형, 모노크롬이(가) 표시된 사진&#10;&#10;자동 생성된 설명">
            <a:extLst>
              <a:ext uri="{FF2B5EF4-FFF2-40B4-BE49-F238E27FC236}">
                <a16:creationId xmlns:a16="http://schemas.microsoft.com/office/drawing/2014/main" id="{628785A2-7961-2B0D-8A51-F25E184E26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1" y="3983745"/>
            <a:ext cx="3151001" cy="2520000"/>
          </a:xfrm>
          <a:prstGeom prst="rect">
            <a:avLst/>
          </a:prstGeom>
        </p:spPr>
      </p:pic>
      <p:pic>
        <p:nvPicPr>
          <p:cNvPr id="16" name="그림 15" descr="흑백, 블랙, 스크린샷, 모니터이(가) 표시된 사진&#10;&#10;자동 생성된 설명">
            <a:extLst>
              <a:ext uri="{FF2B5EF4-FFF2-40B4-BE49-F238E27FC236}">
                <a16:creationId xmlns:a16="http://schemas.microsoft.com/office/drawing/2014/main" id="{45E63188-672F-B1C4-B6EE-9E16F8A096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2" y="6732190"/>
            <a:ext cx="3151001" cy="2520000"/>
          </a:xfrm>
          <a:prstGeom prst="rect">
            <a:avLst/>
          </a:prstGeom>
        </p:spPr>
      </p:pic>
      <p:pic>
        <p:nvPicPr>
          <p:cNvPr id="18" name="그림 17" descr="화이트, 흑백, 블랙, 직사각형이(가) 표시된 사진&#10;&#10;자동 생성된 설명">
            <a:extLst>
              <a:ext uri="{FF2B5EF4-FFF2-40B4-BE49-F238E27FC236}">
                <a16:creationId xmlns:a16="http://schemas.microsoft.com/office/drawing/2014/main" id="{79DD8D4F-B69C-29EE-5CCE-606A5E1C1E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" y="6732190"/>
            <a:ext cx="3151001" cy="252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3D7545B-9B59-57CC-D058-C0F8755D4414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endParaRPr kumimoji="0" lang="en-US" altLang="ko-KR" sz="1400" b="1" i="0" u="none" strike="noStrike" kern="1200" cap="none" spc="0" normalizeH="0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260F17-133F-A9DE-5EE3-F7A9CDB8C2A7}"/>
              </a:ext>
            </a:extLst>
          </p:cNvPr>
          <p:cNvSpPr txBox="1"/>
          <p:nvPr/>
        </p:nvSpPr>
        <p:spPr>
          <a:xfrm>
            <a:off x="154699" y="123530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E6BEF6-FDE7-744C-84FC-F8EC7467DB6C}"/>
              </a:ext>
            </a:extLst>
          </p:cNvPr>
          <p:cNvSpPr txBox="1"/>
          <p:nvPr/>
        </p:nvSpPr>
        <p:spPr>
          <a:xfrm>
            <a:off x="154698" y="39837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Pro-IL-1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FAB05E-0A5C-0FC4-51BC-5A637CCE13E3}"/>
              </a:ext>
            </a:extLst>
          </p:cNvPr>
          <p:cNvSpPr txBox="1"/>
          <p:nvPr/>
        </p:nvSpPr>
        <p:spPr>
          <a:xfrm>
            <a:off x="154697" y="6732190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6"/>
            <a:ext cx="67347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4 AP blocks NLRP3 inflammasome assembly by hindering ASC oligomerization</a:t>
            </a:r>
          </a:p>
        </p:txBody>
      </p:sp>
      <p:pic>
        <p:nvPicPr>
          <p:cNvPr id="3" name="그림 2" descr="스크린샷, 블랙, 직사각형, 흑백이(가) 표시된 사진&#10;&#10;자동 생성된 설명">
            <a:extLst>
              <a:ext uri="{FF2B5EF4-FFF2-40B4-BE49-F238E27FC236}">
                <a16:creationId xmlns:a16="http://schemas.microsoft.com/office/drawing/2014/main" id="{5804AA27-1DC7-EEEF-5CB4-F557D29A3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3983745"/>
            <a:ext cx="3151001" cy="2520000"/>
          </a:xfrm>
          <a:prstGeom prst="rect">
            <a:avLst/>
          </a:prstGeom>
        </p:spPr>
      </p:pic>
      <p:pic>
        <p:nvPicPr>
          <p:cNvPr id="6" name="그림 5" descr="흑백, 잭, 모노크롬이(가) 표시된 사진&#10;&#10;중간 신뢰도로 자동 생성된 설명">
            <a:extLst>
              <a:ext uri="{FF2B5EF4-FFF2-40B4-BE49-F238E27FC236}">
                <a16:creationId xmlns:a16="http://schemas.microsoft.com/office/drawing/2014/main" id="{745FDD21-EBA4-D178-D2F7-76B4CA14AE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" y="3983745"/>
            <a:ext cx="3151001" cy="2520000"/>
          </a:xfrm>
          <a:prstGeom prst="rect">
            <a:avLst/>
          </a:prstGeom>
        </p:spPr>
      </p:pic>
      <p:pic>
        <p:nvPicPr>
          <p:cNvPr id="10" name="그림 9" descr="흑백, 직사각형, 스크린샷, 블랙이(가) 표시된 사진&#10;&#10;자동 생성된 설명">
            <a:extLst>
              <a:ext uri="{FF2B5EF4-FFF2-40B4-BE49-F238E27FC236}">
                <a16:creationId xmlns:a16="http://schemas.microsoft.com/office/drawing/2014/main" id="{3A56CB94-F0F8-2146-7B6E-A55EF9CA7F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1235300"/>
            <a:ext cx="3151001" cy="2520000"/>
          </a:xfrm>
          <a:prstGeom prst="rect">
            <a:avLst/>
          </a:prstGeom>
        </p:spPr>
      </p:pic>
      <p:pic>
        <p:nvPicPr>
          <p:cNvPr id="12" name="그림 11" descr="화이트, 디자인이(가) 표시된 사진&#10;&#10;자동 생성된 설명">
            <a:extLst>
              <a:ext uri="{FF2B5EF4-FFF2-40B4-BE49-F238E27FC236}">
                <a16:creationId xmlns:a16="http://schemas.microsoft.com/office/drawing/2014/main" id="{F06FF53F-46C5-F584-325E-53CF0479B2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F32C8D-CBB5-FEDF-4127-AFD26BAE3DD1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endParaRPr kumimoji="0" lang="en-US" altLang="ko-KR" sz="1400" b="1" i="0" u="none" strike="noStrike" kern="1200" cap="none" spc="0" normalizeH="0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22BB0A-E973-5937-526A-A315D5DC3008}"/>
              </a:ext>
            </a:extLst>
          </p:cNvPr>
          <p:cNvSpPr txBox="1"/>
          <p:nvPr/>
        </p:nvSpPr>
        <p:spPr>
          <a:xfrm>
            <a:off x="154699" y="1235300"/>
            <a:ext cx="330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59B566-D92D-B951-A951-AA7D85B4C4B3}"/>
              </a:ext>
            </a:extLst>
          </p:cNvPr>
          <p:cNvSpPr txBox="1"/>
          <p:nvPr/>
        </p:nvSpPr>
        <p:spPr>
          <a:xfrm>
            <a:off x="154698" y="3983745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0DD8429E-0972-B192-A022-EDE74DD27A3B}"/>
              </a:ext>
            </a:extLst>
          </p:cNvPr>
          <p:cNvCxnSpPr/>
          <p:nvPr/>
        </p:nvCxnSpPr>
        <p:spPr>
          <a:xfrm flipH="1">
            <a:off x="2202592" y="2428102"/>
            <a:ext cx="29038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9784" y="33936"/>
            <a:ext cx="67347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00"/>
                </a:solidFill>
                <a:latin typeface="Arial"/>
                <a:cs typeface="Arial"/>
              </a:rPr>
              <a:t>Fig. 4 AP blocks NLRP3 inflammasome assembly by hindering ASC oligomerization</a:t>
            </a:r>
          </a:p>
        </p:txBody>
      </p:sp>
      <p:pic>
        <p:nvPicPr>
          <p:cNvPr id="3" name="그림 2" descr="흑백, 블랙, 직사각형, 모노크롬이(가) 표시된 사진&#10;&#10;자동 생성된 설명">
            <a:extLst>
              <a:ext uri="{FF2B5EF4-FFF2-40B4-BE49-F238E27FC236}">
                <a16:creationId xmlns:a16="http://schemas.microsoft.com/office/drawing/2014/main" id="{93E61D48-F687-9C90-8205-0EC5DAE678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00" y="1235300"/>
            <a:ext cx="3151001" cy="2520000"/>
          </a:xfrm>
          <a:prstGeom prst="rect">
            <a:avLst/>
          </a:prstGeom>
        </p:spPr>
      </p:pic>
      <p:pic>
        <p:nvPicPr>
          <p:cNvPr id="6" name="그림 5" descr="스케치, 화이트, 흑백, 직사각형이(가) 표시된 사진&#10;&#10;자동 생성된 설명">
            <a:extLst>
              <a:ext uri="{FF2B5EF4-FFF2-40B4-BE49-F238E27FC236}">
                <a16:creationId xmlns:a16="http://schemas.microsoft.com/office/drawing/2014/main" id="{8C4A6A50-E0EE-8326-A86D-2591BBFF79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9" y="1235300"/>
            <a:ext cx="3151001" cy="25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5B69D9-03BE-1E6B-C9C0-738EF81CFF30}"/>
              </a:ext>
            </a:extLst>
          </p:cNvPr>
          <p:cNvSpPr txBox="1"/>
          <p:nvPr/>
        </p:nvSpPr>
        <p:spPr>
          <a:xfrm>
            <a:off x="196590" y="686855"/>
            <a:ext cx="51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400" b="1" i="0" u="none" strike="noStrike" kern="1200" cap="none" spc="0" normalizeH="0" baseline="0" dirty="0">
                <a:solidFill>
                  <a:srgbClr val="0000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1F6780-970F-CF23-67C6-8E62267C8F2E}"/>
              </a:ext>
            </a:extLst>
          </p:cNvPr>
          <p:cNvSpPr txBox="1"/>
          <p:nvPr/>
        </p:nvSpPr>
        <p:spPr>
          <a:xfrm>
            <a:off x="154699" y="1235300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ASC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387</Words>
  <Application>Microsoft Office PowerPoint</Application>
  <PresentationFormat>A4 용지(210x297mm)</PresentationFormat>
  <Paragraphs>53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Arial</vt:lpstr>
      <vt:lpstr>Calibri</vt:lpstr>
      <vt:lpstr>Times New Roman</vt:lpstr>
      <vt:lpstr>한컴오피스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이수민</dc:creator>
  <cp:lastModifiedBy>Yong Hwan</cp:lastModifiedBy>
  <cp:revision>254</cp:revision>
  <dcterms:created xsi:type="dcterms:W3CDTF">2023-08-28T06:47:41Z</dcterms:created>
  <dcterms:modified xsi:type="dcterms:W3CDTF">2023-11-14T03:45:32Z</dcterms:modified>
  <cp:version>1100.0100.01</cp:version>
</cp:coreProperties>
</file>