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-110837" y="30512"/>
            <a:ext cx="10044546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Blood pressure in preterm infants with bronchopulmonary dysplasia in the first three months of life</a:t>
            </a:r>
            <a:endParaRPr lang="en-GB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4779" y="1134136"/>
            <a:ext cx="10536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Bronchopulmonary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dysplasia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effects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neonatal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blood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pressure</a:t>
            </a:r>
            <a:r>
              <a:rPr lang="hu-HU" sz="2000" dirty="0">
                <a:solidFill>
                  <a:schemeClr val="bg1"/>
                </a:solidFill>
              </a:rPr>
              <a:t> 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+mj-lt"/>
              </a:rPr>
              <a:t>JK Kiss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</a:t>
            </a:r>
            <a:r>
              <a:rPr lang="hu-HU" sz="2000" b="1" dirty="0">
                <a:solidFill>
                  <a:schemeClr val="bg1"/>
                </a:solidFill>
                <a:latin typeface="+mj-lt"/>
              </a:rPr>
              <a:t>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826" y="5549440"/>
            <a:ext cx="743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</a:rPr>
              <a:t>CONCLUSION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The blood pressure of BPD patients correlates with but also significantly differs from the reference data. Calculating the daily average blood pressure can improve the diagnosis of neonatal hypertension</a:t>
            </a:r>
            <a:r>
              <a:rPr lang="hu-HU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en-GB" sz="2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E9CF749A-8CE1-B579-3928-9E30BC2F1815}"/>
              </a:ext>
            </a:extLst>
          </p:cNvPr>
          <p:cNvSpPr/>
          <p:nvPr/>
        </p:nvSpPr>
        <p:spPr>
          <a:xfrm>
            <a:off x="896000" y="299905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42074B71-8533-EFBC-0B27-A0BB894DD877}"/>
              </a:ext>
            </a:extLst>
          </p:cNvPr>
          <p:cNvSpPr/>
          <p:nvPr/>
        </p:nvSpPr>
        <p:spPr>
          <a:xfrm>
            <a:off x="1226985" y="344196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F6A16257-BF3C-93A9-93C2-C7E0E1B78BAD}"/>
              </a:ext>
            </a:extLst>
          </p:cNvPr>
          <p:cNvSpPr/>
          <p:nvPr/>
        </p:nvSpPr>
        <p:spPr>
          <a:xfrm>
            <a:off x="612840" y="346696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C4A53761-92B0-3C01-EDA0-5292CFFAAF33}"/>
              </a:ext>
            </a:extLst>
          </p:cNvPr>
          <p:cNvSpPr/>
          <p:nvPr/>
        </p:nvSpPr>
        <p:spPr>
          <a:xfrm>
            <a:off x="909782" y="3836299"/>
            <a:ext cx="513284" cy="995519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7FFAC7F7-4E73-6A00-B666-B2F81D54286C}"/>
              </a:ext>
            </a:extLst>
          </p:cNvPr>
          <p:cNvSpPr/>
          <p:nvPr/>
        </p:nvSpPr>
        <p:spPr>
          <a:xfrm>
            <a:off x="184779" y="1900001"/>
            <a:ext cx="1704109" cy="703493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rgbClr val="296DC0"/>
                </a:solidFill>
              </a:rPr>
              <a:t>126 </a:t>
            </a:r>
            <a:r>
              <a:rPr lang="hu-HU" sz="2000" dirty="0" err="1">
                <a:solidFill>
                  <a:srgbClr val="296DC0"/>
                </a:solidFill>
              </a:rPr>
              <a:t>patients</a:t>
            </a:r>
            <a:endParaRPr lang="hu-HU" sz="2000" dirty="0">
              <a:solidFill>
                <a:srgbClr val="296DC0"/>
              </a:solidFill>
            </a:endParaRPr>
          </a:p>
          <a:p>
            <a:pPr algn="ctr"/>
            <a:r>
              <a:rPr lang="hu-HU" sz="2000" dirty="0">
                <a:solidFill>
                  <a:srgbClr val="296DC0"/>
                </a:solidFill>
              </a:rPr>
              <a:t> </a:t>
            </a:r>
            <a:r>
              <a:rPr lang="en-GB" sz="2000" dirty="0">
                <a:solidFill>
                  <a:srgbClr val="296DC0"/>
                </a:solidFill>
              </a:rPr>
              <a:t>&lt;</a:t>
            </a:r>
            <a:r>
              <a:rPr lang="hu-HU" sz="2000" dirty="0">
                <a:solidFill>
                  <a:srgbClr val="296DC0"/>
                </a:solidFill>
              </a:rPr>
              <a:t>30 </a:t>
            </a:r>
            <a:r>
              <a:rPr lang="hu-HU" sz="2000" dirty="0" err="1">
                <a:solidFill>
                  <a:srgbClr val="296DC0"/>
                </a:solidFill>
              </a:rPr>
              <a:t>weeks</a:t>
            </a:r>
            <a:endParaRPr lang="en-GB" sz="2000" dirty="0">
              <a:solidFill>
                <a:srgbClr val="296DC0"/>
              </a:solidFill>
            </a:endParaRPr>
          </a:p>
        </p:txBody>
      </p:sp>
      <p:cxnSp>
        <p:nvCxnSpPr>
          <p:cNvPr id="12" name="Straight Arrow Connector 17">
            <a:extLst>
              <a:ext uri="{FF2B5EF4-FFF2-40B4-BE49-F238E27FC236}">
                <a16:creationId xmlns:a16="http://schemas.microsoft.com/office/drawing/2014/main" id="{250325D5-79D6-4E5C-1A85-4575EAB0116E}"/>
              </a:ext>
            </a:extLst>
          </p:cNvPr>
          <p:cNvCxnSpPr>
            <a:cxnSpLocks/>
          </p:cNvCxnSpPr>
          <p:nvPr/>
        </p:nvCxnSpPr>
        <p:spPr>
          <a:xfrm>
            <a:off x="1967304" y="3651633"/>
            <a:ext cx="1219244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46">
            <a:extLst>
              <a:ext uri="{FF2B5EF4-FFF2-40B4-BE49-F238E27FC236}">
                <a16:creationId xmlns:a16="http://schemas.microsoft.com/office/drawing/2014/main" id="{212511FB-B246-0EE4-7F1B-72A5F193E460}"/>
              </a:ext>
            </a:extLst>
          </p:cNvPr>
          <p:cNvSpPr/>
          <p:nvPr/>
        </p:nvSpPr>
        <p:spPr>
          <a:xfrm>
            <a:off x="3475313" y="300031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46">
            <a:extLst>
              <a:ext uri="{FF2B5EF4-FFF2-40B4-BE49-F238E27FC236}">
                <a16:creationId xmlns:a16="http://schemas.microsoft.com/office/drawing/2014/main" id="{5E4BD8E2-091A-B569-299E-EBDE32036AC7}"/>
              </a:ext>
            </a:extLst>
          </p:cNvPr>
          <p:cNvSpPr/>
          <p:nvPr/>
        </p:nvSpPr>
        <p:spPr>
          <a:xfrm>
            <a:off x="3845110" y="317983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Up Arrow 74">
            <a:extLst>
              <a:ext uri="{FF2B5EF4-FFF2-40B4-BE49-F238E27FC236}">
                <a16:creationId xmlns:a16="http://schemas.microsoft.com/office/drawing/2014/main" id="{5C58EC60-A5E5-1D08-999E-F8D5E420FF8B}"/>
              </a:ext>
            </a:extLst>
          </p:cNvPr>
          <p:cNvSpPr/>
          <p:nvPr/>
        </p:nvSpPr>
        <p:spPr>
          <a:xfrm rot="5400000">
            <a:off x="2962015" y="3397834"/>
            <a:ext cx="224430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62FDFFA6-4065-547B-E15D-E334B3C120BE}"/>
              </a:ext>
            </a:extLst>
          </p:cNvPr>
          <p:cNvSpPr/>
          <p:nvPr/>
        </p:nvSpPr>
        <p:spPr>
          <a:xfrm>
            <a:off x="1981202" y="4555857"/>
            <a:ext cx="3616036" cy="784039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dirty="0"/>
              <a:t>19481 BP </a:t>
            </a:r>
            <a:r>
              <a:rPr lang="hu-HU" sz="2000" dirty="0" err="1"/>
              <a:t>measurement</a:t>
            </a:r>
            <a:r>
              <a:rPr lang="hu-HU" sz="2000" dirty="0"/>
              <a:t>,</a:t>
            </a:r>
          </a:p>
          <a:p>
            <a:r>
              <a:rPr lang="hu-HU" sz="2000" dirty="0"/>
              <a:t>8,32 BP/</a:t>
            </a:r>
            <a:r>
              <a:rPr lang="hu-HU" sz="2000" dirty="0" err="1"/>
              <a:t>patient</a:t>
            </a:r>
            <a:r>
              <a:rPr lang="hu-HU" sz="2000" dirty="0"/>
              <a:t>/</a:t>
            </a:r>
            <a:r>
              <a:rPr lang="hu-HU" sz="2000" dirty="0" err="1"/>
              <a:t>day</a:t>
            </a:r>
            <a:r>
              <a:rPr lang="hu-HU" sz="2000" dirty="0"/>
              <a:t>  </a:t>
            </a:r>
            <a:r>
              <a:rPr lang="hu-HU" sz="2000" dirty="0" err="1"/>
              <a:t>for</a:t>
            </a:r>
            <a:r>
              <a:rPr lang="hu-HU" sz="2000" dirty="0"/>
              <a:t> 90 </a:t>
            </a:r>
            <a:r>
              <a:rPr lang="hu-HU" sz="2000" dirty="0" err="1"/>
              <a:t>days</a:t>
            </a:r>
            <a:endParaRPr lang="en-GB" sz="2000" dirty="0"/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843BE045-9F4F-9752-5CA5-5ED4AE9F5B2B}"/>
              </a:ext>
            </a:extLst>
          </p:cNvPr>
          <p:cNvSpPr txBox="1"/>
          <p:nvPr/>
        </p:nvSpPr>
        <p:spPr>
          <a:xfrm>
            <a:off x="6608662" y="1877578"/>
            <a:ext cx="51024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solidFill>
                  <a:srgbClr val="AA0065"/>
                </a:solidFill>
              </a:rPr>
              <a:t>BPD </a:t>
            </a:r>
            <a:r>
              <a:rPr lang="hu-HU" sz="2000" dirty="0" err="1">
                <a:solidFill>
                  <a:srgbClr val="AA0065"/>
                </a:solidFill>
              </a:rPr>
              <a:t>group</a:t>
            </a:r>
            <a:r>
              <a:rPr lang="hu-HU" sz="2000" dirty="0">
                <a:solidFill>
                  <a:srgbClr val="AA0065"/>
                </a:solidFill>
              </a:rPr>
              <a:t> and </a:t>
            </a:r>
            <a:r>
              <a:rPr lang="hu-HU" sz="2000" dirty="0" err="1">
                <a:solidFill>
                  <a:srgbClr val="AA0065"/>
                </a:solidFill>
              </a:rPr>
              <a:t>reference</a:t>
            </a:r>
            <a:r>
              <a:rPr lang="hu-HU" sz="2000" dirty="0">
                <a:solidFill>
                  <a:srgbClr val="AA0065"/>
                </a:solidFill>
              </a:rPr>
              <a:t> </a:t>
            </a:r>
            <a:r>
              <a:rPr lang="hu-HU" sz="2000" dirty="0" err="1">
                <a:solidFill>
                  <a:srgbClr val="AA0065"/>
                </a:solidFill>
              </a:rPr>
              <a:t>data</a:t>
            </a:r>
            <a:r>
              <a:rPr lang="hu-HU" sz="2000" dirty="0">
                <a:solidFill>
                  <a:srgbClr val="AA0065"/>
                </a:solidFill>
              </a:rPr>
              <a:t> BP - </a:t>
            </a:r>
            <a:r>
              <a:rPr lang="hu-HU" sz="2000" dirty="0" err="1">
                <a:solidFill>
                  <a:srgbClr val="AA0065"/>
                </a:solidFill>
              </a:rPr>
              <a:t>significant</a:t>
            </a:r>
            <a:r>
              <a:rPr lang="hu-HU" sz="2000" dirty="0">
                <a:solidFill>
                  <a:srgbClr val="AA0065"/>
                </a:solidFill>
              </a:rPr>
              <a:t> </a:t>
            </a:r>
            <a:r>
              <a:rPr lang="hu-HU" sz="2000" dirty="0" err="1">
                <a:solidFill>
                  <a:srgbClr val="AA0065"/>
                </a:solidFill>
              </a:rPr>
              <a:t>correlation</a:t>
            </a:r>
            <a:r>
              <a:rPr lang="hu-HU" sz="2000" dirty="0">
                <a:solidFill>
                  <a:srgbClr val="AA0065"/>
                </a:solidFill>
              </a:rPr>
              <a:t> and </a:t>
            </a:r>
            <a:r>
              <a:rPr lang="hu-HU" sz="2000" dirty="0" err="1">
                <a:solidFill>
                  <a:srgbClr val="AA0065"/>
                </a:solidFill>
              </a:rPr>
              <a:t>difference</a:t>
            </a:r>
            <a:endParaRPr lang="hu-HU" sz="2000" dirty="0"/>
          </a:p>
        </p:txBody>
      </p:sp>
      <p:cxnSp>
        <p:nvCxnSpPr>
          <p:cNvPr id="42" name="Straight Arrow Connector 56">
            <a:extLst>
              <a:ext uri="{FF2B5EF4-FFF2-40B4-BE49-F238E27FC236}">
                <a16:creationId xmlns:a16="http://schemas.microsoft.com/office/drawing/2014/main" id="{5F596070-448D-C2A9-62BD-70F60ED6733F}"/>
              </a:ext>
            </a:extLst>
          </p:cNvPr>
          <p:cNvCxnSpPr>
            <a:cxnSpLocks/>
          </p:cNvCxnSpPr>
          <p:nvPr/>
        </p:nvCxnSpPr>
        <p:spPr>
          <a:xfrm flipV="1">
            <a:off x="4798456" y="2405416"/>
            <a:ext cx="1502235" cy="1074899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57">
            <a:extLst>
              <a:ext uri="{FF2B5EF4-FFF2-40B4-BE49-F238E27FC236}">
                <a16:creationId xmlns:a16="http://schemas.microsoft.com/office/drawing/2014/main" id="{FC9A67E8-0792-1EA7-5649-F7229F7CE3CE}"/>
              </a:ext>
            </a:extLst>
          </p:cNvPr>
          <p:cNvCxnSpPr>
            <a:cxnSpLocks/>
          </p:cNvCxnSpPr>
          <p:nvPr/>
        </p:nvCxnSpPr>
        <p:spPr>
          <a:xfrm>
            <a:off x="4798456" y="3589928"/>
            <a:ext cx="1569768" cy="547433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59">
            <a:extLst>
              <a:ext uri="{FF2B5EF4-FFF2-40B4-BE49-F238E27FC236}">
                <a16:creationId xmlns:a16="http://schemas.microsoft.com/office/drawing/2014/main" id="{5AC81402-769A-AB26-1235-D818259B3CEA}"/>
              </a:ext>
            </a:extLst>
          </p:cNvPr>
          <p:cNvSpPr txBox="1"/>
          <p:nvPr/>
        </p:nvSpPr>
        <p:spPr>
          <a:xfrm>
            <a:off x="6683408" y="3921060"/>
            <a:ext cx="5102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AA0065"/>
                </a:solidFill>
              </a:rPr>
              <a:t>3 </a:t>
            </a:r>
            <a:r>
              <a:rPr lang="hu-HU" sz="2000" dirty="0" err="1">
                <a:solidFill>
                  <a:srgbClr val="AA0065"/>
                </a:solidFill>
              </a:rPr>
              <a:t>or</a:t>
            </a:r>
            <a:r>
              <a:rPr lang="hu-HU" sz="2000" dirty="0">
                <a:solidFill>
                  <a:srgbClr val="AA0065"/>
                </a:solidFill>
              </a:rPr>
              <a:t> more HTN </a:t>
            </a:r>
            <a:r>
              <a:rPr lang="hu-HU" sz="2000" dirty="0" err="1">
                <a:solidFill>
                  <a:srgbClr val="AA0065"/>
                </a:solidFill>
              </a:rPr>
              <a:t>days</a:t>
            </a:r>
            <a:r>
              <a:rPr lang="hu-HU" sz="2000" dirty="0">
                <a:solidFill>
                  <a:srgbClr val="AA0065"/>
                </a:solidFill>
              </a:rPr>
              <a:t> - AKI </a:t>
            </a:r>
            <a:r>
              <a:rPr lang="hu-HU" sz="2000" dirty="0" err="1">
                <a:solidFill>
                  <a:srgbClr val="AA0065"/>
                </a:solidFill>
              </a:rPr>
              <a:t>significantly</a:t>
            </a:r>
            <a:r>
              <a:rPr lang="hu-HU" sz="2000" dirty="0">
                <a:solidFill>
                  <a:srgbClr val="AA0065"/>
                </a:solidFill>
              </a:rPr>
              <a:t> </a:t>
            </a:r>
            <a:r>
              <a:rPr lang="hu-HU" sz="2000" dirty="0" err="1">
                <a:solidFill>
                  <a:srgbClr val="AA0065"/>
                </a:solidFill>
              </a:rPr>
              <a:t>increased</a:t>
            </a:r>
            <a:r>
              <a:rPr lang="hu-HU" sz="2000" dirty="0">
                <a:solidFill>
                  <a:srgbClr val="AA0065"/>
                </a:solidFill>
              </a:rPr>
              <a:t> </a:t>
            </a:r>
            <a:endParaRPr lang="en-GB" sz="2000" dirty="0">
              <a:solidFill>
                <a:srgbClr val="AA0065"/>
              </a:solidFill>
            </a:endParaRPr>
          </a:p>
        </p:txBody>
      </p:sp>
      <p:sp>
        <p:nvSpPr>
          <p:cNvPr id="47" name="TextBox 59">
            <a:extLst>
              <a:ext uri="{FF2B5EF4-FFF2-40B4-BE49-F238E27FC236}">
                <a16:creationId xmlns:a16="http://schemas.microsoft.com/office/drawing/2014/main" id="{F36B8E9F-5B72-4CC7-888F-BB000852EEA5}"/>
              </a:ext>
            </a:extLst>
          </p:cNvPr>
          <p:cNvSpPr txBox="1"/>
          <p:nvPr/>
        </p:nvSpPr>
        <p:spPr>
          <a:xfrm>
            <a:off x="6669625" y="3066857"/>
            <a:ext cx="5041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AA0065"/>
                </a:solidFill>
              </a:rPr>
              <a:t>11 (42%) – 3 </a:t>
            </a:r>
            <a:r>
              <a:rPr lang="hu-HU" sz="2000" dirty="0" err="1">
                <a:solidFill>
                  <a:srgbClr val="AA0065"/>
                </a:solidFill>
              </a:rPr>
              <a:t>or</a:t>
            </a:r>
            <a:r>
              <a:rPr lang="hu-HU" sz="2000" dirty="0">
                <a:solidFill>
                  <a:srgbClr val="AA0065"/>
                </a:solidFill>
              </a:rPr>
              <a:t> more HTN </a:t>
            </a:r>
            <a:r>
              <a:rPr lang="hu-HU" sz="2000" dirty="0" err="1">
                <a:solidFill>
                  <a:srgbClr val="AA0065"/>
                </a:solidFill>
              </a:rPr>
              <a:t>days</a:t>
            </a:r>
            <a:r>
              <a:rPr lang="hu-HU" sz="2000" dirty="0">
                <a:solidFill>
                  <a:srgbClr val="AA0065"/>
                </a:solidFill>
              </a:rPr>
              <a:t> over 90 </a:t>
            </a:r>
            <a:r>
              <a:rPr lang="hu-HU" sz="2000" dirty="0" err="1">
                <a:solidFill>
                  <a:srgbClr val="AA0065"/>
                </a:solidFill>
              </a:rPr>
              <a:t>days</a:t>
            </a:r>
            <a:r>
              <a:rPr lang="hu-HU" sz="2000" dirty="0">
                <a:solidFill>
                  <a:srgbClr val="AA0065"/>
                </a:solidFill>
              </a:rPr>
              <a:t> </a:t>
            </a:r>
            <a:endParaRPr lang="en-GB" sz="2000" dirty="0">
              <a:solidFill>
                <a:srgbClr val="AA0065"/>
              </a:solidFill>
            </a:endParaRPr>
          </a:p>
        </p:txBody>
      </p:sp>
      <p:sp>
        <p:nvSpPr>
          <p:cNvPr id="48" name="TextBox 59">
            <a:extLst>
              <a:ext uri="{FF2B5EF4-FFF2-40B4-BE49-F238E27FC236}">
                <a16:creationId xmlns:a16="http://schemas.microsoft.com/office/drawing/2014/main" id="{7FD641C3-FD2A-F874-CED7-4DB7FA9E7A74}"/>
              </a:ext>
            </a:extLst>
          </p:cNvPr>
          <p:cNvSpPr txBox="1"/>
          <p:nvPr/>
        </p:nvSpPr>
        <p:spPr>
          <a:xfrm>
            <a:off x="6685427" y="4650583"/>
            <a:ext cx="510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AA0065"/>
                </a:solidFill>
              </a:rPr>
              <a:t>Daily BP </a:t>
            </a:r>
            <a:r>
              <a:rPr lang="hu-HU" sz="2000" dirty="0" err="1">
                <a:solidFill>
                  <a:srgbClr val="AA0065"/>
                </a:solidFill>
              </a:rPr>
              <a:t>increases</a:t>
            </a:r>
            <a:r>
              <a:rPr lang="hu-HU" sz="2000" dirty="0">
                <a:solidFill>
                  <a:srgbClr val="AA0065"/>
                </a:solidFill>
              </a:rPr>
              <a:t>  most </a:t>
            </a:r>
            <a:r>
              <a:rPr lang="hu-HU" sz="2000" dirty="0" err="1">
                <a:solidFill>
                  <a:srgbClr val="AA0065"/>
                </a:solidFill>
              </a:rPr>
              <a:t>frequently</a:t>
            </a:r>
            <a:r>
              <a:rPr lang="hu-HU" sz="2000" dirty="0">
                <a:solidFill>
                  <a:srgbClr val="AA0065"/>
                </a:solidFill>
              </a:rPr>
              <a:t> (44%) </a:t>
            </a:r>
            <a:r>
              <a:rPr lang="hu-HU" sz="2000" dirty="0" err="1">
                <a:solidFill>
                  <a:srgbClr val="AA0065"/>
                </a:solidFill>
              </a:rPr>
              <a:t>between</a:t>
            </a:r>
            <a:r>
              <a:rPr lang="hu-HU" sz="2000" dirty="0">
                <a:solidFill>
                  <a:srgbClr val="AA0065"/>
                </a:solidFill>
              </a:rPr>
              <a:t> 9-13th </a:t>
            </a:r>
            <a:r>
              <a:rPr lang="hu-HU" sz="2000" dirty="0" err="1">
                <a:solidFill>
                  <a:srgbClr val="AA0065"/>
                </a:solidFill>
              </a:rPr>
              <a:t>weeks</a:t>
            </a:r>
            <a:r>
              <a:rPr lang="hu-HU" sz="2000" dirty="0">
                <a:solidFill>
                  <a:srgbClr val="AA0065"/>
                </a:solidFill>
              </a:rPr>
              <a:t> of life</a:t>
            </a:r>
            <a:endParaRPr lang="en-GB" sz="2000" dirty="0">
              <a:solidFill>
                <a:srgbClr val="AA0065"/>
              </a:solidFill>
            </a:endParaRPr>
          </a:p>
        </p:txBody>
      </p:sp>
      <p:cxnSp>
        <p:nvCxnSpPr>
          <p:cNvPr id="52" name="Straight Arrow Connector 57">
            <a:extLst>
              <a:ext uri="{FF2B5EF4-FFF2-40B4-BE49-F238E27FC236}">
                <a16:creationId xmlns:a16="http://schemas.microsoft.com/office/drawing/2014/main" id="{EE167776-A71F-85BE-B44A-91D0A3AF1BE7}"/>
              </a:ext>
            </a:extLst>
          </p:cNvPr>
          <p:cNvCxnSpPr>
            <a:cxnSpLocks/>
          </p:cNvCxnSpPr>
          <p:nvPr/>
        </p:nvCxnSpPr>
        <p:spPr>
          <a:xfrm>
            <a:off x="4784674" y="3704782"/>
            <a:ext cx="1569768" cy="1247435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56">
            <a:extLst>
              <a:ext uri="{FF2B5EF4-FFF2-40B4-BE49-F238E27FC236}">
                <a16:creationId xmlns:a16="http://schemas.microsoft.com/office/drawing/2014/main" id="{E4A4ED58-044A-23EE-A6D9-754391876983}"/>
              </a:ext>
            </a:extLst>
          </p:cNvPr>
          <p:cNvCxnSpPr>
            <a:cxnSpLocks/>
          </p:cNvCxnSpPr>
          <p:nvPr/>
        </p:nvCxnSpPr>
        <p:spPr>
          <a:xfrm flipV="1">
            <a:off x="4784674" y="3240057"/>
            <a:ext cx="1569768" cy="28395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55">
            <a:extLst>
              <a:ext uri="{FF2B5EF4-FFF2-40B4-BE49-F238E27FC236}">
                <a16:creationId xmlns:a16="http://schemas.microsoft.com/office/drawing/2014/main" id="{D7B63F2F-1139-12F6-CF9D-ED9B8D80D23E}"/>
              </a:ext>
            </a:extLst>
          </p:cNvPr>
          <p:cNvSpPr/>
          <p:nvPr/>
        </p:nvSpPr>
        <p:spPr>
          <a:xfrm>
            <a:off x="1967304" y="1877578"/>
            <a:ext cx="3616036" cy="743869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/>
              <a:t>26 </a:t>
            </a:r>
            <a:r>
              <a:rPr lang="hu-HU" sz="2000" dirty="0" err="1"/>
              <a:t>patients</a:t>
            </a:r>
            <a:r>
              <a:rPr lang="hu-HU" sz="2000" dirty="0"/>
              <a:t> </a:t>
            </a:r>
          </a:p>
          <a:p>
            <a:pPr algn="ctr"/>
            <a:r>
              <a:rPr lang="hu-HU" sz="2000" dirty="0" err="1"/>
              <a:t>Moderate</a:t>
            </a:r>
            <a:r>
              <a:rPr lang="hu-HU" sz="2000" dirty="0"/>
              <a:t> and </a:t>
            </a:r>
            <a:r>
              <a:rPr lang="hu-HU" sz="2000" dirty="0" err="1"/>
              <a:t>severe</a:t>
            </a:r>
            <a:r>
              <a:rPr lang="hu-HU" sz="2000" dirty="0"/>
              <a:t> BPD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2990</TotalTime>
  <Words>134</Words>
  <Application>Microsoft Office PowerPoint</Application>
  <PresentationFormat>Szélesvásznú</PresentationFormat>
  <Paragraphs>14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PowerPoint-bemutató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Judit Dr Kiss</cp:lastModifiedBy>
  <cp:revision>60</cp:revision>
  <dcterms:created xsi:type="dcterms:W3CDTF">2019-06-13T12:30:18Z</dcterms:created>
  <dcterms:modified xsi:type="dcterms:W3CDTF">2023-10-19T11:21:06Z</dcterms:modified>
</cp:coreProperties>
</file>