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2" r:id="rId2"/>
    <p:sldId id="273" r:id="rId3"/>
    <p:sldId id="274" r:id="rId4"/>
    <p:sldId id="275" r:id="rId5"/>
    <p:sldId id="276" r:id="rId6"/>
    <p:sldId id="270" r:id="rId7"/>
  </p:sldIdLst>
  <p:sldSz cx="14538325" cy="128016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6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0" autoAdjust="0"/>
    <p:restoredTop sz="96357" autoAdjust="0"/>
  </p:normalViewPr>
  <p:slideViewPr>
    <p:cSldViewPr snapToGrid="0">
      <p:cViewPr varScale="1">
        <p:scale>
          <a:sx n="59" d="100"/>
          <a:sy n="59" d="100"/>
        </p:scale>
        <p:origin x="23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6" d="100"/>
        <a:sy n="9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375" y="2095078"/>
            <a:ext cx="12357576" cy="4456853"/>
          </a:xfrm>
        </p:spPr>
        <p:txBody>
          <a:bodyPr anchor="b"/>
          <a:lstStyle>
            <a:lvl1pPr algn="ctr">
              <a:defRPr sz="95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7291" y="6723804"/>
            <a:ext cx="10903744" cy="3090756"/>
          </a:xfrm>
        </p:spPr>
        <p:txBody>
          <a:bodyPr/>
          <a:lstStyle>
            <a:lvl1pPr marL="0" indent="0" algn="ctr">
              <a:buNone/>
              <a:defRPr sz="3816"/>
            </a:lvl1pPr>
            <a:lvl2pPr marL="726902" indent="0" algn="ctr">
              <a:buNone/>
              <a:defRPr sz="3180"/>
            </a:lvl2pPr>
            <a:lvl3pPr marL="1453805" indent="0" algn="ctr">
              <a:buNone/>
              <a:defRPr sz="2862"/>
            </a:lvl3pPr>
            <a:lvl4pPr marL="2180707" indent="0" algn="ctr">
              <a:buNone/>
              <a:defRPr sz="2544"/>
            </a:lvl4pPr>
            <a:lvl5pPr marL="2907609" indent="0" algn="ctr">
              <a:buNone/>
              <a:defRPr sz="2544"/>
            </a:lvl5pPr>
            <a:lvl6pPr marL="3634511" indent="0" algn="ctr">
              <a:buNone/>
              <a:defRPr sz="2544"/>
            </a:lvl6pPr>
            <a:lvl7pPr marL="4361414" indent="0" algn="ctr">
              <a:buNone/>
              <a:defRPr sz="2544"/>
            </a:lvl7pPr>
            <a:lvl8pPr marL="5088316" indent="0" algn="ctr">
              <a:buNone/>
              <a:defRPr sz="2544"/>
            </a:lvl8pPr>
            <a:lvl9pPr marL="5815218" indent="0" algn="ctr">
              <a:buNone/>
              <a:defRPr sz="25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0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9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939" y="3191514"/>
            <a:ext cx="12539305" cy="5325109"/>
          </a:xfrm>
        </p:spPr>
        <p:txBody>
          <a:bodyPr anchor="b"/>
          <a:lstStyle>
            <a:lvl1pPr>
              <a:defRPr sz="95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939" y="8567000"/>
            <a:ext cx="12539305" cy="2800349"/>
          </a:xfrm>
        </p:spPr>
        <p:txBody>
          <a:bodyPr/>
          <a:lstStyle>
            <a:lvl1pPr marL="0" indent="0">
              <a:buNone/>
              <a:defRPr sz="3816">
                <a:solidFill>
                  <a:schemeClr val="tx1"/>
                </a:solidFill>
              </a:defRPr>
            </a:lvl1pPr>
            <a:lvl2pPr marL="726902" indent="0">
              <a:buNone/>
              <a:defRPr sz="3180">
                <a:solidFill>
                  <a:schemeClr val="tx1">
                    <a:tint val="75000"/>
                  </a:schemeClr>
                </a:solidFill>
              </a:defRPr>
            </a:lvl2pPr>
            <a:lvl3pPr marL="1453805" indent="0">
              <a:buNone/>
              <a:defRPr sz="2862">
                <a:solidFill>
                  <a:schemeClr val="tx1">
                    <a:tint val="75000"/>
                  </a:schemeClr>
                </a:solidFill>
              </a:defRPr>
            </a:lvl3pPr>
            <a:lvl4pPr marL="2180707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4pPr>
            <a:lvl5pPr marL="2907609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5pPr>
            <a:lvl6pPr marL="3634511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6pPr>
            <a:lvl7pPr marL="4361414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7pPr>
            <a:lvl8pPr marL="5088316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8pPr>
            <a:lvl9pPr marL="5815218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4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9510" y="3407833"/>
            <a:ext cx="6178788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0027" y="3407833"/>
            <a:ext cx="6178788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90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404" y="681570"/>
            <a:ext cx="1253930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1405" y="3138171"/>
            <a:ext cx="6150392" cy="1537969"/>
          </a:xfrm>
        </p:spPr>
        <p:txBody>
          <a:bodyPr anchor="b"/>
          <a:lstStyle>
            <a:lvl1pPr marL="0" indent="0">
              <a:buNone/>
              <a:defRPr sz="3816" b="1"/>
            </a:lvl1pPr>
            <a:lvl2pPr marL="726902" indent="0">
              <a:buNone/>
              <a:defRPr sz="3180" b="1"/>
            </a:lvl2pPr>
            <a:lvl3pPr marL="1453805" indent="0">
              <a:buNone/>
              <a:defRPr sz="2862" b="1"/>
            </a:lvl3pPr>
            <a:lvl4pPr marL="2180707" indent="0">
              <a:buNone/>
              <a:defRPr sz="2544" b="1"/>
            </a:lvl4pPr>
            <a:lvl5pPr marL="2907609" indent="0">
              <a:buNone/>
              <a:defRPr sz="2544" b="1"/>
            </a:lvl5pPr>
            <a:lvl6pPr marL="3634511" indent="0">
              <a:buNone/>
              <a:defRPr sz="2544" b="1"/>
            </a:lvl6pPr>
            <a:lvl7pPr marL="4361414" indent="0">
              <a:buNone/>
              <a:defRPr sz="2544" b="1"/>
            </a:lvl7pPr>
            <a:lvl8pPr marL="5088316" indent="0">
              <a:buNone/>
              <a:defRPr sz="2544" b="1"/>
            </a:lvl8pPr>
            <a:lvl9pPr marL="5815218" indent="0">
              <a:buNone/>
              <a:defRPr sz="25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1405" y="4676140"/>
            <a:ext cx="6150392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60028" y="3138171"/>
            <a:ext cx="6180682" cy="1537969"/>
          </a:xfrm>
        </p:spPr>
        <p:txBody>
          <a:bodyPr anchor="b"/>
          <a:lstStyle>
            <a:lvl1pPr marL="0" indent="0">
              <a:buNone/>
              <a:defRPr sz="3816" b="1"/>
            </a:lvl1pPr>
            <a:lvl2pPr marL="726902" indent="0">
              <a:buNone/>
              <a:defRPr sz="3180" b="1"/>
            </a:lvl2pPr>
            <a:lvl3pPr marL="1453805" indent="0">
              <a:buNone/>
              <a:defRPr sz="2862" b="1"/>
            </a:lvl3pPr>
            <a:lvl4pPr marL="2180707" indent="0">
              <a:buNone/>
              <a:defRPr sz="2544" b="1"/>
            </a:lvl4pPr>
            <a:lvl5pPr marL="2907609" indent="0">
              <a:buNone/>
              <a:defRPr sz="2544" b="1"/>
            </a:lvl5pPr>
            <a:lvl6pPr marL="3634511" indent="0">
              <a:buNone/>
              <a:defRPr sz="2544" b="1"/>
            </a:lvl6pPr>
            <a:lvl7pPr marL="4361414" indent="0">
              <a:buNone/>
              <a:defRPr sz="2544" b="1"/>
            </a:lvl7pPr>
            <a:lvl8pPr marL="5088316" indent="0">
              <a:buNone/>
              <a:defRPr sz="2544" b="1"/>
            </a:lvl8pPr>
            <a:lvl9pPr marL="5815218" indent="0">
              <a:buNone/>
              <a:defRPr sz="25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60028" y="4676140"/>
            <a:ext cx="6180682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02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49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404" y="853440"/>
            <a:ext cx="4688988" cy="2987040"/>
          </a:xfrm>
        </p:spPr>
        <p:txBody>
          <a:bodyPr anchor="b"/>
          <a:lstStyle>
            <a:lvl1pPr>
              <a:defRPr sz="50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0682" y="1843196"/>
            <a:ext cx="7360027" cy="9097433"/>
          </a:xfrm>
        </p:spPr>
        <p:txBody>
          <a:bodyPr/>
          <a:lstStyle>
            <a:lvl1pPr>
              <a:defRPr sz="5088"/>
            </a:lvl1pPr>
            <a:lvl2pPr>
              <a:defRPr sz="4452"/>
            </a:lvl2pPr>
            <a:lvl3pPr>
              <a:defRPr sz="3816"/>
            </a:lvl3pPr>
            <a:lvl4pPr>
              <a:defRPr sz="3180"/>
            </a:lvl4pPr>
            <a:lvl5pPr>
              <a:defRPr sz="3180"/>
            </a:lvl5pPr>
            <a:lvl6pPr>
              <a:defRPr sz="3180"/>
            </a:lvl6pPr>
            <a:lvl7pPr>
              <a:defRPr sz="3180"/>
            </a:lvl7pPr>
            <a:lvl8pPr>
              <a:defRPr sz="3180"/>
            </a:lvl8pPr>
            <a:lvl9pPr>
              <a:defRPr sz="31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1404" y="3840480"/>
            <a:ext cx="4688988" cy="7114964"/>
          </a:xfrm>
        </p:spPr>
        <p:txBody>
          <a:bodyPr/>
          <a:lstStyle>
            <a:lvl1pPr marL="0" indent="0">
              <a:buNone/>
              <a:defRPr sz="2544"/>
            </a:lvl1pPr>
            <a:lvl2pPr marL="726902" indent="0">
              <a:buNone/>
              <a:defRPr sz="2226"/>
            </a:lvl2pPr>
            <a:lvl3pPr marL="1453805" indent="0">
              <a:buNone/>
              <a:defRPr sz="1908"/>
            </a:lvl3pPr>
            <a:lvl4pPr marL="2180707" indent="0">
              <a:buNone/>
              <a:defRPr sz="1590"/>
            </a:lvl4pPr>
            <a:lvl5pPr marL="2907609" indent="0">
              <a:buNone/>
              <a:defRPr sz="1590"/>
            </a:lvl5pPr>
            <a:lvl6pPr marL="3634511" indent="0">
              <a:buNone/>
              <a:defRPr sz="1590"/>
            </a:lvl6pPr>
            <a:lvl7pPr marL="4361414" indent="0">
              <a:buNone/>
              <a:defRPr sz="1590"/>
            </a:lvl7pPr>
            <a:lvl8pPr marL="5088316" indent="0">
              <a:buNone/>
              <a:defRPr sz="1590"/>
            </a:lvl8pPr>
            <a:lvl9pPr marL="5815218" indent="0">
              <a:buNone/>
              <a:defRPr sz="15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3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404" y="853440"/>
            <a:ext cx="4688988" cy="2987040"/>
          </a:xfrm>
        </p:spPr>
        <p:txBody>
          <a:bodyPr anchor="b"/>
          <a:lstStyle>
            <a:lvl1pPr>
              <a:defRPr sz="50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80682" y="1843196"/>
            <a:ext cx="7360027" cy="9097433"/>
          </a:xfrm>
        </p:spPr>
        <p:txBody>
          <a:bodyPr anchor="t"/>
          <a:lstStyle>
            <a:lvl1pPr marL="0" indent="0">
              <a:buNone/>
              <a:defRPr sz="5088"/>
            </a:lvl1pPr>
            <a:lvl2pPr marL="726902" indent="0">
              <a:buNone/>
              <a:defRPr sz="4452"/>
            </a:lvl2pPr>
            <a:lvl3pPr marL="1453805" indent="0">
              <a:buNone/>
              <a:defRPr sz="3816"/>
            </a:lvl3pPr>
            <a:lvl4pPr marL="2180707" indent="0">
              <a:buNone/>
              <a:defRPr sz="3180"/>
            </a:lvl4pPr>
            <a:lvl5pPr marL="2907609" indent="0">
              <a:buNone/>
              <a:defRPr sz="3180"/>
            </a:lvl5pPr>
            <a:lvl6pPr marL="3634511" indent="0">
              <a:buNone/>
              <a:defRPr sz="3180"/>
            </a:lvl6pPr>
            <a:lvl7pPr marL="4361414" indent="0">
              <a:buNone/>
              <a:defRPr sz="3180"/>
            </a:lvl7pPr>
            <a:lvl8pPr marL="5088316" indent="0">
              <a:buNone/>
              <a:defRPr sz="3180"/>
            </a:lvl8pPr>
            <a:lvl9pPr marL="5815218" indent="0">
              <a:buNone/>
              <a:defRPr sz="31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1404" y="3840480"/>
            <a:ext cx="4688988" cy="7114964"/>
          </a:xfrm>
        </p:spPr>
        <p:txBody>
          <a:bodyPr/>
          <a:lstStyle>
            <a:lvl1pPr marL="0" indent="0">
              <a:buNone/>
              <a:defRPr sz="2544"/>
            </a:lvl1pPr>
            <a:lvl2pPr marL="726902" indent="0">
              <a:buNone/>
              <a:defRPr sz="2226"/>
            </a:lvl2pPr>
            <a:lvl3pPr marL="1453805" indent="0">
              <a:buNone/>
              <a:defRPr sz="1908"/>
            </a:lvl3pPr>
            <a:lvl4pPr marL="2180707" indent="0">
              <a:buNone/>
              <a:defRPr sz="1590"/>
            </a:lvl4pPr>
            <a:lvl5pPr marL="2907609" indent="0">
              <a:buNone/>
              <a:defRPr sz="1590"/>
            </a:lvl5pPr>
            <a:lvl6pPr marL="3634511" indent="0">
              <a:buNone/>
              <a:defRPr sz="1590"/>
            </a:lvl6pPr>
            <a:lvl7pPr marL="4361414" indent="0">
              <a:buNone/>
              <a:defRPr sz="1590"/>
            </a:lvl7pPr>
            <a:lvl8pPr marL="5088316" indent="0">
              <a:buNone/>
              <a:defRPr sz="1590"/>
            </a:lvl8pPr>
            <a:lvl9pPr marL="5815218" indent="0">
              <a:buNone/>
              <a:defRPr sz="15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3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14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03990" y="681567"/>
            <a:ext cx="3134826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9511" y="681567"/>
            <a:ext cx="9222750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3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9510" y="681570"/>
            <a:ext cx="1253930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510" y="3407833"/>
            <a:ext cx="1253930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9510" y="11865189"/>
            <a:ext cx="3271123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1A833-FF2E-4D9A-BE3A-9FF9DDD9758C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15820" y="11865189"/>
            <a:ext cx="490668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7692" y="11865189"/>
            <a:ext cx="3271123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243F0-2F2B-4E5C-8FE4-E79C89C77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2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453805" rtl="0" eaLnBrk="1" latinLnBrk="0" hangingPunct="1">
        <a:lnSpc>
          <a:spcPct val="90000"/>
        </a:lnSpc>
        <a:spcBef>
          <a:spcPct val="0"/>
        </a:spcBef>
        <a:buNone/>
        <a:defRPr sz="6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3451" indent="-363451" algn="l" defTabSz="1453805" rtl="0" eaLnBrk="1" latinLnBrk="0" hangingPunct="1">
        <a:lnSpc>
          <a:spcPct val="90000"/>
        </a:lnSpc>
        <a:spcBef>
          <a:spcPts val="1590"/>
        </a:spcBef>
        <a:buFont typeface="Arial" panose="020B0604020202020204" pitchFamily="34" charset="0"/>
        <a:buChar char="•"/>
        <a:defRPr sz="4452" kern="1200">
          <a:solidFill>
            <a:schemeClr val="tx1"/>
          </a:solidFill>
          <a:latin typeface="+mn-lt"/>
          <a:ea typeface="+mn-ea"/>
          <a:cs typeface="+mn-cs"/>
        </a:defRPr>
      </a:lvl1pPr>
      <a:lvl2pPr marL="1090353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3816" kern="1200">
          <a:solidFill>
            <a:schemeClr val="tx1"/>
          </a:solidFill>
          <a:latin typeface="+mn-lt"/>
          <a:ea typeface="+mn-ea"/>
          <a:cs typeface="+mn-cs"/>
        </a:defRPr>
      </a:lvl2pPr>
      <a:lvl3pPr marL="1817256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3180" kern="1200">
          <a:solidFill>
            <a:schemeClr val="tx1"/>
          </a:solidFill>
          <a:latin typeface="+mn-lt"/>
          <a:ea typeface="+mn-ea"/>
          <a:cs typeface="+mn-cs"/>
        </a:defRPr>
      </a:lvl3pPr>
      <a:lvl4pPr marL="2544158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4pPr>
      <a:lvl5pPr marL="3271060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5pPr>
      <a:lvl6pPr marL="3997963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6pPr>
      <a:lvl7pPr marL="4724865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7pPr>
      <a:lvl8pPr marL="5451767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8pPr>
      <a:lvl9pPr marL="6178669" indent="-363451" algn="l" defTabSz="1453805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sz="28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1pPr>
      <a:lvl2pPr marL="726902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2pPr>
      <a:lvl3pPr marL="1453805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3pPr>
      <a:lvl4pPr marL="2180707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4pPr>
      <a:lvl5pPr marL="2907609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5pPr>
      <a:lvl6pPr marL="3634511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6pPr>
      <a:lvl7pPr marL="4361414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7pPr>
      <a:lvl8pPr marL="5088316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8pPr>
      <a:lvl9pPr marL="5815218" algn="l" defTabSz="1453805" rtl="0" eaLnBrk="1" latinLnBrk="0" hangingPunct="1">
        <a:defRPr sz="28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18" Type="http://schemas.openxmlformats.org/officeDocument/2006/relationships/image" Target="../media/image21.jpg"/><Relationship Id="rId26" Type="http://schemas.openxmlformats.org/officeDocument/2006/relationships/image" Target="../media/image29.jpg"/><Relationship Id="rId3" Type="http://schemas.openxmlformats.org/officeDocument/2006/relationships/image" Target="../media/image6.jpg"/><Relationship Id="rId21" Type="http://schemas.openxmlformats.org/officeDocument/2006/relationships/image" Target="../media/image24.jp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17" Type="http://schemas.openxmlformats.org/officeDocument/2006/relationships/image" Target="../media/image20.jpg"/><Relationship Id="rId25" Type="http://schemas.openxmlformats.org/officeDocument/2006/relationships/image" Target="../media/image28.jpg"/><Relationship Id="rId2" Type="http://schemas.openxmlformats.org/officeDocument/2006/relationships/image" Target="../media/image5.jpg"/><Relationship Id="rId16" Type="http://schemas.openxmlformats.org/officeDocument/2006/relationships/image" Target="../media/image19.jpg"/><Relationship Id="rId20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24" Type="http://schemas.openxmlformats.org/officeDocument/2006/relationships/image" Target="../media/image27.jpg"/><Relationship Id="rId5" Type="http://schemas.openxmlformats.org/officeDocument/2006/relationships/image" Target="../media/image8.jpg"/><Relationship Id="rId15" Type="http://schemas.openxmlformats.org/officeDocument/2006/relationships/image" Target="../media/image18.jpg"/><Relationship Id="rId23" Type="http://schemas.openxmlformats.org/officeDocument/2006/relationships/image" Target="../media/image26.jpg"/><Relationship Id="rId28" Type="http://schemas.openxmlformats.org/officeDocument/2006/relationships/image" Target="../media/image31.jpg"/><Relationship Id="rId10" Type="http://schemas.openxmlformats.org/officeDocument/2006/relationships/image" Target="../media/image13.jpg"/><Relationship Id="rId19" Type="http://schemas.openxmlformats.org/officeDocument/2006/relationships/image" Target="../media/image22.jpg"/><Relationship Id="rId4" Type="http://schemas.openxmlformats.org/officeDocument/2006/relationships/image" Target="../media/image7.jpg"/><Relationship Id="rId9" Type="http://schemas.openxmlformats.org/officeDocument/2006/relationships/image" Target="../media/image12.jpg"/><Relationship Id="rId14" Type="http://schemas.openxmlformats.org/officeDocument/2006/relationships/image" Target="../media/image17.jpg"/><Relationship Id="rId22" Type="http://schemas.openxmlformats.org/officeDocument/2006/relationships/image" Target="../media/image25.jpg"/><Relationship Id="rId27" Type="http://schemas.openxmlformats.org/officeDocument/2006/relationships/image" Target="../media/image3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43;p1">
            <a:extLst>
              <a:ext uri="{FF2B5EF4-FFF2-40B4-BE49-F238E27FC236}">
                <a16:creationId xmlns:a16="http://schemas.microsoft.com/office/drawing/2014/main" id="{6A363FAC-03A4-E452-FB70-C75182501AC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2509" y="1836110"/>
            <a:ext cx="10609459" cy="659576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7CED35-3828-ECBD-AE7C-7F32A6B22D25}"/>
              </a:ext>
            </a:extLst>
          </p:cNvPr>
          <p:cNvSpPr txBox="1"/>
          <p:nvPr/>
        </p:nvSpPr>
        <p:spPr>
          <a:xfrm>
            <a:off x="1432508" y="8501235"/>
            <a:ext cx="10801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Fig. S1: L-Shaped Device. </a:t>
            </a:r>
            <a:r>
              <a:rPr lang="en-US" dirty="0"/>
              <a:t>Early transfer prototype created by connecting two GA7 couplers together with a hole. The L-shape allows for fresh plants to be swapped in below easily. </a:t>
            </a:r>
          </a:p>
        </p:txBody>
      </p:sp>
    </p:spTree>
    <p:extLst>
      <p:ext uri="{BB962C8B-B14F-4D97-AF65-F5344CB8AC3E}">
        <p14:creationId xmlns:p14="http://schemas.microsoft.com/office/powerpoint/2010/main" val="96387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A7EBEF-3197-953E-A1A7-9621FC10ACBC}"/>
              </a:ext>
            </a:extLst>
          </p:cNvPr>
          <p:cNvSpPr txBox="1"/>
          <p:nvPr/>
        </p:nvSpPr>
        <p:spPr>
          <a:xfrm>
            <a:off x="1680491" y="7289355"/>
            <a:ext cx="10801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Fig. S2: Systemic Fungal Infection. </a:t>
            </a:r>
            <a:r>
              <a:rPr lang="en-US" dirty="0"/>
              <a:t>(A) early transfer attempts were probe to fungal infection and as a result later methodology involved ‘outracing’ infection by only letting the whiteflies lay eggs for 1-3 days. (B) Systemic fungus grown on a PDA plate.</a:t>
            </a:r>
          </a:p>
        </p:txBody>
      </p:sp>
      <p:pic>
        <p:nvPicPr>
          <p:cNvPr id="6" name="Google Shape;192;p1" descr="A picture containing person, indoor, plastic, beverage&#10;&#10;Description automatically generated">
            <a:extLst>
              <a:ext uri="{FF2B5EF4-FFF2-40B4-BE49-F238E27FC236}">
                <a16:creationId xmlns:a16="http://schemas.microsoft.com/office/drawing/2014/main" id="{02BD2457-6307-1ED7-3358-0F399A85A99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3823" r="28323" b="20447"/>
          <a:stretch/>
        </p:blipFill>
        <p:spPr>
          <a:xfrm>
            <a:off x="1680492" y="2724346"/>
            <a:ext cx="3462635" cy="44819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B9A7BB-4923-82EB-B9E3-052B450CBED3}"/>
              </a:ext>
            </a:extLst>
          </p:cNvPr>
          <p:cNvSpPr txBox="1"/>
          <p:nvPr/>
        </p:nvSpPr>
        <p:spPr>
          <a:xfrm>
            <a:off x="1700369" y="2704636"/>
            <a:ext cx="2286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400" b="1" dirty="0"/>
              <a:t>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61FA6E-F713-6FA8-74D6-13BBC058A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005" y="2724346"/>
            <a:ext cx="3361429" cy="448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EFB472-1584-8167-7A79-0168A30D993A}"/>
              </a:ext>
            </a:extLst>
          </p:cNvPr>
          <p:cNvSpPr txBox="1"/>
          <p:nvPr/>
        </p:nvSpPr>
        <p:spPr>
          <a:xfrm>
            <a:off x="5163004" y="2704636"/>
            <a:ext cx="2286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4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58281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4AEED6-6A92-C3D3-3C24-4DD05BB0F6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747" y="2659064"/>
            <a:ext cx="6552566" cy="658031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04EABA-3401-6C8F-A62B-9176BA2BA5D8}"/>
              </a:ext>
            </a:extLst>
          </p:cNvPr>
          <p:cNvSpPr txBox="1"/>
          <p:nvPr/>
        </p:nvSpPr>
        <p:spPr>
          <a:xfrm>
            <a:off x="2213747" y="9239380"/>
            <a:ext cx="65525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Fig. S3: Tomatillo height comparison. </a:t>
            </a:r>
            <a:r>
              <a:rPr lang="en-US" dirty="0"/>
              <a:t>Tomatillo (left) grown on a gyratory shaker while tomatillo (right) was grown in normal laboratory conditions. Shaking reduced leaf senescence and only mildly reduced the height but the retention of initial leaves resulted in a higher whitefly count.</a:t>
            </a:r>
          </a:p>
        </p:txBody>
      </p:sp>
    </p:spTree>
    <p:extLst>
      <p:ext uri="{BB962C8B-B14F-4D97-AF65-F5344CB8AC3E}">
        <p14:creationId xmlns:p14="http://schemas.microsoft.com/office/powerpoint/2010/main" val="540110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eaf&#10;&#10;Description automatically generated with medium confidence">
            <a:extLst>
              <a:ext uri="{FF2B5EF4-FFF2-40B4-BE49-F238E27FC236}">
                <a16:creationId xmlns:a16="http://schemas.microsoft.com/office/drawing/2014/main" id="{5835E08E-C8C7-495C-A00A-4FB629E593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6" t="7849" r="21625" b="11174"/>
          <a:stretch/>
        </p:blipFill>
        <p:spPr>
          <a:xfrm rot="5400000">
            <a:off x="6766561" y="7040880"/>
            <a:ext cx="1371599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15591B-2642-4365-AD7C-F75E93486BE1}"/>
              </a:ext>
            </a:extLst>
          </p:cNvPr>
          <p:cNvSpPr txBox="1"/>
          <p:nvPr/>
        </p:nvSpPr>
        <p:spPr>
          <a:xfrm>
            <a:off x="2103120" y="30175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ASKO</a:t>
            </a:r>
          </a:p>
          <a:p>
            <a:pPr algn="ctr"/>
            <a:endParaRPr lang="en-US" b="1" u="sng" dirty="0"/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55B0E2-0F42-4870-97B1-AB880E2C1C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6" t="10090" r="22376"/>
          <a:stretch/>
        </p:blipFill>
        <p:spPr>
          <a:xfrm rot="5400000">
            <a:off x="2103120" y="3383280"/>
            <a:ext cx="1369776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A724B7-A8CC-49F3-80DE-EDA1A9F3DA14}"/>
              </a:ext>
            </a:extLst>
          </p:cNvPr>
          <p:cNvSpPr txBox="1"/>
          <p:nvPr/>
        </p:nvSpPr>
        <p:spPr>
          <a:xfrm>
            <a:off x="6766560" y="6675121"/>
            <a:ext cx="13716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u="sng" dirty="0"/>
              <a:t>Rotundata</a:t>
            </a:r>
          </a:p>
          <a:p>
            <a:pPr algn="ctr"/>
            <a:endParaRPr lang="en-US" b="1" u="sng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2E591D-D76D-4C38-A255-11D2DD9A8A35}"/>
              </a:ext>
            </a:extLst>
          </p:cNvPr>
          <p:cNvSpPr txBox="1"/>
          <p:nvPr/>
        </p:nvSpPr>
        <p:spPr>
          <a:xfrm>
            <a:off x="3657600" y="30175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WT NB</a:t>
            </a:r>
          </a:p>
          <a:p>
            <a:pPr algn="ctr"/>
            <a:endParaRPr lang="en-US" b="1" u="sng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43D408-C988-4650-A816-72DEC5F88A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4" t="4001" r="25211" b="6087"/>
          <a:stretch/>
        </p:blipFill>
        <p:spPr>
          <a:xfrm rot="5400000">
            <a:off x="3657601" y="3383280"/>
            <a:ext cx="1374581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2" name="Picture 21" descr="A picture containing sliced&#10;&#10;Description automatically generated">
            <a:extLst>
              <a:ext uri="{FF2B5EF4-FFF2-40B4-BE49-F238E27FC236}">
                <a16:creationId xmlns:a16="http://schemas.microsoft.com/office/drawing/2014/main" id="{8628C5A0-EBD8-457E-BF8A-4FCB1EFF54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3" t="5478" r="24149" b="5712"/>
          <a:stretch/>
        </p:blipFill>
        <p:spPr>
          <a:xfrm rot="5400000">
            <a:off x="8321040" y="5212080"/>
            <a:ext cx="1372166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6E280E1-3902-40D8-B3CC-96180EE5FCCF}"/>
              </a:ext>
            </a:extLst>
          </p:cNvPr>
          <p:cNvSpPr txBox="1"/>
          <p:nvPr/>
        </p:nvSpPr>
        <p:spPr>
          <a:xfrm>
            <a:off x="8321040" y="4846321"/>
            <a:ext cx="13716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u="sng" dirty="0"/>
              <a:t>Cow pea</a:t>
            </a:r>
          </a:p>
          <a:p>
            <a:pPr algn="ctr"/>
            <a:endParaRPr lang="en-US" b="1" u="sng" dirty="0"/>
          </a:p>
        </p:txBody>
      </p:sp>
      <p:pic>
        <p:nvPicPr>
          <p:cNvPr id="27" name="Picture 26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2B446199-E38B-49E5-ABEC-E45E0ED9B9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0" t="13078" r="24857" b="9832"/>
          <a:stretch/>
        </p:blipFill>
        <p:spPr>
          <a:xfrm rot="5400000">
            <a:off x="9875520" y="5212080"/>
            <a:ext cx="1367780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75B610B-54BF-4A10-A0A9-8CFDC240945E}"/>
              </a:ext>
            </a:extLst>
          </p:cNvPr>
          <p:cNvSpPr txBox="1"/>
          <p:nvPr/>
        </p:nvSpPr>
        <p:spPr>
          <a:xfrm>
            <a:off x="9875520" y="48463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Pea</a:t>
            </a:r>
          </a:p>
          <a:p>
            <a:pPr algn="ctr"/>
            <a:endParaRPr lang="en-US" b="1" u="sng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0ACAD1-836D-4A98-B1B2-6E9B45108C8D}"/>
              </a:ext>
            </a:extLst>
          </p:cNvPr>
          <p:cNvSpPr txBox="1"/>
          <p:nvPr/>
        </p:nvSpPr>
        <p:spPr>
          <a:xfrm>
            <a:off x="8321040" y="3017521"/>
            <a:ext cx="13716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u="sng" dirty="0"/>
              <a:t>Jalapeno</a:t>
            </a:r>
          </a:p>
          <a:p>
            <a:pPr algn="ctr"/>
            <a:endParaRPr lang="en-US" b="1" u="sng" dirty="0"/>
          </a:p>
        </p:txBody>
      </p:sp>
      <p:pic>
        <p:nvPicPr>
          <p:cNvPr id="33" name="Picture 32" descr="A close up of a green leaf&#10;&#10;Description automatically generated with medium confidence">
            <a:extLst>
              <a:ext uri="{FF2B5EF4-FFF2-40B4-BE49-F238E27FC236}">
                <a16:creationId xmlns:a16="http://schemas.microsoft.com/office/drawing/2014/main" id="{2E1EC34C-9849-4F0C-BCC3-46CCA7AED5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6" r="18672"/>
          <a:stretch/>
        </p:blipFill>
        <p:spPr>
          <a:xfrm rot="10800000">
            <a:off x="8321040" y="3383280"/>
            <a:ext cx="1371600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E6367FF-6B03-44DD-904D-037D970C5523}"/>
              </a:ext>
            </a:extLst>
          </p:cNvPr>
          <p:cNvSpPr txBox="1"/>
          <p:nvPr/>
        </p:nvSpPr>
        <p:spPr>
          <a:xfrm>
            <a:off x="5212080" y="66751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err="1"/>
              <a:t>Cayenensis</a:t>
            </a:r>
            <a:endParaRPr lang="en-US" b="1" u="sng" dirty="0"/>
          </a:p>
          <a:p>
            <a:pPr algn="ctr"/>
            <a:endParaRPr lang="en-US" b="1" u="sng" dirty="0"/>
          </a:p>
        </p:txBody>
      </p:sp>
      <p:pic>
        <p:nvPicPr>
          <p:cNvPr id="38" name="Picture 37" descr="A close up of a leaf&#10;&#10;Description automatically generated with low confidence">
            <a:extLst>
              <a:ext uri="{FF2B5EF4-FFF2-40B4-BE49-F238E27FC236}">
                <a16:creationId xmlns:a16="http://schemas.microsoft.com/office/drawing/2014/main" id="{EAFA4E78-963F-4664-B8AF-DA3A72A3DB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2" r="22830" b="10088"/>
          <a:stretch/>
        </p:blipFill>
        <p:spPr>
          <a:xfrm rot="5400000">
            <a:off x="5212081" y="7040880"/>
            <a:ext cx="1371907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D70148F-3F70-48BE-AA58-5C74B19AE826}"/>
              </a:ext>
            </a:extLst>
          </p:cNvPr>
          <p:cNvSpPr txBox="1"/>
          <p:nvPr/>
        </p:nvSpPr>
        <p:spPr>
          <a:xfrm>
            <a:off x="5212080" y="11887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Arabidopsis</a:t>
            </a:r>
          </a:p>
          <a:p>
            <a:pPr algn="ctr"/>
            <a:endParaRPr lang="en-US" b="1" u="sng" dirty="0"/>
          </a:p>
        </p:txBody>
      </p:sp>
      <p:pic>
        <p:nvPicPr>
          <p:cNvPr id="45" name="Picture 44" descr="A close up of a planet&#10;&#10;Description automatically generated with low confidence">
            <a:extLst>
              <a:ext uri="{FF2B5EF4-FFF2-40B4-BE49-F238E27FC236}">
                <a16:creationId xmlns:a16="http://schemas.microsoft.com/office/drawing/2014/main" id="{F1204B55-A38B-408A-B471-6DB28F26546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3" r="23587" b="5577"/>
          <a:stretch/>
        </p:blipFill>
        <p:spPr>
          <a:xfrm rot="5400000">
            <a:off x="5212081" y="1554480"/>
            <a:ext cx="1375913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178E3C4-8529-4B81-BCC9-7BFE82E1F9F9}"/>
              </a:ext>
            </a:extLst>
          </p:cNvPr>
          <p:cNvSpPr txBox="1"/>
          <p:nvPr/>
        </p:nvSpPr>
        <p:spPr>
          <a:xfrm>
            <a:off x="2103120" y="11887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Broccoli</a:t>
            </a:r>
          </a:p>
          <a:p>
            <a:pPr algn="ctr"/>
            <a:endParaRPr lang="en-US" b="1" u="sng" dirty="0"/>
          </a:p>
        </p:txBody>
      </p:sp>
      <p:pic>
        <p:nvPicPr>
          <p:cNvPr id="50" name="Picture 49" descr="A leaf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AAB890E3-BDB1-4048-A177-5C3B5F45C50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4" t="10437" r="24213" b="13615"/>
          <a:stretch/>
        </p:blipFill>
        <p:spPr>
          <a:xfrm rot="5400000">
            <a:off x="2104256" y="1554480"/>
            <a:ext cx="1374848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AA3B50B9-489C-4EC3-AE2A-31E08BA83FC5}"/>
              </a:ext>
            </a:extLst>
          </p:cNvPr>
          <p:cNvSpPr txBox="1"/>
          <p:nvPr/>
        </p:nvSpPr>
        <p:spPr>
          <a:xfrm>
            <a:off x="8224788" y="1188721"/>
            <a:ext cx="155448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u="sng" dirty="0"/>
              <a:t>Kabocha squash</a:t>
            </a:r>
          </a:p>
          <a:p>
            <a:pPr algn="ctr"/>
            <a:endParaRPr lang="en-US" b="1" u="sng" dirty="0"/>
          </a:p>
        </p:txBody>
      </p:sp>
      <p:pic>
        <p:nvPicPr>
          <p:cNvPr id="55" name="Picture 54" descr="A close up of a green leaf&#10;&#10;Description automatically generated with medium confidence">
            <a:extLst>
              <a:ext uri="{FF2B5EF4-FFF2-40B4-BE49-F238E27FC236}">
                <a16:creationId xmlns:a16="http://schemas.microsoft.com/office/drawing/2014/main" id="{A369065D-8230-4649-BEC6-AF3307CFD2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5" t="6206" r="25920" b="13616"/>
          <a:stretch/>
        </p:blipFill>
        <p:spPr>
          <a:xfrm rot="5400000">
            <a:off x="8321040" y="1554480"/>
            <a:ext cx="1368990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7DC3A84-20EF-47AB-8932-16516B629857}"/>
              </a:ext>
            </a:extLst>
          </p:cNvPr>
          <p:cNvSpPr txBox="1"/>
          <p:nvPr/>
        </p:nvSpPr>
        <p:spPr>
          <a:xfrm>
            <a:off x="6766560" y="4846321"/>
            <a:ext cx="13716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u="sng" dirty="0"/>
              <a:t>String bean</a:t>
            </a:r>
          </a:p>
          <a:p>
            <a:pPr algn="ctr"/>
            <a:endParaRPr lang="en-US" b="1" u="sng" dirty="0"/>
          </a:p>
        </p:txBody>
      </p:sp>
      <p:pic>
        <p:nvPicPr>
          <p:cNvPr id="60" name="Picture 59" descr="A close up of a leaf&#10;&#10;Description automatically generated with medium confidence">
            <a:extLst>
              <a:ext uri="{FF2B5EF4-FFF2-40B4-BE49-F238E27FC236}">
                <a16:creationId xmlns:a16="http://schemas.microsoft.com/office/drawing/2014/main" id="{954BE75B-ABB6-4399-BA9D-CBC04FA0CA8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0" t="7782" r="24215" b="5260"/>
          <a:stretch/>
        </p:blipFill>
        <p:spPr>
          <a:xfrm>
            <a:off x="6766560" y="5212080"/>
            <a:ext cx="1374738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4FB854C2-7F72-46E8-8A5B-A245D3C792D5}"/>
              </a:ext>
            </a:extLst>
          </p:cNvPr>
          <p:cNvSpPr txBox="1"/>
          <p:nvPr/>
        </p:nvSpPr>
        <p:spPr>
          <a:xfrm>
            <a:off x="9875520" y="11887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Cucumber</a:t>
            </a:r>
          </a:p>
          <a:p>
            <a:pPr algn="ctr"/>
            <a:endParaRPr lang="en-US" b="1" u="sng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51726BD0-A7CB-408C-83DE-0673380BB62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20" r="21313" b="10088"/>
          <a:stretch/>
        </p:blipFill>
        <p:spPr>
          <a:xfrm rot="5400000">
            <a:off x="9875520" y="1554480"/>
            <a:ext cx="1374074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3316B437-27D4-458B-9659-5651E973D80E}"/>
              </a:ext>
            </a:extLst>
          </p:cNvPr>
          <p:cNvSpPr txBox="1"/>
          <p:nvPr/>
        </p:nvSpPr>
        <p:spPr>
          <a:xfrm>
            <a:off x="6766560" y="3017521"/>
            <a:ext cx="13716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u="sng" dirty="0"/>
              <a:t>Tomato</a:t>
            </a:r>
          </a:p>
          <a:p>
            <a:pPr algn="ctr"/>
            <a:endParaRPr lang="en-US" b="1" u="sng" dirty="0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9638D930-F3D1-4ACF-932F-763D255BADC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7" r="24214" b="11142"/>
          <a:stretch/>
        </p:blipFill>
        <p:spPr>
          <a:xfrm rot="5400000">
            <a:off x="6766560" y="3383280"/>
            <a:ext cx="1374538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85FFB2DE-F377-47ED-9FAC-3FCF330258AF}"/>
              </a:ext>
            </a:extLst>
          </p:cNvPr>
          <p:cNvSpPr txBox="1"/>
          <p:nvPr/>
        </p:nvSpPr>
        <p:spPr>
          <a:xfrm>
            <a:off x="8321040" y="6675121"/>
            <a:ext cx="13716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u="sng" dirty="0"/>
              <a:t>Corn</a:t>
            </a:r>
          </a:p>
          <a:p>
            <a:pPr algn="ctr"/>
            <a:endParaRPr lang="en-US" b="1" u="sng" dirty="0"/>
          </a:p>
        </p:txBody>
      </p:sp>
      <p:pic>
        <p:nvPicPr>
          <p:cNvPr id="73" name="Picture 72" descr="A close up of a book&#10;&#10;Description automatically generated with medium confidence">
            <a:extLst>
              <a:ext uri="{FF2B5EF4-FFF2-40B4-BE49-F238E27FC236}">
                <a16:creationId xmlns:a16="http://schemas.microsoft.com/office/drawing/2014/main" id="{06F569A6-5423-4096-B868-202AA300830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1" t="2871" r="24214" b="7217"/>
          <a:stretch/>
        </p:blipFill>
        <p:spPr>
          <a:xfrm rot="5400000">
            <a:off x="8321040" y="7040880"/>
            <a:ext cx="1369682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41DEAABA-92FA-4393-B1E7-8A68EB6E2052}"/>
              </a:ext>
            </a:extLst>
          </p:cNvPr>
          <p:cNvSpPr txBox="1"/>
          <p:nvPr/>
        </p:nvSpPr>
        <p:spPr>
          <a:xfrm>
            <a:off x="548640" y="667512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Okra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378F86-0838-49B3-B0F2-AF0BE2969F61}"/>
              </a:ext>
            </a:extLst>
          </p:cNvPr>
          <p:cNvSpPr txBox="1"/>
          <p:nvPr/>
        </p:nvSpPr>
        <p:spPr>
          <a:xfrm>
            <a:off x="6766560" y="1188721"/>
            <a:ext cx="13716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u="sng" dirty="0"/>
              <a:t>Acorn squash</a:t>
            </a:r>
          </a:p>
          <a:p>
            <a:pPr algn="ctr"/>
            <a:endParaRPr lang="en-US" b="1" u="sng" dirty="0"/>
          </a:p>
        </p:txBody>
      </p:sp>
      <p:pic>
        <p:nvPicPr>
          <p:cNvPr id="83" name="Picture 82" descr="Map&#10;&#10;Description automatically generated">
            <a:extLst>
              <a:ext uri="{FF2B5EF4-FFF2-40B4-BE49-F238E27FC236}">
                <a16:creationId xmlns:a16="http://schemas.microsoft.com/office/drawing/2014/main" id="{97A153C4-C3BF-4CA0-A7E1-FB9A4A43A648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3" t="25212" r="34154" b="-1"/>
          <a:stretch/>
        </p:blipFill>
        <p:spPr>
          <a:xfrm>
            <a:off x="6766561" y="1554480"/>
            <a:ext cx="1384137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9FEA3726-2222-497F-894E-8020187AB120}"/>
              </a:ext>
            </a:extLst>
          </p:cNvPr>
          <p:cNvSpPr txBox="1"/>
          <p:nvPr/>
        </p:nvSpPr>
        <p:spPr>
          <a:xfrm>
            <a:off x="548640" y="11887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Radish</a:t>
            </a:r>
          </a:p>
          <a:p>
            <a:pPr algn="ctr"/>
            <a:endParaRPr lang="en-US" b="1" u="sng" dirty="0"/>
          </a:p>
        </p:txBody>
      </p:sp>
      <p:pic>
        <p:nvPicPr>
          <p:cNvPr id="88" name="Picture 87" descr="A close up of a leaf&#10;&#10;Description automatically generated with medium confidence">
            <a:extLst>
              <a:ext uri="{FF2B5EF4-FFF2-40B4-BE49-F238E27FC236}">
                <a16:creationId xmlns:a16="http://schemas.microsoft.com/office/drawing/2014/main" id="{C17C7251-45A0-439B-92EB-04A74F9AE69E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1" t="6164" r="36145" b="2229"/>
          <a:stretch/>
        </p:blipFill>
        <p:spPr>
          <a:xfrm rot="5400000">
            <a:off x="548640" y="1554480"/>
            <a:ext cx="1365346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02325182-4027-45BF-8FF5-E43FF29D25A9}"/>
              </a:ext>
            </a:extLst>
          </p:cNvPr>
          <p:cNvSpPr txBox="1"/>
          <p:nvPr/>
        </p:nvSpPr>
        <p:spPr>
          <a:xfrm>
            <a:off x="9875520" y="30175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Bell Pepper</a:t>
            </a:r>
          </a:p>
          <a:p>
            <a:pPr algn="ctr"/>
            <a:endParaRPr lang="en-US" b="1" u="sng" dirty="0"/>
          </a:p>
        </p:txBody>
      </p:sp>
      <p:pic>
        <p:nvPicPr>
          <p:cNvPr id="93" name="Picture 92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1CA62D5F-AA7A-40BA-AFC7-DB46CC7DA68D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5" t="3764" r="32855" b="4603"/>
          <a:stretch/>
        </p:blipFill>
        <p:spPr>
          <a:xfrm>
            <a:off x="9875521" y="3383280"/>
            <a:ext cx="1374211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7" name="Picture 96" descr="A close up of a leaf&#10;&#10;Description automatically generated with medium confidence">
            <a:extLst>
              <a:ext uri="{FF2B5EF4-FFF2-40B4-BE49-F238E27FC236}">
                <a16:creationId xmlns:a16="http://schemas.microsoft.com/office/drawing/2014/main" id="{91B119FD-B24C-4E64-A7B3-3E0639309109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7" t="877" r="36628" b="4469"/>
          <a:stretch/>
        </p:blipFill>
        <p:spPr>
          <a:xfrm rot="5400000">
            <a:off x="548640" y="7040880"/>
            <a:ext cx="1374744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25910A3F-833E-42BE-942F-29551B16A682}"/>
              </a:ext>
            </a:extLst>
          </p:cNvPr>
          <p:cNvSpPr txBox="1"/>
          <p:nvPr/>
        </p:nvSpPr>
        <p:spPr>
          <a:xfrm>
            <a:off x="3607781" y="6675121"/>
            <a:ext cx="1467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Sweet Potato</a:t>
            </a:r>
          </a:p>
          <a:p>
            <a:endParaRPr lang="en-US" b="1" u="sng" dirty="0"/>
          </a:p>
        </p:txBody>
      </p:sp>
      <p:pic>
        <p:nvPicPr>
          <p:cNvPr id="104" name="Picture 103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71D438D0-082C-4615-95F7-35B61CFC6BA6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r="41868" b="13509"/>
          <a:stretch/>
        </p:blipFill>
        <p:spPr>
          <a:xfrm>
            <a:off x="3657601" y="7040880"/>
            <a:ext cx="1373193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D0A31690-84E7-4C4C-8862-9FC4688198C6}"/>
              </a:ext>
            </a:extLst>
          </p:cNvPr>
          <p:cNvSpPr txBox="1"/>
          <p:nvPr/>
        </p:nvSpPr>
        <p:spPr>
          <a:xfrm>
            <a:off x="3657600" y="11887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Cabbage</a:t>
            </a:r>
          </a:p>
          <a:p>
            <a:pPr algn="ctr"/>
            <a:endParaRPr lang="en-US" b="1" u="sng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DBD7813-4158-424E-9D73-1E6DBD0BA1DC}"/>
              </a:ext>
            </a:extLst>
          </p:cNvPr>
          <p:cNvSpPr txBox="1"/>
          <p:nvPr/>
        </p:nvSpPr>
        <p:spPr>
          <a:xfrm>
            <a:off x="5212080" y="30175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Tomatillo</a:t>
            </a:r>
          </a:p>
          <a:p>
            <a:pPr algn="ctr"/>
            <a:endParaRPr lang="en-US" b="1" u="sng" dirty="0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385F2D2E-11BE-4255-97D2-20DC1B63AE99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55" t="41279" r="27048" b="31253"/>
          <a:stretch/>
        </p:blipFill>
        <p:spPr>
          <a:xfrm rot="5400000">
            <a:off x="5212080" y="3383280"/>
            <a:ext cx="1375724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4" name="Picture 113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E3BDAB6A-819B-4F45-81D0-DAA54410DFC7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8" t="26866" r="38450" b="17252"/>
          <a:stretch/>
        </p:blipFill>
        <p:spPr>
          <a:xfrm rot="5400000">
            <a:off x="3656825" y="1554480"/>
            <a:ext cx="1364524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990324-39AC-98EB-F433-DEAD859CB59A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6" t="9748" r="19736"/>
          <a:stretch/>
        </p:blipFill>
        <p:spPr>
          <a:xfrm rot="5400000">
            <a:off x="548640" y="5210773"/>
            <a:ext cx="1362732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F835CA9C-857D-3422-1212-1E773DEF5415}"/>
              </a:ext>
            </a:extLst>
          </p:cNvPr>
          <p:cNvSpPr txBox="1"/>
          <p:nvPr/>
        </p:nvSpPr>
        <p:spPr>
          <a:xfrm>
            <a:off x="548640" y="484632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Orange</a:t>
            </a:r>
          </a:p>
        </p:txBody>
      </p:sp>
      <p:pic>
        <p:nvPicPr>
          <p:cNvPr id="9" name="Picture 8" descr="A close up of a leaf&#10;&#10;Description automatically generated with medium confidence">
            <a:extLst>
              <a:ext uri="{FF2B5EF4-FFF2-40B4-BE49-F238E27FC236}">
                <a16:creationId xmlns:a16="http://schemas.microsoft.com/office/drawing/2014/main" id="{05AACB5B-F9BD-7C7C-C4DF-DF2A0D11D825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2" t="16416" r="27110" b="7853"/>
          <a:stretch/>
        </p:blipFill>
        <p:spPr>
          <a:xfrm rot="5400000">
            <a:off x="3657600" y="5212080"/>
            <a:ext cx="1371600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E8D8646D-0931-83EF-149E-1626F05CA20D}"/>
              </a:ext>
            </a:extLst>
          </p:cNvPr>
          <p:cNvSpPr txBox="1"/>
          <p:nvPr/>
        </p:nvSpPr>
        <p:spPr>
          <a:xfrm>
            <a:off x="3657600" y="48463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Lemon</a:t>
            </a:r>
          </a:p>
          <a:p>
            <a:pPr algn="ctr"/>
            <a:endParaRPr lang="en-US" b="1" u="sng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849AA7-6A15-17CF-746E-B30F0994EF07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2" t="7731" r="26890" b="2350"/>
          <a:stretch/>
        </p:blipFill>
        <p:spPr>
          <a:xfrm rot="5400000">
            <a:off x="548640" y="3383280"/>
            <a:ext cx="1371600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92DC9726-C2F0-3F0D-E33B-915F5350CFBE}"/>
              </a:ext>
            </a:extLst>
          </p:cNvPr>
          <p:cNvSpPr txBox="1"/>
          <p:nvPr/>
        </p:nvSpPr>
        <p:spPr>
          <a:xfrm>
            <a:off x="548640" y="30175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Tobacco</a:t>
            </a:r>
          </a:p>
          <a:p>
            <a:pPr algn="ctr"/>
            <a:endParaRPr lang="en-US" b="1" u="sng" dirty="0"/>
          </a:p>
        </p:txBody>
      </p:sp>
      <p:pic>
        <p:nvPicPr>
          <p:cNvPr id="24" name="Picture 23" descr="A bug on a leaf&#10;&#10;Description automatically generated with medium confidence">
            <a:extLst>
              <a:ext uri="{FF2B5EF4-FFF2-40B4-BE49-F238E27FC236}">
                <a16:creationId xmlns:a16="http://schemas.microsoft.com/office/drawing/2014/main" id="{8B1F3E3C-58DA-6C15-1447-A712C3D7E0DC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4" t="8058" r="25962" b="28308"/>
          <a:stretch/>
        </p:blipFill>
        <p:spPr>
          <a:xfrm rot="5400000">
            <a:off x="2103120" y="7040880"/>
            <a:ext cx="1371600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8" name="TextBox 127">
            <a:extLst>
              <a:ext uri="{FF2B5EF4-FFF2-40B4-BE49-F238E27FC236}">
                <a16:creationId xmlns:a16="http://schemas.microsoft.com/office/drawing/2014/main" id="{A5DC0771-02F6-0F1A-85F5-B60C53D7FF5D}"/>
              </a:ext>
            </a:extLst>
          </p:cNvPr>
          <p:cNvSpPr txBox="1"/>
          <p:nvPr/>
        </p:nvSpPr>
        <p:spPr>
          <a:xfrm>
            <a:off x="2103120" y="66751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Cotton</a:t>
            </a:r>
          </a:p>
          <a:p>
            <a:pPr algn="ctr"/>
            <a:endParaRPr lang="en-US" b="1" u="sng" dirty="0"/>
          </a:p>
        </p:txBody>
      </p:sp>
      <p:pic>
        <p:nvPicPr>
          <p:cNvPr id="29" name="Picture 28" descr="A close-up of a leaf&#10;&#10;Description automatically generated with low confidence">
            <a:extLst>
              <a:ext uri="{FF2B5EF4-FFF2-40B4-BE49-F238E27FC236}">
                <a16:creationId xmlns:a16="http://schemas.microsoft.com/office/drawing/2014/main" id="{18F8BB54-361F-EBCF-102A-D3A518286FCF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6" t="7082" r="19228" b="2580"/>
          <a:stretch/>
        </p:blipFill>
        <p:spPr>
          <a:xfrm rot="5400000">
            <a:off x="5212080" y="5212080"/>
            <a:ext cx="1371600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9" name="TextBox 128">
            <a:extLst>
              <a:ext uri="{FF2B5EF4-FFF2-40B4-BE49-F238E27FC236}">
                <a16:creationId xmlns:a16="http://schemas.microsoft.com/office/drawing/2014/main" id="{1EE2D40A-01D2-9622-7219-B4B06E307200}"/>
              </a:ext>
            </a:extLst>
          </p:cNvPr>
          <p:cNvSpPr txBox="1"/>
          <p:nvPr/>
        </p:nvSpPr>
        <p:spPr>
          <a:xfrm>
            <a:off x="5212080" y="4846321"/>
            <a:ext cx="13716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u="sng" dirty="0"/>
              <a:t>Pomegranate</a:t>
            </a:r>
          </a:p>
          <a:p>
            <a:pPr algn="ctr"/>
            <a:endParaRPr lang="en-US" b="1" u="sng" dirty="0"/>
          </a:p>
        </p:txBody>
      </p:sp>
      <p:pic>
        <p:nvPicPr>
          <p:cNvPr id="35" name="Picture 34" descr="A picture containing echinoderm&#10;&#10;Description automatically generated">
            <a:extLst>
              <a:ext uri="{FF2B5EF4-FFF2-40B4-BE49-F238E27FC236}">
                <a16:creationId xmlns:a16="http://schemas.microsoft.com/office/drawing/2014/main" id="{DDB25AF5-DE0A-DE7C-793F-1B27237E5329}"/>
              </a:ext>
            </a:extLst>
          </p:cNvPr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t="14879" r="24167"/>
          <a:stretch/>
        </p:blipFill>
        <p:spPr>
          <a:xfrm rot="5400000">
            <a:off x="2103120" y="5212080"/>
            <a:ext cx="1371600" cy="1371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809F38EC-8FDB-DB5F-AF53-EF1649646DF6}"/>
              </a:ext>
            </a:extLst>
          </p:cNvPr>
          <p:cNvSpPr txBox="1"/>
          <p:nvPr/>
        </p:nvSpPr>
        <p:spPr>
          <a:xfrm>
            <a:off x="2103120" y="484632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Grapefruit</a:t>
            </a:r>
          </a:p>
          <a:p>
            <a:pPr algn="ctr"/>
            <a:endParaRPr lang="en-US" b="1" u="sng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3C0064-A2B2-FA23-BF55-BE68CF242DE2}"/>
              </a:ext>
            </a:extLst>
          </p:cNvPr>
          <p:cNvSpPr/>
          <p:nvPr/>
        </p:nvSpPr>
        <p:spPr>
          <a:xfrm>
            <a:off x="5114924" y="6688698"/>
            <a:ext cx="4663440" cy="1837787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23FCF4-9989-E3E9-C768-5280FDD04E49}"/>
              </a:ext>
            </a:extLst>
          </p:cNvPr>
          <p:cNvSpPr txBox="1"/>
          <p:nvPr/>
        </p:nvSpPr>
        <p:spPr>
          <a:xfrm rot="5400000">
            <a:off x="9426698" y="7524774"/>
            <a:ext cx="112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Monocots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A1C6C5B-F073-0968-C97D-4EB7FC956573}"/>
              </a:ext>
            </a:extLst>
          </p:cNvPr>
          <p:cNvSpPr txBox="1"/>
          <p:nvPr/>
        </p:nvSpPr>
        <p:spPr>
          <a:xfrm>
            <a:off x="443968" y="8571877"/>
            <a:ext cx="1080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Fig. S4: Alternative Host Screen.  </a:t>
            </a:r>
            <a:r>
              <a:rPr lang="en-US" dirty="0"/>
              <a:t>Close-up shots of the 27 different plant species tested for whitefly proliferation</a:t>
            </a:r>
          </a:p>
        </p:txBody>
      </p:sp>
    </p:spTree>
    <p:extLst>
      <p:ext uri="{BB962C8B-B14F-4D97-AF65-F5344CB8AC3E}">
        <p14:creationId xmlns:p14="http://schemas.microsoft.com/office/powerpoint/2010/main" val="3572102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8D9ADB-5B7A-10CE-E687-3B7856BB1B1D}"/>
              </a:ext>
            </a:extLst>
          </p:cNvPr>
          <p:cNvSpPr txBox="1"/>
          <p:nvPr/>
        </p:nvSpPr>
        <p:spPr>
          <a:xfrm>
            <a:off x="2869889" y="7217880"/>
            <a:ext cx="459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Fig. S5: Screened cage.  </a:t>
            </a:r>
            <a:r>
              <a:rPr lang="en-US" dirty="0"/>
              <a:t>Cage used to house our potted whitefly colony.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1947296-9A29-2B51-F229-8317D56C4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889" y="1162879"/>
            <a:ext cx="4133196" cy="605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31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76BB93E8-62A8-DBEF-5339-46DB9FFF1916}"/>
              </a:ext>
            </a:extLst>
          </p:cNvPr>
          <p:cNvGrpSpPr/>
          <p:nvPr/>
        </p:nvGrpSpPr>
        <p:grpSpPr>
          <a:xfrm>
            <a:off x="2436365" y="1084564"/>
            <a:ext cx="6893784" cy="7245125"/>
            <a:chOff x="14903841" y="3935894"/>
            <a:chExt cx="6893784" cy="724512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10C5358-5197-9C24-2BAB-CC0043B35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rcRect l="17024" t="59644" r="53720"/>
            <a:stretch/>
          </p:blipFill>
          <p:spPr>
            <a:xfrm>
              <a:off x="14903841" y="7531980"/>
              <a:ext cx="4134701" cy="364903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9DF72569-3E5A-7F67-BBBA-23AF3F7290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881" t="5347" r="68151" b="54297"/>
            <a:stretch/>
          </p:blipFill>
          <p:spPr>
            <a:xfrm>
              <a:off x="14903842" y="3935894"/>
              <a:ext cx="2115674" cy="364904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30B9AA8-8B8C-622C-613D-6BCAD10FE6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rcRect l="59354" t="59644" r="19764"/>
            <a:stretch/>
          </p:blipFill>
          <p:spPr>
            <a:xfrm>
              <a:off x="18846375" y="7531980"/>
              <a:ext cx="2951250" cy="3649039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5B878ABF-7378-59D5-B93A-94B4832B47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6216" t="5648" r="19828" b="53996"/>
            <a:stretch/>
          </p:blipFill>
          <p:spPr>
            <a:xfrm>
              <a:off x="16998201" y="3935894"/>
              <a:ext cx="4799424" cy="3649039"/>
            </a:xfrm>
            <a:prstGeom prst="rect">
              <a:avLst/>
            </a:prstGeom>
          </p:spPr>
        </p:pic>
      </p:grpSp>
      <p:sp>
        <p:nvSpPr>
          <p:cNvPr id="60" name="Left Brace 59">
            <a:extLst>
              <a:ext uri="{FF2B5EF4-FFF2-40B4-BE49-F238E27FC236}">
                <a16:creationId xmlns:a16="http://schemas.microsoft.com/office/drawing/2014/main" id="{4AC17164-DF2A-3228-FAF8-3995CD44CFDA}"/>
              </a:ext>
            </a:extLst>
          </p:cNvPr>
          <p:cNvSpPr/>
          <p:nvPr/>
        </p:nvSpPr>
        <p:spPr>
          <a:xfrm rot="5400000">
            <a:off x="3309630" y="598816"/>
            <a:ext cx="341965" cy="1962112"/>
          </a:xfrm>
          <a:prstGeom prst="leftBrace">
            <a:avLst/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DF90CF5-806E-2049-CDB5-AB9BD8615209}"/>
              </a:ext>
            </a:extLst>
          </p:cNvPr>
          <p:cNvSpPr txBox="1"/>
          <p:nvPr/>
        </p:nvSpPr>
        <p:spPr>
          <a:xfrm>
            <a:off x="2718219" y="1750854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19D5CAA-3758-16B9-7F7B-315B915F6365}"/>
              </a:ext>
            </a:extLst>
          </p:cNvPr>
          <p:cNvSpPr txBox="1"/>
          <p:nvPr/>
        </p:nvSpPr>
        <p:spPr>
          <a:xfrm>
            <a:off x="3390766" y="1750854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B2D43FB-C5FC-B7F3-69B0-BADEE49B3E3E}"/>
              </a:ext>
            </a:extLst>
          </p:cNvPr>
          <p:cNvSpPr txBox="1"/>
          <p:nvPr/>
        </p:nvSpPr>
        <p:spPr>
          <a:xfrm>
            <a:off x="4038535" y="1750854"/>
            <a:ext cx="41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(-)</a:t>
            </a:r>
          </a:p>
        </p:txBody>
      </p:sp>
      <p:sp>
        <p:nvSpPr>
          <p:cNvPr id="64" name="Left Brace 63">
            <a:extLst>
              <a:ext uri="{FF2B5EF4-FFF2-40B4-BE49-F238E27FC236}">
                <a16:creationId xmlns:a16="http://schemas.microsoft.com/office/drawing/2014/main" id="{C0BF24A0-E970-5C02-B18E-4BC6160F9CFE}"/>
              </a:ext>
            </a:extLst>
          </p:cNvPr>
          <p:cNvSpPr/>
          <p:nvPr/>
        </p:nvSpPr>
        <p:spPr>
          <a:xfrm rot="5400000">
            <a:off x="5297711" y="598815"/>
            <a:ext cx="341965" cy="1962112"/>
          </a:xfrm>
          <a:prstGeom prst="leftBrace">
            <a:avLst/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96935CA-1DA5-E950-8DAF-EFBE27DD6F87}"/>
              </a:ext>
            </a:extLst>
          </p:cNvPr>
          <p:cNvSpPr txBox="1"/>
          <p:nvPr/>
        </p:nvSpPr>
        <p:spPr>
          <a:xfrm>
            <a:off x="4706300" y="1750854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E5ACFA3-56AD-16CF-157C-CD888A0D0D40}"/>
              </a:ext>
            </a:extLst>
          </p:cNvPr>
          <p:cNvSpPr txBox="1"/>
          <p:nvPr/>
        </p:nvSpPr>
        <p:spPr>
          <a:xfrm>
            <a:off x="5378847" y="1750854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87DFA77-7443-8724-5A07-4D43893E6973}"/>
              </a:ext>
            </a:extLst>
          </p:cNvPr>
          <p:cNvSpPr txBox="1"/>
          <p:nvPr/>
        </p:nvSpPr>
        <p:spPr>
          <a:xfrm>
            <a:off x="6026616" y="1750854"/>
            <a:ext cx="41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(-)</a:t>
            </a:r>
          </a:p>
        </p:txBody>
      </p:sp>
      <p:sp>
        <p:nvSpPr>
          <p:cNvPr id="68" name="Left Brace 67">
            <a:extLst>
              <a:ext uri="{FF2B5EF4-FFF2-40B4-BE49-F238E27FC236}">
                <a16:creationId xmlns:a16="http://schemas.microsoft.com/office/drawing/2014/main" id="{045B5E47-31E8-8E80-6F3B-89D7FC43FC75}"/>
              </a:ext>
            </a:extLst>
          </p:cNvPr>
          <p:cNvSpPr/>
          <p:nvPr/>
        </p:nvSpPr>
        <p:spPr>
          <a:xfrm rot="5400000">
            <a:off x="8051123" y="598814"/>
            <a:ext cx="341965" cy="1962112"/>
          </a:xfrm>
          <a:prstGeom prst="leftBrace">
            <a:avLst/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567F749-00E2-8305-613F-02D79D7C3B41}"/>
              </a:ext>
            </a:extLst>
          </p:cNvPr>
          <p:cNvSpPr txBox="1"/>
          <p:nvPr/>
        </p:nvSpPr>
        <p:spPr>
          <a:xfrm>
            <a:off x="7459712" y="1750854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D50563C-CC5F-FA10-D896-0B19D269E53D}"/>
              </a:ext>
            </a:extLst>
          </p:cNvPr>
          <p:cNvSpPr txBox="1"/>
          <p:nvPr/>
        </p:nvSpPr>
        <p:spPr>
          <a:xfrm>
            <a:off x="8132259" y="1750854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82973E2-1431-0B10-B89D-AD00610E2E47}"/>
              </a:ext>
            </a:extLst>
          </p:cNvPr>
          <p:cNvSpPr txBox="1"/>
          <p:nvPr/>
        </p:nvSpPr>
        <p:spPr>
          <a:xfrm>
            <a:off x="8780028" y="1750854"/>
            <a:ext cx="41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(-)</a:t>
            </a:r>
          </a:p>
        </p:txBody>
      </p:sp>
      <p:sp>
        <p:nvSpPr>
          <p:cNvPr id="72" name="Left Brace 71">
            <a:extLst>
              <a:ext uri="{FF2B5EF4-FFF2-40B4-BE49-F238E27FC236}">
                <a16:creationId xmlns:a16="http://schemas.microsoft.com/office/drawing/2014/main" id="{A9F9B366-336A-1FED-E2F6-248A054FCFD3}"/>
              </a:ext>
            </a:extLst>
          </p:cNvPr>
          <p:cNvSpPr/>
          <p:nvPr/>
        </p:nvSpPr>
        <p:spPr>
          <a:xfrm rot="5400000">
            <a:off x="3303870" y="3923492"/>
            <a:ext cx="341965" cy="1962112"/>
          </a:xfrm>
          <a:prstGeom prst="leftBrace">
            <a:avLst/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90F987-20BD-3D61-19E4-0EF197164EB9}"/>
              </a:ext>
            </a:extLst>
          </p:cNvPr>
          <p:cNvSpPr txBox="1"/>
          <p:nvPr/>
        </p:nvSpPr>
        <p:spPr>
          <a:xfrm>
            <a:off x="2712459" y="5075530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D9AB3E8-9D3A-9E27-A3F8-6E0558571F7B}"/>
              </a:ext>
            </a:extLst>
          </p:cNvPr>
          <p:cNvSpPr txBox="1"/>
          <p:nvPr/>
        </p:nvSpPr>
        <p:spPr>
          <a:xfrm>
            <a:off x="3385006" y="5075530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ADF625D-4D97-AB76-8A6A-C9B4505F9C11}"/>
              </a:ext>
            </a:extLst>
          </p:cNvPr>
          <p:cNvSpPr txBox="1"/>
          <p:nvPr/>
        </p:nvSpPr>
        <p:spPr>
          <a:xfrm>
            <a:off x="4032775" y="5075530"/>
            <a:ext cx="41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(-)</a:t>
            </a:r>
          </a:p>
        </p:txBody>
      </p:sp>
      <p:sp>
        <p:nvSpPr>
          <p:cNvPr id="76" name="Left Brace 75">
            <a:extLst>
              <a:ext uri="{FF2B5EF4-FFF2-40B4-BE49-F238E27FC236}">
                <a16:creationId xmlns:a16="http://schemas.microsoft.com/office/drawing/2014/main" id="{416363F2-69C8-23AF-35A1-BC987F2DBFC7}"/>
              </a:ext>
            </a:extLst>
          </p:cNvPr>
          <p:cNvSpPr/>
          <p:nvPr/>
        </p:nvSpPr>
        <p:spPr>
          <a:xfrm rot="5400000">
            <a:off x="5295855" y="3923492"/>
            <a:ext cx="341965" cy="1962112"/>
          </a:xfrm>
          <a:prstGeom prst="leftBrace">
            <a:avLst/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3C8829C-FE53-1D1B-0C7C-2E3DE6445E6B}"/>
              </a:ext>
            </a:extLst>
          </p:cNvPr>
          <p:cNvSpPr txBox="1"/>
          <p:nvPr/>
        </p:nvSpPr>
        <p:spPr>
          <a:xfrm>
            <a:off x="4704444" y="5075530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38C2C8E-F535-7F10-EC29-45BE75780158}"/>
              </a:ext>
            </a:extLst>
          </p:cNvPr>
          <p:cNvSpPr txBox="1"/>
          <p:nvPr/>
        </p:nvSpPr>
        <p:spPr>
          <a:xfrm>
            <a:off x="5376991" y="5075530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83B8C45-31E8-2AE1-07F6-CB9D417F8C66}"/>
              </a:ext>
            </a:extLst>
          </p:cNvPr>
          <p:cNvSpPr txBox="1"/>
          <p:nvPr/>
        </p:nvSpPr>
        <p:spPr>
          <a:xfrm>
            <a:off x="6024760" y="5075530"/>
            <a:ext cx="41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(-)</a:t>
            </a:r>
          </a:p>
        </p:txBody>
      </p:sp>
      <p:sp>
        <p:nvSpPr>
          <p:cNvPr id="80" name="Left Brace 79">
            <a:extLst>
              <a:ext uri="{FF2B5EF4-FFF2-40B4-BE49-F238E27FC236}">
                <a16:creationId xmlns:a16="http://schemas.microsoft.com/office/drawing/2014/main" id="{68B4BD1B-7D7B-D01F-1D81-E42E8F5A85AA}"/>
              </a:ext>
            </a:extLst>
          </p:cNvPr>
          <p:cNvSpPr/>
          <p:nvPr/>
        </p:nvSpPr>
        <p:spPr>
          <a:xfrm rot="5400000">
            <a:off x="8058411" y="3923492"/>
            <a:ext cx="341965" cy="1962112"/>
          </a:xfrm>
          <a:prstGeom prst="leftBrace">
            <a:avLst/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97DD3A5-09D6-7286-D3D6-EE55885546C2}"/>
              </a:ext>
            </a:extLst>
          </p:cNvPr>
          <p:cNvSpPr txBox="1"/>
          <p:nvPr/>
        </p:nvSpPr>
        <p:spPr>
          <a:xfrm>
            <a:off x="7467000" y="5075530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E8F1D29-BCAB-1C4F-6C0F-8B3810F9121F}"/>
              </a:ext>
            </a:extLst>
          </p:cNvPr>
          <p:cNvSpPr txBox="1"/>
          <p:nvPr/>
        </p:nvSpPr>
        <p:spPr>
          <a:xfrm>
            <a:off x="8139547" y="5075530"/>
            <a:ext cx="337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89D1BFA-C08E-0718-47EF-31F262FE33EF}"/>
              </a:ext>
            </a:extLst>
          </p:cNvPr>
          <p:cNvSpPr txBox="1"/>
          <p:nvPr/>
        </p:nvSpPr>
        <p:spPr>
          <a:xfrm>
            <a:off x="8787316" y="5075530"/>
            <a:ext cx="41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(-)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89855F-5E20-3150-CC64-D304029A34C5}"/>
              </a:ext>
            </a:extLst>
          </p:cNvPr>
          <p:cNvSpPr txBox="1"/>
          <p:nvPr/>
        </p:nvSpPr>
        <p:spPr>
          <a:xfrm>
            <a:off x="2504432" y="1055502"/>
            <a:ext cx="1828802" cy="466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Rickettsia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BBFB30F-66F9-E527-EEBD-F3B20712EC0F}"/>
              </a:ext>
            </a:extLst>
          </p:cNvPr>
          <p:cNvSpPr txBox="1"/>
          <p:nvPr/>
        </p:nvSpPr>
        <p:spPr>
          <a:xfrm>
            <a:off x="4552781" y="1039558"/>
            <a:ext cx="1828802" cy="466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Wolbachia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0DB9EDF-EEDD-0D1D-D9FE-C99B3E244547}"/>
              </a:ext>
            </a:extLst>
          </p:cNvPr>
          <p:cNvSpPr txBox="1"/>
          <p:nvPr/>
        </p:nvSpPr>
        <p:spPr>
          <a:xfrm>
            <a:off x="7307703" y="1050554"/>
            <a:ext cx="1828802" cy="466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chemeClr val="bg1"/>
                </a:solidFill>
              </a:rPr>
              <a:t>mtCOI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B733F3B-A6F6-1F57-D4A7-FE1415A1227F}"/>
              </a:ext>
            </a:extLst>
          </p:cNvPr>
          <p:cNvSpPr txBox="1"/>
          <p:nvPr/>
        </p:nvSpPr>
        <p:spPr>
          <a:xfrm>
            <a:off x="2465336" y="4314801"/>
            <a:ext cx="1828802" cy="466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Portiera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5BCC4A6-81EA-56A2-3023-64C937CE168A}"/>
              </a:ext>
            </a:extLst>
          </p:cNvPr>
          <p:cNvSpPr txBox="1"/>
          <p:nvPr/>
        </p:nvSpPr>
        <p:spPr>
          <a:xfrm>
            <a:off x="4513685" y="4298857"/>
            <a:ext cx="1828802" cy="466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Cardinium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7ED7232-A383-7AAD-10EE-2C2F1B8A6FCE}"/>
              </a:ext>
            </a:extLst>
          </p:cNvPr>
          <p:cNvSpPr txBox="1"/>
          <p:nvPr/>
        </p:nvSpPr>
        <p:spPr>
          <a:xfrm>
            <a:off x="7268607" y="4309853"/>
            <a:ext cx="2021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Arsenophonus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78D3E9A-8E3F-B7EE-02B9-66EBE2B1995A}"/>
              </a:ext>
            </a:extLst>
          </p:cNvPr>
          <p:cNvSpPr txBox="1"/>
          <p:nvPr/>
        </p:nvSpPr>
        <p:spPr>
          <a:xfrm>
            <a:off x="2398247" y="8377033"/>
            <a:ext cx="6931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Fig. S6. </a:t>
            </a:r>
            <a:r>
              <a:rPr lang="en-US" sz="1600" dirty="0"/>
              <a:t>PCR screen for common whitefly endosymbionts in the axenic colony (axenic, A) and our non-axenic (potted, P) colony.  Both colonies were negative for </a:t>
            </a:r>
            <a:r>
              <a:rPr lang="en-US" sz="1600" i="1" dirty="0"/>
              <a:t>Wolbachia, </a:t>
            </a:r>
            <a:r>
              <a:rPr lang="en-US" sz="1600" i="1" dirty="0" err="1"/>
              <a:t>Cardinium</a:t>
            </a:r>
            <a:r>
              <a:rPr lang="en-US" sz="1600" i="1" dirty="0"/>
              <a:t>, and </a:t>
            </a:r>
            <a:r>
              <a:rPr lang="en-US" sz="1600" i="1" dirty="0" err="1"/>
              <a:t>Arsenophonus</a:t>
            </a:r>
            <a:r>
              <a:rPr lang="en-US" sz="1600" i="1" dirty="0"/>
              <a:t>. </a:t>
            </a:r>
            <a:r>
              <a:rPr lang="en-US" sz="1600" dirty="0"/>
              <a:t>The potted colony contains </a:t>
            </a:r>
            <a:r>
              <a:rPr lang="en-US" sz="1600" i="1" dirty="0" err="1"/>
              <a:t>Portiera</a:t>
            </a:r>
            <a:r>
              <a:rPr lang="en-US" sz="1600" dirty="0"/>
              <a:t> but the axenic colony does not. They both contain </a:t>
            </a:r>
            <a:r>
              <a:rPr lang="en-US" sz="1600" i="1" dirty="0"/>
              <a:t>Rickettsia</a:t>
            </a:r>
            <a:r>
              <a:rPr lang="en-US" sz="1600" dirty="0"/>
              <a:t> and were positive for the “control” gene, </a:t>
            </a:r>
            <a:r>
              <a:rPr lang="en-US" sz="1600" dirty="0" err="1"/>
              <a:t>mtCOI</a:t>
            </a:r>
            <a:r>
              <a:rPr lang="en-US" sz="1600" dirty="0"/>
              <a:t>.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784229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43948</TotalTime>
  <Words>304</Words>
  <Application>Microsoft Office PowerPoint</Application>
  <PresentationFormat>Custom</PresentationFormat>
  <Paragraphs>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Thompson, Natalie</dc:creator>
  <cp:lastModifiedBy>Thompson, Natalie</cp:lastModifiedBy>
  <cp:revision>55</cp:revision>
  <cp:lastPrinted>2023-06-27T02:39:35Z</cp:lastPrinted>
  <dcterms:created xsi:type="dcterms:W3CDTF">2022-03-08T00:36:38Z</dcterms:created>
  <dcterms:modified xsi:type="dcterms:W3CDTF">2023-07-06T20:13:02Z</dcterms:modified>
</cp:coreProperties>
</file>