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1"/>
  </p:notesMasterIdLst>
  <p:sldIdLst>
    <p:sldId id="267" r:id="rId2"/>
    <p:sldId id="262" r:id="rId3"/>
    <p:sldId id="261" r:id="rId4"/>
    <p:sldId id="263" r:id="rId5"/>
    <p:sldId id="259" r:id="rId6"/>
    <p:sldId id="258" r:id="rId7"/>
    <p:sldId id="260" r:id="rId8"/>
    <p:sldId id="264" r:id="rId9"/>
    <p:sldId id="265" r:id="rId10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620"/>
    <p:restoredTop sz="94831"/>
  </p:normalViewPr>
  <p:slideViewPr>
    <p:cSldViewPr snapToGrid="0">
      <p:cViewPr varScale="1">
        <p:scale>
          <a:sx n="74" d="100"/>
          <a:sy n="74" d="100"/>
        </p:scale>
        <p:origin x="365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11FF69-CE91-E344-A128-21D83620D054}" type="datetimeFigureOut">
              <a:rPr lang="en-SE" smtClean="0"/>
              <a:t>10/23/2023</a:t>
            </a:fld>
            <a:endParaRPr lang="en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S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3BEA57-E528-0C4D-A56B-EFAEE3AB0535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2769499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B6696-B91A-0D47-B7B1-AFAA55ED58B3}" type="datetimeFigureOut">
              <a:rPr lang="en-SE" smtClean="0"/>
              <a:t>10/23/2023</a:t>
            </a:fld>
            <a:endParaRPr lang="en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DB27F-283E-014C-A236-37FA1F603B0B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23200138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B6696-B91A-0D47-B7B1-AFAA55ED58B3}" type="datetimeFigureOut">
              <a:rPr lang="en-SE" smtClean="0"/>
              <a:t>10/23/2023</a:t>
            </a:fld>
            <a:endParaRPr lang="en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DB27F-283E-014C-A236-37FA1F603B0B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37843493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B6696-B91A-0D47-B7B1-AFAA55ED58B3}" type="datetimeFigureOut">
              <a:rPr lang="en-SE" smtClean="0"/>
              <a:t>10/23/2023</a:t>
            </a:fld>
            <a:endParaRPr lang="en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DB27F-283E-014C-A236-37FA1F603B0B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28666049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B6696-B91A-0D47-B7B1-AFAA55ED58B3}" type="datetimeFigureOut">
              <a:rPr lang="en-SE" smtClean="0"/>
              <a:t>10/23/2023</a:t>
            </a:fld>
            <a:endParaRPr lang="en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DB27F-283E-014C-A236-37FA1F603B0B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25139778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B6696-B91A-0D47-B7B1-AFAA55ED58B3}" type="datetimeFigureOut">
              <a:rPr lang="en-SE" smtClean="0"/>
              <a:t>10/23/2023</a:t>
            </a:fld>
            <a:endParaRPr lang="en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DB27F-283E-014C-A236-37FA1F603B0B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1149498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B6696-B91A-0D47-B7B1-AFAA55ED58B3}" type="datetimeFigureOut">
              <a:rPr lang="en-SE" smtClean="0"/>
              <a:t>10/23/2023</a:t>
            </a:fld>
            <a:endParaRPr lang="en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DB27F-283E-014C-A236-37FA1F603B0B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1331026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B6696-B91A-0D47-B7B1-AFAA55ED58B3}" type="datetimeFigureOut">
              <a:rPr lang="en-SE" smtClean="0"/>
              <a:t>10/23/2023</a:t>
            </a:fld>
            <a:endParaRPr lang="en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DB27F-283E-014C-A236-37FA1F603B0B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1072500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B6696-B91A-0D47-B7B1-AFAA55ED58B3}" type="datetimeFigureOut">
              <a:rPr lang="en-SE" smtClean="0"/>
              <a:t>10/23/2023</a:t>
            </a:fld>
            <a:endParaRPr lang="en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DB27F-283E-014C-A236-37FA1F603B0B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39626389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B6696-B91A-0D47-B7B1-AFAA55ED58B3}" type="datetimeFigureOut">
              <a:rPr lang="en-SE" smtClean="0"/>
              <a:t>10/23/2023</a:t>
            </a:fld>
            <a:endParaRPr lang="en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DB27F-283E-014C-A236-37FA1F603B0B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6549022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2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B6696-B91A-0D47-B7B1-AFAA55ED58B3}" type="datetimeFigureOut">
              <a:rPr lang="en-SE" smtClean="0"/>
              <a:t>10/23/2023</a:t>
            </a:fld>
            <a:endParaRPr lang="en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DB27F-283E-014C-A236-37FA1F603B0B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38363410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2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B6696-B91A-0D47-B7B1-AFAA55ED58B3}" type="datetimeFigureOut">
              <a:rPr lang="en-SE" smtClean="0"/>
              <a:t>10/23/2023</a:t>
            </a:fld>
            <a:endParaRPr lang="en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DB27F-283E-014C-A236-37FA1F603B0B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216515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7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8B6696-B91A-0D47-B7B1-AFAA55ED58B3}" type="datetimeFigureOut">
              <a:rPr lang="en-SE" smtClean="0"/>
              <a:t>10/23/2023</a:t>
            </a:fld>
            <a:endParaRPr lang="en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3DB27F-283E-014C-A236-37FA1F603B0B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4678064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4094F22-00E7-CE4E-7737-14FA58DD82C7}"/>
              </a:ext>
            </a:extLst>
          </p:cNvPr>
          <p:cNvSpPr txBox="1"/>
          <p:nvPr/>
        </p:nvSpPr>
        <p:spPr>
          <a:xfrm>
            <a:off x="5225141" y="50244"/>
            <a:ext cx="167545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SE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Figure 1</a:t>
            </a:r>
          </a:p>
        </p:txBody>
      </p:sp>
      <p:pic>
        <p:nvPicPr>
          <p:cNvPr id="4" name="Picture 3" descr="A structure of a chemical formula&#10;&#10;Description automatically generated">
            <a:extLst>
              <a:ext uri="{FF2B5EF4-FFF2-40B4-BE49-F238E27FC236}">
                <a16:creationId xmlns:a16="http://schemas.microsoft.com/office/drawing/2014/main" id="{C510145D-74D8-7EBF-032A-18ABA74CC34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370" t="23280" r="17592" b="27514"/>
          <a:stretch/>
        </p:blipFill>
        <p:spPr>
          <a:xfrm>
            <a:off x="514350" y="690124"/>
            <a:ext cx="5829300" cy="278727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A5DB069-B5AB-DBE9-4817-3BE81EEF73C1}"/>
              </a:ext>
            </a:extLst>
          </p:cNvPr>
          <p:cNvSpPr txBox="1"/>
          <p:nvPr/>
        </p:nvSpPr>
        <p:spPr>
          <a:xfrm>
            <a:off x="424652" y="3477399"/>
            <a:ext cx="600869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SE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Supplemental Figure 1. The molecular structure of RCD405. </a:t>
            </a:r>
          </a:p>
          <a:p>
            <a:r>
              <a:rPr lang="en-SE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Molecular weight: 453.26 g/mol.</a:t>
            </a:r>
          </a:p>
          <a:p>
            <a:r>
              <a:rPr lang="en-SE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Molecular formula: C</a:t>
            </a:r>
            <a:r>
              <a:rPr lang="en-GB" sz="12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17</a:t>
            </a:r>
            <a:r>
              <a:rPr lang="en-GB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GB" sz="12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en-GB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Cl</a:t>
            </a:r>
            <a:r>
              <a:rPr lang="en-GB" sz="12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GB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GB" sz="12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GB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GB" sz="12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GB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GB" sz="12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SE" sz="1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endParaRPr lang="en-SE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SE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Chemical name (IUPAC):1</a:t>
            </a:r>
            <a:r>
              <a:rPr lang="en-GB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-(5,8-Dichloro-6,7-dihydroxy-3,4-dihydroisoquinolin-2(1H)-</a:t>
            </a:r>
            <a:r>
              <a:rPr lang="en-GB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yl</a:t>
            </a:r>
            <a:r>
              <a:rPr lang="en-GB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)-2-</a:t>
            </a:r>
          </a:p>
          <a:p>
            <a:r>
              <a:rPr lang="en-GB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((6-(trifluoromethyl)pyridin-3-yl)</a:t>
            </a:r>
            <a:r>
              <a:rPr lang="en-GB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thio</a:t>
            </a:r>
            <a:r>
              <a:rPr lang="en-GB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)ethan-1-</a:t>
            </a:r>
            <a:r>
              <a:rPr lang="en-SE" sz="1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one</a:t>
            </a:r>
            <a:endParaRPr lang="en-SE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56407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C5AEEF1-6C24-3589-E615-17C682B6152E}"/>
              </a:ext>
            </a:extLst>
          </p:cNvPr>
          <p:cNvSpPr txBox="1"/>
          <p:nvPr/>
        </p:nvSpPr>
        <p:spPr>
          <a:xfrm>
            <a:off x="5225141" y="50244"/>
            <a:ext cx="167545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SE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Figure 2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D2EDC7A-30FA-179B-2795-2CD19460D222}"/>
              </a:ext>
            </a:extLst>
          </p:cNvPr>
          <p:cNvSpPr txBox="1"/>
          <p:nvPr/>
        </p:nvSpPr>
        <p:spPr>
          <a:xfrm>
            <a:off x="2616117" y="82354"/>
            <a:ext cx="16257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SE" sz="1400" dirty="0">
                <a:latin typeface="Arial" panose="020B0604020202020204" pitchFamily="34" charset="0"/>
                <a:cs typeface="Arial" panose="020B0604020202020204" pitchFamily="34" charset="0"/>
              </a:rPr>
              <a:t>Lung homogenate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39D7E32-5C06-DF85-93FA-396E342CDFF1}"/>
              </a:ext>
            </a:extLst>
          </p:cNvPr>
          <p:cNvSpPr txBox="1"/>
          <p:nvPr/>
        </p:nvSpPr>
        <p:spPr>
          <a:xfrm>
            <a:off x="53700" y="9177315"/>
            <a:ext cx="6804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200" b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Supplemental Figure 2. Effect from RCD405, showing individual graphs of all 23 cytokines measured in </a:t>
            </a:r>
            <a:r>
              <a:rPr lang="en-US" sz="1200" b="1" kern="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lung homogenates</a:t>
            </a:r>
            <a:r>
              <a:rPr lang="en-US" sz="1200" b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after OVA-induced airway inflammation. </a:t>
            </a:r>
            <a:r>
              <a:rPr lang="en-SE" sz="12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Differences in cytokine levels were compared using a one-way ANOVA followed by a Dunnett’s post-hoc test </a:t>
            </a:r>
            <a:r>
              <a:rPr lang="en-US" sz="12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n-SE" sz="12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**</a:t>
            </a:r>
            <a:r>
              <a:rPr lang="en-SE" sz="1200" i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en-SE" sz="12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&lt;0.01, *</a:t>
            </a:r>
            <a:r>
              <a:rPr lang="en-SE" sz="1200" i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en-SE" sz="12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&lt;0.05).</a:t>
            </a:r>
            <a:r>
              <a:rPr lang="en-SE" sz="1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SE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1E3B00B-46B0-3835-5849-59047F0F70F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459191" y="390131"/>
            <a:ext cx="5993316" cy="86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0409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4099363-0CDE-B808-FA48-0945C2A86DA3}"/>
              </a:ext>
            </a:extLst>
          </p:cNvPr>
          <p:cNvSpPr txBox="1"/>
          <p:nvPr/>
        </p:nvSpPr>
        <p:spPr>
          <a:xfrm>
            <a:off x="2981618" y="173354"/>
            <a:ext cx="63350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SE" sz="1400" dirty="0">
                <a:latin typeface="Arial" panose="020B0604020202020204" pitchFamily="34" charset="0"/>
                <a:cs typeface="Arial" panose="020B0604020202020204" pitchFamily="34" charset="0"/>
              </a:rPr>
              <a:t>BALF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FE06D6-2E22-6C92-CCED-98982B081712}"/>
              </a:ext>
            </a:extLst>
          </p:cNvPr>
          <p:cNvSpPr txBox="1"/>
          <p:nvPr/>
        </p:nvSpPr>
        <p:spPr>
          <a:xfrm>
            <a:off x="5225141" y="50244"/>
            <a:ext cx="167545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SE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Figure 3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BA5F87A-DD23-47AE-FEC8-D9B992D7D6C4}"/>
              </a:ext>
            </a:extLst>
          </p:cNvPr>
          <p:cNvSpPr txBox="1"/>
          <p:nvPr/>
        </p:nvSpPr>
        <p:spPr>
          <a:xfrm>
            <a:off x="53700" y="9101703"/>
            <a:ext cx="6804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200" b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Supplemental Figure 3. Effect from RCD405, showing individual graphs of all 23 cytokines measured in BALF after OVA-induced airway inflammation. </a:t>
            </a:r>
            <a:r>
              <a:rPr lang="en-SE" sz="12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Differences in cytokine levels were compared using a one-way ANOVA followed by a Dunnett’s post-hoc test </a:t>
            </a:r>
            <a:r>
              <a:rPr lang="en-US" sz="12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n-SE" sz="12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**</a:t>
            </a:r>
            <a:r>
              <a:rPr lang="en-SE" sz="1200" i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en-SE" sz="12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&lt;0.01, *</a:t>
            </a:r>
            <a:r>
              <a:rPr lang="en-SE" sz="1200" i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en-SE" sz="12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&lt;0.05).</a:t>
            </a:r>
            <a:r>
              <a:rPr lang="en-SE" sz="1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SE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7D16C67-417E-9BDB-AF9D-D520CB2E1F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102" y="396595"/>
            <a:ext cx="5880538" cy="8635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10854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63599A0-0E46-E483-E889-BE3033DEDBF1}"/>
              </a:ext>
            </a:extLst>
          </p:cNvPr>
          <p:cNvSpPr txBox="1"/>
          <p:nvPr/>
        </p:nvSpPr>
        <p:spPr>
          <a:xfrm>
            <a:off x="5225141" y="50244"/>
            <a:ext cx="167545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SE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Figure 4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D132690-299B-8A63-5C77-E613320A5A9C}"/>
              </a:ext>
            </a:extLst>
          </p:cNvPr>
          <p:cNvSpPr txBox="1"/>
          <p:nvPr/>
        </p:nvSpPr>
        <p:spPr>
          <a:xfrm>
            <a:off x="3037706" y="109833"/>
            <a:ext cx="78258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SE" sz="1400" dirty="0">
                <a:latin typeface="Arial" panose="020B0604020202020204" pitchFamily="34" charset="0"/>
                <a:cs typeface="Arial" panose="020B0604020202020204" pitchFamily="34" charset="0"/>
              </a:rPr>
              <a:t>Plasma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9A79127-9EE6-9DAD-17BF-983ADF907796}"/>
              </a:ext>
            </a:extLst>
          </p:cNvPr>
          <p:cNvSpPr txBox="1"/>
          <p:nvPr/>
        </p:nvSpPr>
        <p:spPr>
          <a:xfrm>
            <a:off x="26849" y="9149836"/>
            <a:ext cx="6804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200" b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Supplemental Figure 4. Effect from RCD405, showing individual graphs of all 23 cytokines measured in </a:t>
            </a:r>
            <a:r>
              <a:rPr lang="en-US" sz="1200" b="1" kern="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plasma</a:t>
            </a:r>
            <a:r>
              <a:rPr lang="en-US" sz="1200" b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after OVA-induced airway inflammation. </a:t>
            </a:r>
            <a:r>
              <a:rPr lang="en-SE" sz="12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Differences in cytokine levels were compared using a one-way ANOVA followed by a Dunnett’s post-hoc test </a:t>
            </a:r>
            <a:r>
              <a:rPr lang="en-US" sz="12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n-SE" sz="12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**</a:t>
            </a:r>
            <a:r>
              <a:rPr lang="en-SE" sz="1200" i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en-SE" sz="12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&lt;0.01, *</a:t>
            </a:r>
            <a:r>
              <a:rPr lang="en-SE" sz="1200" i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en-SE" sz="12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&lt;0.05).</a:t>
            </a:r>
            <a:r>
              <a:rPr lang="en-SE" sz="1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SE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99D0372-DDFE-8142-F2EB-38DEDAB7004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430790" y="419469"/>
            <a:ext cx="5996417" cy="86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99873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A3AD22E-55E4-5ACE-2903-C748CE2C774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483545" y="432279"/>
            <a:ext cx="5890910" cy="8640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FBC59BF-0AC1-B463-DA42-1861D0C39FD9}"/>
              </a:ext>
            </a:extLst>
          </p:cNvPr>
          <p:cNvSpPr txBox="1"/>
          <p:nvPr/>
        </p:nvSpPr>
        <p:spPr>
          <a:xfrm>
            <a:off x="54678" y="9177315"/>
            <a:ext cx="68033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Supplemental Figure 5. Individual graphs of all 23 cytokines measured in lung homogenate after LPS-induced airway inflammation. </a:t>
            </a:r>
            <a:r>
              <a:rPr lang="en-SE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Differences in cytokine levels were compared using a one-way ANOVA followed by a Dunnett’s post-hoc test </a:t>
            </a: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n-SE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*P&lt;0.05).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FE6CFFB-CF46-5B44-64EB-EAAD82E4BF09}"/>
              </a:ext>
            </a:extLst>
          </p:cNvPr>
          <p:cNvSpPr txBox="1"/>
          <p:nvPr/>
        </p:nvSpPr>
        <p:spPr>
          <a:xfrm>
            <a:off x="5225141" y="50244"/>
            <a:ext cx="167545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SE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Figure 5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F2CEFA5-09D0-A90D-8E5B-AF7C97B1F7DE}"/>
              </a:ext>
            </a:extLst>
          </p:cNvPr>
          <p:cNvSpPr txBox="1"/>
          <p:nvPr/>
        </p:nvSpPr>
        <p:spPr>
          <a:xfrm>
            <a:off x="2616117" y="82354"/>
            <a:ext cx="16257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SE" sz="1400" dirty="0">
                <a:latin typeface="Arial" panose="020B0604020202020204" pitchFamily="34" charset="0"/>
                <a:cs typeface="Arial" panose="020B0604020202020204" pitchFamily="34" charset="0"/>
              </a:rPr>
              <a:t>Lung homogenate</a:t>
            </a:r>
          </a:p>
        </p:txBody>
      </p:sp>
    </p:spTree>
    <p:extLst>
      <p:ext uri="{BB962C8B-B14F-4D97-AF65-F5344CB8AC3E}">
        <p14:creationId xmlns:p14="http://schemas.microsoft.com/office/powerpoint/2010/main" val="39111251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C650840-CB71-E5BB-22C5-B5FDF66C2A9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528130" y="448334"/>
            <a:ext cx="5801739" cy="8640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4DD8944-A097-C983-AADB-2E8573610315}"/>
              </a:ext>
            </a:extLst>
          </p:cNvPr>
          <p:cNvSpPr txBox="1"/>
          <p:nvPr/>
        </p:nvSpPr>
        <p:spPr>
          <a:xfrm>
            <a:off x="115449" y="9209425"/>
            <a:ext cx="67425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Supplemental Figure 6. Individual graphs of all 23 cytokines measured in BALF after LPS-induced </a:t>
            </a:r>
          </a:p>
          <a:p>
            <a:r>
              <a:rPr lang="en-US" sz="1200" b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airway inflammation. </a:t>
            </a:r>
            <a:r>
              <a:rPr lang="en-SE" sz="12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Differences in cytokine levels were compared using a one-way ANOVA followed </a:t>
            </a:r>
          </a:p>
          <a:p>
            <a:r>
              <a:rPr lang="en-SE" sz="12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by a Dunnett’s post-hoc test </a:t>
            </a:r>
            <a:r>
              <a:rPr lang="en-US" sz="12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n-SE" sz="12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**</a:t>
            </a:r>
            <a:r>
              <a:rPr lang="en-SE" sz="1200" i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en-SE" sz="12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&lt;0.01, *</a:t>
            </a:r>
            <a:r>
              <a:rPr lang="en-SE" sz="1200" i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en-SE" sz="12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&lt;0.05).</a:t>
            </a:r>
            <a:r>
              <a:rPr lang="en-SE" sz="1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SE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A7CCD4A-A942-0381-D642-0F5583FE9120}"/>
              </a:ext>
            </a:extLst>
          </p:cNvPr>
          <p:cNvSpPr txBox="1"/>
          <p:nvPr/>
        </p:nvSpPr>
        <p:spPr>
          <a:xfrm>
            <a:off x="5225141" y="50244"/>
            <a:ext cx="167545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SE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Figure 6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24334E-753E-DDF1-B163-86AABC8DE40D}"/>
              </a:ext>
            </a:extLst>
          </p:cNvPr>
          <p:cNvSpPr txBox="1"/>
          <p:nvPr/>
        </p:nvSpPr>
        <p:spPr>
          <a:xfrm>
            <a:off x="2981618" y="173354"/>
            <a:ext cx="63350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SE" sz="1400" dirty="0">
                <a:latin typeface="Arial" panose="020B0604020202020204" pitchFamily="34" charset="0"/>
                <a:cs typeface="Arial" panose="020B0604020202020204" pitchFamily="34" charset="0"/>
              </a:rPr>
              <a:t>BALF</a:t>
            </a:r>
          </a:p>
        </p:txBody>
      </p:sp>
    </p:spTree>
    <p:extLst>
      <p:ext uri="{BB962C8B-B14F-4D97-AF65-F5344CB8AC3E}">
        <p14:creationId xmlns:p14="http://schemas.microsoft.com/office/powerpoint/2010/main" val="10221819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C60D724-A795-3FE7-EFE4-FC59B94A1DA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579637" y="493517"/>
            <a:ext cx="5698723" cy="8640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1C1F321-CA3B-0468-6FFB-331B4A8BC761}"/>
              </a:ext>
            </a:extLst>
          </p:cNvPr>
          <p:cNvSpPr txBox="1"/>
          <p:nvPr/>
        </p:nvSpPr>
        <p:spPr>
          <a:xfrm>
            <a:off x="53072" y="9209425"/>
            <a:ext cx="68049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Supplemental Figure 7. Individual graphs of all 23 cytokines measured in plasma after LPS-induced </a:t>
            </a:r>
          </a:p>
          <a:p>
            <a:r>
              <a:rPr lang="en-US" sz="1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airway inflammation. </a:t>
            </a:r>
            <a:r>
              <a:rPr lang="en-SE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Differences in cytokine levels were compared using a one-way ANOVA followed by </a:t>
            </a:r>
          </a:p>
          <a:p>
            <a:r>
              <a:rPr lang="en-SE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Dunnett’s post-hoc test </a:t>
            </a: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(***P&lt;0.001, </a:t>
            </a:r>
            <a:r>
              <a:rPr lang="en-SE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*P&lt;0.05).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E278978-5F7D-BF39-84DD-DDB40DC2B51A}"/>
              </a:ext>
            </a:extLst>
          </p:cNvPr>
          <p:cNvSpPr txBox="1"/>
          <p:nvPr/>
        </p:nvSpPr>
        <p:spPr>
          <a:xfrm>
            <a:off x="5225141" y="50244"/>
            <a:ext cx="167545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SE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Figure 7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9BA2AE6-6558-14F3-7B29-6D5D9BE8C440}"/>
              </a:ext>
            </a:extLst>
          </p:cNvPr>
          <p:cNvSpPr txBox="1"/>
          <p:nvPr/>
        </p:nvSpPr>
        <p:spPr>
          <a:xfrm>
            <a:off x="3037706" y="109833"/>
            <a:ext cx="78258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SE" sz="1400" dirty="0">
                <a:latin typeface="Arial" panose="020B0604020202020204" pitchFamily="34" charset="0"/>
                <a:cs typeface="Arial" panose="020B0604020202020204" pitchFamily="34" charset="0"/>
              </a:rPr>
              <a:t>Plasma</a:t>
            </a:r>
          </a:p>
        </p:txBody>
      </p:sp>
    </p:spTree>
    <p:extLst>
      <p:ext uri="{BB962C8B-B14F-4D97-AF65-F5344CB8AC3E}">
        <p14:creationId xmlns:p14="http://schemas.microsoft.com/office/powerpoint/2010/main" val="27433204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415BF6BF-3D05-C650-EE8C-F138CF9D09BE}"/>
              </a:ext>
            </a:extLst>
          </p:cNvPr>
          <p:cNvGrpSpPr/>
          <p:nvPr/>
        </p:nvGrpSpPr>
        <p:grpSpPr>
          <a:xfrm>
            <a:off x="3501097" y="1327610"/>
            <a:ext cx="3401788" cy="3270383"/>
            <a:chOff x="-604166" y="1093853"/>
            <a:chExt cx="3401788" cy="3270383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80791C9C-EA0D-4CE8-DF92-6CB73CDAA97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604166" y="1093853"/>
              <a:ext cx="3330028" cy="3074352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1366432-6F0C-48B0-5A16-9AB2FF578072}"/>
                </a:ext>
              </a:extLst>
            </p:cNvPr>
            <p:cNvSpPr txBox="1"/>
            <p:nvPr/>
          </p:nvSpPr>
          <p:spPr>
            <a:xfrm>
              <a:off x="1872817" y="4118015"/>
              <a:ext cx="92480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sz="1000" dirty="0"/>
                <a:t>RCD405/PBS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243074B-E73B-801B-A47B-BAB6C805FFA5}"/>
                </a:ext>
              </a:extLst>
            </p:cNvPr>
            <p:cNvSpPr/>
            <p:nvPr/>
          </p:nvSpPr>
          <p:spPr>
            <a:xfrm>
              <a:off x="-604166" y="1093853"/>
              <a:ext cx="3330028" cy="323904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B414FA4-5197-2727-CFC5-6D11D327D3BC}"/>
              </a:ext>
            </a:extLst>
          </p:cNvPr>
          <p:cNvGrpSpPr/>
          <p:nvPr/>
        </p:nvGrpSpPr>
        <p:grpSpPr>
          <a:xfrm>
            <a:off x="23150" y="1327610"/>
            <a:ext cx="3602884" cy="3265778"/>
            <a:chOff x="7421994" y="3087312"/>
            <a:chExt cx="3602884" cy="3265778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3644E2DD-11A5-F7ED-6AB6-5F9ACFA22B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451210" y="3087312"/>
              <a:ext cx="3411096" cy="3046290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D1CA771-E09B-D7B4-4AC5-524B25A8F689}"/>
                </a:ext>
              </a:extLst>
            </p:cNvPr>
            <p:cNvSpPr txBox="1"/>
            <p:nvPr/>
          </p:nvSpPr>
          <p:spPr>
            <a:xfrm>
              <a:off x="10100073" y="6106869"/>
              <a:ext cx="92480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sz="1000" dirty="0" err="1"/>
                <a:t>Veh</a:t>
              </a:r>
              <a:r>
                <a:rPr lang="sv-SE" sz="1000" dirty="0"/>
                <a:t>/PBS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4A0186E-C889-F251-B69C-2A47CCA002C5}"/>
                </a:ext>
              </a:extLst>
            </p:cNvPr>
            <p:cNvSpPr/>
            <p:nvPr/>
          </p:nvSpPr>
          <p:spPr>
            <a:xfrm>
              <a:off x="7421994" y="3087312"/>
              <a:ext cx="3440312" cy="323904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FDDC5481-23A6-D366-1500-3A933CCDB501}"/>
              </a:ext>
            </a:extLst>
          </p:cNvPr>
          <p:cNvGrpSpPr/>
          <p:nvPr/>
        </p:nvGrpSpPr>
        <p:grpSpPr>
          <a:xfrm>
            <a:off x="3501097" y="4593388"/>
            <a:ext cx="3330028" cy="3282847"/>
            <a:chOff x="3382430" y="1327610"/>
            <a:chExt cx="3330028" cy="3282847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3528478F-AF9D-3B25-CA4D-44DBF3FD8B5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382430" y="1359304"/>
              <a:ext cx="3048849" cy="3055122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3DC83F8-145F-279B-7AA2-1B943F9AF81F}"/>
                </a:ext>
              </a:extLst>
            </p:cNvPr>
            <p:cNvSpPr txBox="1"/>
            <p:nvPr/>
          </p:nvSpPr>
          <p:spPr>
            <a:xfrm>
              <a:off x="5579443" y="4364236"/>
              <a:ext cx="92480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sz="1000" dirty="0"/>
                <a:t>RCD405/OVA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730D0C0-A962-992F-9BAC-F870E4B8B185}"/>
                </a:ext>
              </a:extLst>
            </p:cNvPr>
            <p:cNvSpPr/>
            <p:nvPr/>
          </p:nvSpPr>
          <p:spPr>
            <a:xfrm>
              <a:off x="3382430" y="1327610"/>
              <a:ext cx="3330028" cy="323904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7BF2DBA-EAAA-D445-99AC-53575BE8AF5F}"/>
              </a:ext>
            </a:extLst>
          </p:cNvPr>
          <p:cNvGrpSpPr/>
          <p:nvPr/>
        </p:nvGrpSpPr>
        <p:grpSpPr>
          <a:xfrm>
            <a:off x="23150" y="4593388"/>
            <a:ext cx="3602884" cy="3244195"/>
            <a:chOff x="-3842669" y="4414425"/>
            <a:chExt cx="3492657" cy="3244195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D3BF63C4-60E3-58D0-BC9E-91EDB7604E4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-3842669" y="4414426"/>
              <a:ext cx="3330028" cy="3008064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A7665C0-8AD2-434B-1D1C-A7C8659CEAB2}"/>
                </a:ext>
              </a:extLst>
            </p:cNvPr>
            <p:cNvSpPr txBox="1"/>
            <p:nvPr/>
          </p:nvSpPr>
          <p:spPr>
            <a:xfrm>
              <a:off x="-1274817" y="7412399"/>
              <a:ext cx="92480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sz="1000" dirty="0" err="1"/>
                <a:t>Veh</a:t>
              </a:r>
              <a:r>
                <a:rPr lang="sv-SE" sz="1000" dirty="0"/>
                <a:t>/OVA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095DAB86-E18A-DF6D-B4EB-3364B444496C}"/>
                </a:ext>
              </a:extLst>
            </p:cNvPr>
            <p:cNvSpPr/>
            <p:nvPr/>
          </p:nvSpPr>
          <p:spPr>
            <a:xfrm>
              <a:off x="-3842669" y="4414425"/>
              <a:ext cx="3330028" cy="323904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4A19AB1C-1D32-D944-61C7-BE5B107F0C15}"/>
              </a:ext>
            </a:extLst>
          </p:cNvPr>
          <p:cNvSpPr txBox="1"/>
          <p:nvPr/>
        </p:nvSpPr>
        <p:spPr>
          <a:xfrm>
            <a:off x="5225141" y="50244"/>
            <a:ext cx="167545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SE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Figure 8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D2690D6-D371-D77A-BF86-4AB2D6A61A9E}"/>
              </a:ext>
            </a:extLst>
          </p:cNvPr>
          <p:cNvSpPr txBox="1"/>
          <p:nvPr/>
        </p:nvSpPr>
        <p:spPr>
          <a:xfrm>
            <a:off x="3151520" y="836266"/>
            <a:ext cx="5549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SE" sz="1400" dirty="0">
                <a:latin typeface="Arial" panose="020B0604020202020204" pitchFamily="34" charset="0"/>
                <a:cs typeface="Arial" panose="020B0604020202020204" pitchFamily="34" charset="0"/>
              </a:rPr>
              <a:t>H&amp;E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5E12B79-FAE7-6DE3-EF3A-DC088A56FC84}"/>
              </a:ext>
            </a:extLst>
          </p:cNvPr>
          <p:cNvSpPr txBox="1"/>
          <p:nvPr/>
        </p:nvSpPr>
        <p:spPr>
          <a:xfrm>
            <a:off x="97957" y="8025166"/>
            <a:ext cx="68049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800"/>
              </a:spcAft>
            </a:pPr>
            <a:r>
              <a:rPr lang="en-US" sz="1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Supplemental Figure 8. Whole slide scans of murine lungs after H&amp;E staining. </a:t>
            </a: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OVA-sensitized/PBS-challenged and treated with vehicle (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Veh</a:t>
            </a: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/PBS), OVA-sensitized/PBS challenged and treated with RCD405 (RCD405/PBS), OVA-sensitized/OVA-challenged and treated with vehicle (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Veh</a:t>
            </a: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/OVA), OVA-sensitized/OVA-challenged and treated with RCD405 (RCD405/OVA). </a:t>
            </a:r>
            <a:endParaRPr lang="en-SE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78681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2E1A662-2102-4A88-E7F2-4F6BC6DDB400}"/>
              </a:ext>
            </a:extLst>
          </p:cNvPr>
          <p:cNvSpPr txBox="1"/>
          <p:nvPr/>
        </p:nvSpPr>
        <p:spPr>
          <a:xfrm>
            <a:off x="5225141" y="50244"/>
            <a:ext cx="167545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SE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Figure 9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F4397DF-41C8-C8D1-1799-C49F87715AFD}"/>
              </a:ext>
            </a:extLst>
          </p:cNvPr>
          <p:cNvSpPr txBox="1"/>
          <p:nvPr/>
        </p:nvSpPr>
        <p:spPr>
          <a:xfrm>
            <a:off x="3017926" y="852031"/>
            <a:ext cx="8221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SE" sz="1400" dirty="0">
                <a:latin typeface="Arial" panose="020B0604020202020204" pitchFamily="34" charset="0"/>
                <a:cs typeface="Arial" panose="020B0604020202020204" pitchFamily="34" charset="0"/>
              </a:rPr>
              <a:t>AB/PAS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C29CCF9C-AE58-C47A-3A48-3482CB0A6FAF}"/>
              </a:ext>
            </a:extLst>
          </p:cNvPr>
          <p:cNvGrpSpPr/>
          <p:nvPr/>
        </p:nvGrpSpPr>
        <p:grpSpPr>
          <a:xfrm>
            <a:off x="3492806" y="1296759"/>
            <a:ext cx="3356229" cy="3324106"/>
            <a:chOff x="0" y="1590677"/>
            <a:chExt cx="3356229" cy="3324106"/>
          </a:xfrm>
        </p:grpSpPr>
        <p:pic>
          <p:nvPicPr>
            <p:cNvPr id="4" name="Content Placeholder 23">
              <a:extLst>
                <a:ext uri="{FF2B5EF4-FFF2-40B4-BE49-F238E27FC236}">
                  <a16:creationId xmlns:a16="http://schemas.microsoft.com/office/drawing/2014/main" id="{4101EA95-3C73-1BF9-1CAC-57F61A7319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1590677"/>
              <a:ext cx="3332042" cy="3098800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6702D3A-FBC2-4677-38B3-A626253E3D11}"/>
                </a:ext>
              </a:extLst>
            </p:cNvPr>
            <p:cNvSpPr txBox="1"/>
            <p:nvPr/>
          </p:nvSpPr>
          <p:spPr>
            <a:xfrm>
              <a:off x="2516192" y="4668562"/>
              <a:ext cx="84003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sz="1000" dirty="0"/>
                <a:t>RCD405/PBS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32DF48C-66A5-CE56-2E61-CD6A9C62CFC5}"/>
                </a:ext>
              </a:extLst>
            </p:cNvPr>
            <p:cNvSpPr/>
            <p:nvPr/>
          </p:nvSpPr>
          <p:spPr>
            <a:xfrm>
              <a:off x="0" y="1590677"/>
              <a:ext cx="3330028" cy="3263167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227B360-9F7A-4901-0D2D-75000502BCF2}"/>
              </a:ext>
            </a:extLst>
          </p:cNvPr>
          <p:cNvGrpSpPr/>
          <p:nvPr/>
        </p:nvGrpSpPr>
        <p:grpSpPr>
          <a:xfrm>
            <a:off x="3492806" y="4620865"/>
            <a:ext cx="3637880" cy="3320165"/>
            <a:chOff x="3405670" y="4689477"/>
            <a:chExt cx="3637880" cy="3320165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69D484CD-66F4-50D3-BA55-91F2D8DF76E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475188" y="4701940"/>
              <a:ext cx="3253581" cy="3098799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7EC322D-EC40-BFF1-8130-2D94F7520B32}"/>
                </a:ext>
              </a:extLst>
            </p:cNvPr>
            <p:cNvSpPr txBox="1"/>
            <p:nvPr/>
          </p:nvSpPr>
          <p:spPr>
            <a:xfrm>
              <a:off x="5895661" y="7763421"/>
              <a:ext cx="114788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sz="1000" dirty="0"/>
                <a:t>RCD405/OVA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CADE3618-1E29-69F1-E07B-D527A0B8847A}"/>
                </a:ext>
              </a:extLst>
            </p:cNvPr>
            <p:cNvSpPr/>
            <p:nvPr/>
          </p:nvSpPr>
          <p:spPr>
            <a:xfrm>
              <a:off x="3405670" y="4689477"/>
              <a:ext cx="3330028" cy="3282847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1328F6D-ABB8-0FEB-82A6-DE70845DB331}"/>
              </a:ext>
            </a:extLst>
          </p:cNvPr>
          <p:cNvGrpSpPr/>
          <p:nvPr/>
        </p:nvGrpSpPr>
        <p:grpSpPr>
          <a:xfrm>
            <a:off x="0" y="4620865"/>
            <a:ext cx="3440312" cy="3282847"/>
            <a:chOff x="-3396514" y="4861060"/>
            <a:chExt cx="3440312" cy="3282847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52A14572-26D6-0401-1149-795B483C49F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-3379854" y="4861060"/>
              <a:ext cx="3210929" cy="3201237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EA8ADEC-756D-B113-C5B2-47BB52D3B639}"/>
                </a:ext>
              </a:extLst>
            </p:cNvPr>
            <p:cNvSpPr txBox="1"/>
            <p:nvPr/>
          </p:nvSpPr>
          <p:spPr>
            <a:xfrm>
              <a:off x="-840037" y="7874736"/>
              <a:ext cx="84003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sz="1000" dirty="0" err="1"/>
                <a:t>Vehicle</a:t>
              </a:r>
              <a:r>
                <a:rPr lang="sv-SE" sz="1000" dirty="0"/>
                <a:t>/OVA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1B186FC7-0D0F-AA96-CD36-B52FBA5024F5}"/>
                </a:ext>
              </a:extLst>
            </p:cNvPr>
            <p:cNvSpPr/>
            <p:nvPr/>
          </p:nvSpPr>
          <p:spPr>
            <a:xfrm>
              <a:off x="-3396514" y="4861061"/>
              <a:ext cx="3440312" cy="3282846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2E1EE92-BF6C-8CE6-09C9-E93E2B124940}"/>
              </a:ext>
            </a:extLst>
          </p:cNvPr>
          <p:cNvGrpSpPr/>
          <p:nvPr/>
        </p:nvGrpSpPr>
        <p:grpSpPr>
          <a:xfrm>
            <a:off x="0" y="1296759"/>
            <a:ext cx="3556677" cy="3263167"/>
            <a:chOff x="8232016" y="3777345"/>
            <a:chExt cx="3556677" cy="3263167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D7570A6-2142-C80D-895F-9709F591C5E9}"/>
                </a:ext>
              </a:extLst>
            </p:cNvPr>
            <p:cNvSpPr txBox="1"/>
            <p:nvPr/>
          </p:nvSpPr>
          <p:spPr>
            <a:xfrm>
              <a:off x="10948656" y="6791019"/>
              <a:ext cx="840037" cy="2494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sz="1000" dirty="0" err="1"/>
                <a:t>Vehicle</a:t>
              </a:r>
              <a:r>
                <a:rPr lang="sv-SE" sz="1000" dirty="0"/>
                <a:t>/PBS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71211D6-8BB9-C6DD-BA86-044EFC2E2F51}"/>
                </a:ext>
              </a:extLst>
            </p:cNvPr>
            <p:cNvSpPr/>
            <p:nvPr/>
          </p:nvSpPr>
          <p:spPr>
            <a:xfrm>
              <a:off x="8232016" y="3777345"/>
              <a:ext cx="3440312" cy="3263167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1AFBEA40-0AF6-6ECE-BE4E-769A3AF7E08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260184" y="3814663"/>
              <a:ext cx="3377638" cy="3084407"/>
            </a:xfrm>
            <a:prstGeom prst="rect">
              <a:avLst/>
            </a:prstGeom>
          </p:spPr>
        </p:pic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1C8A6F87-416B-CA5F-6B9C-D35E8C8A330C}"/>
              </a:ext>
            </a:extLst>
          </p:cNvPr>
          <p:cNvSpPr txBox="1"/>
          <p:nvPr/>
        </p:nvSpPr>
        <p:spPr>
          <a:xfrm>
            <a:off x="97957" y="8025166"/>
            <a:ext cx="68049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800"/>
              </a:spcAft>
            </a:pPr>
            <a:r>
              <a:rPr lang="en-US" sz="1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Supplemental Figure </a:t>
            </a:r>
            <a:r>
              <a:rPr lang="en-US" sz="1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9</a:t>
            </a:r>
            <a:r>
              <a:rPr lang="en-US" sz="1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Whole slide scans of murine lungs after AB/PAS staining. </a:t>
            </a: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OVA-sensitized/PBS-challenged and treated with vehicle (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Veh</a:t>
            </a: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/PBS), OVA-sensitized/PBS challenged and treated with RCD405 (RCD405/PBS), OVA-sensitized/OVA-challenged and treated with vehicle (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Veh</a:t>
            </a: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/OVA), OVA-sensitized/OVA-challenged and treated with RCD405 (RCD405/OVA). </a:t>
            </a:r>
            <a:endParaRPr lang="en-SE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88880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9910</TotalTime>
  <Words>524</Words>
  <Application>Microsoft Office PowerPoint</Application>
  <PresentationFormat>A4 (210 x 297 mm)</PresentationFormat>
  <Paragraphs>42</Paragraphs>
  <Slides>9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Office Theme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Mikael Adner</dc:creator>
  <cp:lastModifiedBy>Mikael Adner</cp:lastModifiedBy>
  <cp:revision>53</cp:revision>
  <cp:lastPrinted>2023-07-20T07:17:52Z</cp:lastPrinted>
  <dcterms:created xsi:type="dcterms:W3CDTF">2023-07-14T15:49:06Z</dcterms:created>
  <dcterms:modified xsi:type="dcterms:W3CDTF">2023-10-23T08:13:17Z</dcterms:modified>
</cp:coreProperties>
</file>