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22/10/2023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22/10/2023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Idiopathic Nephrotic Syndrome in Syrian Children: </a:t>
            </a:r>
          </a:p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Clinicopathological Spectrum, Treatment, and Outcome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794" y="1189759"/>
            <a:ext cx="1233294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b="1" dirty="0">
                <a:solidFill>
                  <a:schemeClr val="bg1"/>
                </a:solidFill>
              </a:rPr>
              <a:t>HYPOTHESIS</a:t>
            </a:r>
            <a:r>
              <a:rPr lang="en-GB" sz="1700" dirty="0">
                <a:solidFill>
                  <a:schemeClr val="bg1"/>
                </a:solidFill>
              </a:rPr>
              <a:t>: </a:t>
            </a:r>
            <a:r>
              <a:rPr lang="en-US" sz="1700" dirty="0">
                <a:solidFill>
                  <a:schemeClr val="bg1"/>
                </a:solidFill>
              </a:rPr>
              <a:t>Histopathological pattern is of great importance in determining steroid sensitivity and outcome in nephrotic syndrome</a:t>
            </a:r>
            <a:r>
              <a:rPr lang="en-GB" sz="1700" dirty="0">
                <a:solidFill>
                  <a:schemeClr val="bg1"/>
                </a:solidFill>
              </a:rPr>
              <a:t>    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0065AA"/>
                </a:solidFill>
              </a:rPr>
              <a:t>DESIGN &amp; OUTCOMES</a:t>
            </a:r>
            <a:r>
              <a:rPr lang="en-GB">
                <a:solidFill>
                  <a:srgbClr val="0065AA"/>
                </a:solidFill>
              </a:rPr>
              <a:t>: </a:t>
            </a:r>
          </a:p>
          <a:p>
            <a:endParaRPr lang="en-GB">
              <a:solidFill>
                <a:srgbClr val="0065AA"/>
              </a:solidFill>
            </a:endParaRPr>
          </a:p>
          <a:p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Wannous.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5719172"/>
            <a:ext cx="757265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FSGS was the most common histopathological pattern in SRNS and has the worst prognosis. Tacrolimus is the most effective second-line therapy in SRNS. Rituximab is an effective and safe treatment that induces prolonged remission mainly in SDNS and FRNS, and even in SRNS.   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0400" y="2173367"/>
            <a:ext cx="2250515" cy="2916140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296DC0"/>
                </a:solidFill>
              </a:rPr>
              <a:t>109 children with Idiopathic Nephrotic Syndrome, underwent kidney biopsy.</a:t>
            </a:r>
          </a:p>
          <a:p>
            <a:pPr algn="ctr"/>
            <a:r>
              <a:rPr lang="en-US" b="1" dirty="0">
                <a:solidFill>
                  <a:srgbClr val="296DC0"/>
                </a:solidFill>
              </a:rPr>
              <a:t>Male/female ratio of 1.13:1, and a mean age of 6.08 years ± 3.73 SD.</a:t>
            </a:r>
            <a:r>
              <a:rPr lang="en-GB" b="1" dirty="0">
                <a:solidFill>
                  <a:srgbClr val="296DC0"/>
                </a:solidFill>
              </a:rPr>
              <a:t>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12538" y="1979720"/>
            <a:ext cx="2269676" cy="3109787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Histopathological findings were correlated with clinical response to steroids and immunosuppressants, other relevant clinical parameters and outcomes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728" y="1884138"/>
            <a:ext cx="670618" cy="5243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211" y="4378261"/>
            <a:ext cx="707197" cy="60965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948893" y="2352623"/>
            <a:ext cx="5972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FSGS was the most common histopathological pattern in idiopathic SRNS (44.3%) .  </a:t>
            </a:r>
            <a:endParaRPr lang="ar-SY" dirty="0"/>
          </a:p>
        </p:txBody>
      </p:sp>
      <p:sp>
        <p:nvSpPr>
          <p:cNvPr id="16" name="Rectangle 15"/>
          <p:cNvSpPr/>
          <p:nvPr/>
        </p:nvSpPr>
        <p:spPr>
          <a:xfrm>
            <a:off x="5948893" y="3003939"/>
            <a:ext cx="6358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SRNS, we used Tacrolimus in 49 patients with response rate of 69.4% and Cyclosporine in 20 patients with response rate of 50%.  </a:t>
            </a:r>
            <a:endParaRPr lang="ar-SY" dirty="0"/>
          </a:p>
        </p:txBody>
      </p:sp>
      <p:sp>
        <p:nvSpPr>
          <p:cNvPr id="17" name="Rectangle 16"/>
          <p:cNvSpPr/>
          <p:nvPr/>
        </p:nvSpPr>
        <p:spPr>
          <a:xfrm>
            <a:off x="5858558" y="3740118"/>
            <a:ext cx="63181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Rituximab was used in four patients with FSGS, two patients were steroid resistant and two were steroid dependent. The response rate of Rituximab was 100% with continuous remission till now. </a:t>
            </a:r>
            <a:endParaRPr lang="ar-SY" dirty="0"/>
          </a:p>
        </p:txBody>
      </p:sp>
      <p:sp>
        <p:nvSpPr>
          <p:cNvPr id="18" name="Rectangle 17"/>
          <p:cNvSpPr/>
          <p:nvPr/>
        </p:nvSpPr>
        <p:spPr>
          <a:xfrm>
            <a:off x="5948894" y="1601279"/>
            <a:ext cx="60969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main histopathological patterns were MCD (45%) and FSGS (37.6%). </a:t>
            </a:r>
            <a:endParaRPr lang="ar-SY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728" y="2579666"/>
            <a:ext cx="670618" cy="5243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976" y="3548830"/>
            <a:ext cx="707197" cy="6096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0B490F-E756-67BC-BE34-1591F8BAA95B}"/>
              </a:ext>
            </a:extLst>
          </p:cNvPr>
          <p:cNvSpPr txBox="1"/>
          <p:nvPr/>
        </p:nvSpPr>
        <p:spPr>
          <a:xfrm>
            <a:off x="5873837" y="4779521"/>
            <a:ext cx="6203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most common outcome was recovery (47%) in MCD and frequent relapses (31.7%) in FSGS.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F1BC27B-0A2A-741F-9C48-3E8618FE7FF2}"/>
              </a:ext>
            </a:extLst>
          </p:cNvPr>
          <p:cNvCxnSpPr>
            <a:cxnSpLocks/>
          </p:cNvCxnSpPr>
          <p:nvPr/>
        </p:nvCxnSpPr>
        <p:spPr>
          <a:xfrm>
            <a:off x="2420915" y="3563787"/>
            <a:ext cx="568171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60EBEA2-CEA3-0267-1015-D9368852F2F6}"/>
              </a:ext>
            </a:extLst>
          </p:cNvPr>
          <p:cNvCxnSpPr>
            <a:cxnSpLocks/>
          </p:cNvCxnSpPr>
          <p:nvPr/>
        </p:nvCxnSpPr>
        <p:spPr>
          <a:xfrm>
            <a:off x="5322728" y="3298449"/>
            <a:ext cx="626165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3173</TotalTime>
  <Words>242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hala wannous</cp:lastModifiedBy>
  <cp:revision>92</cp:revision>
  <dcterms:created xsi:type="dcterms:W3CDTF">2019-06-13T12:30:18Z</dcterms:created>
  <dcterms:modified xsi:type="dcterms:W3CDTF">2023-10-22T15:44:08Z</dcterms:modified>
</cp:coreProperties>
</file>