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16" r:id="rId2"/>
    <p:sldId id="418" r:id="rId3"/>
    <p:sldId id="426" r:id="rId4"/>
    <p:sldId id="421" r:id="rId5"/>
    <p:sldId id="423" r:id="rId6"/>
    <p:sldId id="403" r:id="rId7"/>
    <p:sldId id="402" r:id="rId8"/>
    <p:sldId id="419" r:id="rId9"/>
    <p:sldId id="424" r:id="rId10"/>
    <p:sldId id="425" r:id="rId11"/>
    <p:sldId id="368" r:id="rId12"/>
    <p:sldId id="420" r:id="rId13"/>
    <p:sldId id="377" r:id="rId14"/>
    <p:sldId id="416" r:id="rId15"/>
    <p:sldId id="353" r:id="rId16"/>
    <p:sldId id="417" r:id="rId17"/>
  </p:sldIdLst>
  <p:sldSz cx="6858000" cy="9144000" type="screen4x3"/>
  <p:notesSz cx="9866313" cy="6735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f"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99CC"/>
    <a:srgbClr val="FFFFCC"/>
    <a:srgbClr val="00B0F0"/>
    <a:srgbClr val="0000BF"/>
    <a:srgbClr val="FF0000"/>
    <a:srgbClr val="FF7C80"/>
    <a:srgbClr val="FFB469"/>
    <a:srgbClr val="FFC285"/>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46" autoAdjust="0"/>
    <p:restoredTop sz="50083" autoAdjust="0"/>
  </p:normalViewPr>
  <p:slideViewPr>
    <p:cSldViewPr>
      <p:cViewPr>
        <p:scale>
          <a:sx n="91" d="100"/>
          <a:sy n="91" d="100"/>
        </p:scale>
        <p:origin x="588" y="-1152"/>
      </p:cViewPr>
      <p:guideLst>
        <p:guide orient="horz" pos="2880"/>
        <p:guide pos="2160"/>
      </p:guideLst>
    </p:cSldViewPr>
  </p:slideViewPr>
  <p:notesTextViewPr>
    <p:cViewPr>
      <p:scale>
        <a:sx n="1" d="1"/>
        <a:sy n="1" d="1"/>
      </p:scale>
      <p:origin x="0" y="0"/>
    </p:cViewPr>
  </p:notesTextViewPr>
  <p:sorterViewPr>
    <p:cViewPr varScale="1">
      <p:scale>
        <a:sx n="100" d="100"/>
        <a:sy n="100" d="100"/>
      </p:scale>
      <p:origin x="0" y="-61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4276255" cy="33705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5587733" y="1"/>
            <a:ext cx="4276254" cy="337059"/>
          </a:xfrm>
          <a:prstGeom prst="rect">
            <a:avLst/>
          </a:prstGeom>
        </p:spPr>
        <p:txBody>
          <a:bodyPr vert="horz" lIns="91440" tIns="45720" rIns="91440" bIns="45720" rtlCol="0"/>
          <a:lstStyle>
            <a:lvl1pPr algn="r">
              <a:defRPr sz="1200"/>
            </a:lvl1pPr>
          </a:lstStyle>
          <a:p>
            <a:fld id="{71050E53-918B-46CA-8DFF-167BAD701AAD}" type="datetimeFigureOut">
              <a:rPr kumimoji="1" lang="ja-JP" altLang="en-US" smtClean="0"/>
              <a:pPr/>
              <a:t>2023/10/17</a:t>
            </a:fld>
            <a:endParaRPr kumimoji="1" lang="ja-JP" altLang="en-US" dirty="0"/>
          </a:p>
        </p:txBody>
      </p:sp>
      <p:sp>
        <p:nvSpPr>
          <p:cNvPr id="4" name="フッター プレースホルダー 3"/>
          <p:cNvSpPr>
            <a:spLocks noGrp="1"/>
          </p:cNvSpPr>
          <p:nvPr>
            <p:ph type="ftr" sz="quarter" idx="2"/>
          </p:nvPr>
        </p:nvSpPr>
        <p:spPr>
          <a:xfrm>
            <a:off x="1" y="6397620"/>
            <a:ext cx="4276255" cy="337059"/>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5587733" y="6397620"/>
            <a:ext cx="4276254" cy="337059"/>
          </a:xfrm>
          <a:prstGeom prst="rect">
            <a:avLst/>
          </a:prstGeom>
        </p:spPr>
        <p:txBody>
          <a:bodyPr vert="horz" lIns="91440" tIns="45720" rIns="91440" bIns="45720" rtlCol="0" anchor="b"/>
          <a:lstStyle>
            <a:lvl1pPr algn="r">
              <a:defRPr sz="1200"/>
            </a:lvl1pPr>
          </a:lstStyle>
          <a:p>
            <a:fld id="{F65D4539-DD0B-4AB7-9CD8-08183AC74C59}" type="slidenum">
              <a:rPr kumimoji="1" lang="ja-JP" altLang="en-US" smtClean="0"/>
              <a:pPr/>
              <a:t>‹#›</a:t>
            </a:fld>
            <a:endParaRPr kumimoji="1" lang="ja-JP" altLang="en-US" dirty="0"/>
          </a:p>
        </p:txBody>
      </p:sp>
    </p:spTree>
    <p:extLst>
      <p:ext uri="{BB962C8B-B14F-4D97-AF65-F5344CB8AC3E}">
        <p14:creationId xmlns:p14="http://schemas.microsoft.com/office/powerpoint/2010/main" val="889599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4276255" cy="33705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5587733" y="1"/>
            <a:ext cx="4276254" cy="337059"/>
          </a:xfrm>
          <a:prstGeom prst="rect">
            <a:avLst/>
          </a:prstGeom>
        </p:spPr>
        <p:txBody>
          <a:bodyPr vert="horz" lIns="91440" tIns="45720" rIns="91440" bIns="45720" rtlCol="0"/>
          <a:lstStyle>
            <a:lvl1pPr algn="r">
              <a:defRPr sz="1200"/>
            </a:lvl1pPr>
          </a:lstStyle>
          <a:p>
            <a:fld id="{567B1784-5277-4B70-BA2E-68D6582753DA}" type="datetimeFigureOut">
              <a:rPr kumimoji="1" lang="ja-JP" altLang="en-US" smtClean="0"/>
              <a:pPr/>
              <a:t>2023/10/17</a:t>
            </a:fld>
            <a:endParaRPr kumimoji="1" lang="ja-JP" altLang="en-US" dirty="0"/>
          </a:p>
        </p:txBody>
      </p:sp>
      <p:sp>
        <p:nvSpPr>
          <p:cNvPr id="4" name="スライド イメージ プレースホルダー 3"/>
          <p:cNvSpPr>
            <a:spLocks noGrp="1" noRot="1" noChangeAspect="1"/>
          </p:cNvSpPr>
          <p:nvPr>
            <p:ph type="sldImg" idx="2"/>
          </p:nvPr>
        </p:nvSpPr>
        <p:spPr>
          <a:xfrm>
            <a:off x="3984625" y="504825"/>
            <a:ext cx="1897063" cy="25273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985934" y="3199352"/>
            <a:ext cx="7894446" cy="303136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6397620"/>
            <a:ext cx="4276255" cy="337059"/>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5587733" y="6397620"/>
            <a:ext cx="4276254" cy="337059"/>
          </a:xfrm>
          <a:prstGeom prst="rect">
            <a:avLst/>
          </a:prstGeom>
        </p:spPr>
        <p:txBody>
          <a:bodyPr vert="horz" lIns="91440" tIns="45720" rIns="91440" bIns="45720" rtlCol="0" anchor="b"/>
          <a:lstStyle>
            <a:lvl1pPr algn="r">
              <a:defRPr sz="1200"/>
            </a:lvl1pPr>
          </a:lstStyle>
          <a:p>
            <a:fld id="{E2E85679-2694-4BCA-8579-A35532885FE9}" type="slidenum">
              <a:rPr kumimoji="1" lang="ja-JP" altLang="en-US" smtClean="0"/>
              <a:pPr/>
              <a:t>‹#›</a:t>
            </a:fld>
            <a:endParaRPr kumimoji="1" lang="ja-JP" altLang="en-US" dirty="0"/>
          </a:p>
        </p:txBody>
      </p:sp>
    </p:spTree>
    <p:extLst>
      <p:ext uri="{BB962C8B-B14F-4D97-AF65-F5344CB8AC3E}">
        <p14:creationId xmlns:p14="http://schemas.microsoft.com/office/powerpoint/2010/main" val="14308450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9"/>
            <a:ext cx="5829300" cy="1960033"/>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387997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1315872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337608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699309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046817"/>
            <a:ext cx="3030141" cy="853016"/>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046817"/>
            <a:ext cx="3031331" cy="853016"/>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389734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870934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373860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64067"/>
            <a:ext cx="2256235" cy="154940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1913469"/>
            <a:ext cx="2256235" cy="6254751"/>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402011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1"/>
            <a:ext cx="4114800" cy="755651"/>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344216" y="7156452"/>
            <a:ext cx="4114800" cy="1073149"/>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4017121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3869700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6"/>
            <a:ext cx="1543050" cy="780203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66186"/>
            <a:ext cx="4514850" cy="780203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A41650F-F014-45FE-9937-5F11A886170D}" type="datetimeFigureOut">
              <a:rPr kumimoji="1" lang="ja-JP" altLang="en-US" smtClean="0"/>
              <a:pPr/>
              <a:t>2023/10/17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740617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A41650F-F014-45FE-9937-5F11A886170D}" type="datetimeFigureOut">
              <a:rPr kumimoji="1" lang="ja-JP" altLang="en-US" smtClean="0"/>
              <a:pPr/>
              <a:t>2023/10/17</a:t>
            </a:fld>
            <a:endParaRPr kumimoji="1" lang="ja-JP" altLang="en-US" dirty="0"/>
          </a:p>
        </p:txBody>
      </p:sp>
      <p:sp>
        <p:nvSpPr>
          <p:cNvPr id="5" name="フッター プレースホルダー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410A183-4B7B-4299-918D-CA23AFB4C0B0}" type="slidenum">
              <a:rPr kumimoji="1" lang="ja-JP" altLang="en-US" smtClean="0"/>
              <a:pPr/>
              <a:t>‹#›</a:t>
            </a:fld>
            <a:endParaRPr kumimoji="1" lang="ja-JP" altLang="en-US" dirty="0"/>
          </a:p>
        </p:txBody>
      </p:sp>
    </p:spTree>
    <p:extLst>
      <p:ext uri="{BB962C8B-B14F-4D97-AF65-F5344CB8AC3E}">
        <p14:creationId xmlns:p14="http://schemas.microsoft.com/office/powerpoint/2010/main" val="14118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7" rtl="0" eaLnBrk="1" latinLnBrk="0" hangingPunct="1">
        <a:spcBef>
          <a:spcPct val="0"/>
        </a:spcBef>
        <a:buNone/>
        <a:defRPr kumimoji="1"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emf"/><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image" Target="../media/image25.png"/><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image" Target="../media/image64.png"/><Relationship Id="rId16" Type="http://schemas.openxmlformats.org/officeDocument/2006/relationships/image" Target="../media/image78.png"/><Relationship Id="rId20"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1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12.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1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14.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105.emf"/><Relationship Id="rId1" Type="http://schemas.openxmlformats.org/officeDocument/2006/relationships/slideLayout" Target="../slideLayouts/slideLayout7.xml"/><Relationship Id="rId6" Type="http://schemas.openxmlformats.org/officeDocument/2006/relationships/image" Target="../media/image109.emf"/><Relationship Id="rId5" Type="http://schemas.openxmlformats.org/officeDocument/2006/relationships/image" Target="../media/image108.emf"/><Relationship Id="rId4" Type="http://schemas.openxmlformats.org/officeDocument/2006/relationships/image" Target="../media/image107.emf"/></Relationships>
</file>

<file path=ppt/slides/_rels/slide15.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19.emf"/><Relationship Id="rId3" Type="http://schemas.openxmlformats.org/officeDocument/2006/relationships/image" Target="../media/image114.emf"/><Relationship Id="rId7" Type="http://schemas.openxmlformats.org/officeDocument/2006/relationships/image" Target="../media/image118.emf"/><Relationship Id="rId12" Type="http://schemas.openxmlformats.org/officeDocument/2006/relationships/image" Target="../media/image123.emf"/><Relationship Id="rId2" Type="http://schemas.openxmlformats.org/officeDocument/2006/relationships/image" Target="../media/image113.emf"/><Relationship Id="rId1" Type="http://schemas.openxmlformats.org/officeDocument/2006/relationships/slideLayout" Target="../slideLayouts/slideLayout7.xml"/><Relationship Id="rId6" Type="http://schemas.openxmlformats.org/officeDocument/2006/relationships/image" Target="../media/image117.emf"/><Relationship Id="rId11" Type="http://schemas.openxmlformats.org/officeDocument/2006/relationships/image" Target="../media/image122.emf"/><Relationship Id="rId5" Type="http://schemas.openxmlformats.org/officeDocument/2006/relationships/image" Target="../media/image116.emf"/><Relationship Id="rId10" Type="http://schemas.openxmlformats.org/officeDocument/2006/relationships/image" Target="../media/image121.emf"/><Relationship Id="rId4" Type="http://schemas.openxmlformats.org/officeDocument/2006/relationships/image" Target="../media/image115.emf"/><Relationship Id="rId9" Type="http://schemas.openxmlformats.org/officeDocument/2006/relationships/image" Target="../media/image1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Users\nakanishi\OneDrive\Paper\data\Figure採用データ\Weight.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061" y="840262"/>
            <a:ext cx="4018471" cy="2681412"/>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2240425" y="3394716"/>
            <a:ext cx="971741" cy="254044"/>
          </a:xfrm>
          <a:prstGeom prst="rect">
            <a:avLst/>
          </a:prstGeom>
          <a:noFill/>
          <a:scene3d>
            <a:camera prst="orthographicFront">
              <a:rot lat="0" lon="0" rev="0"/>
            </a:camera>
            <a:lightRig rig="threePt" dir="t"/>
          </a:scene3d>
        </p:spPr>
        <p:txBody>
          <a:bodyPr wrap="none" rtlCol="0">
            <a:spAutoFit/>
          </a:bodyPr>
          <a:lstStyle/>
          <a:p>
            <a:r>
              <a:rPr lang="en-US" altLang="ja-JP" sz="1051" b="1" dirty="0">
                <a:latin typeface="Arial" panose="020B0604020202020204" pitchFamily="34" charset="0"/>
                <a:cs typeface="Arial" panose="020B0604020202020204" pitchFamily="34" charset="0"/>
              </a:rPr>
              <a:t>Age (weeks)</a:t>
            </a:r>
            <a:endParaRPr lang="ja-JP" altLang="en-US" sz="1051" b="1" dirty="0">
              <a:latin typeface="Arial" panose="020B0604020202020204" pitchFamily="34" charset="0"/>
              <a:cs typeface="Arial" panose="020B0604020202020204" pitchFamily="34" charset="0"/>
            </a:endParaRPr>
          </a:p>
        </p:txBody>
      </p:sp>
      <p:sp>
        <p:nvSpPr>
          <p:cNvPr id="11" name="テキスト ボックス 10"/>
          <p:cNvSpPr txBox="1"/>
          <p:nvPr/>
        </p:nvSpPr>
        <p:spPr>
          <a:xfrm rot="16200000">
            <a:off x="96537" y="1825409"/>
            <a:ext cx="1241045"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Body weight (g)</a:t>
            </a:r>
            <a:endParaRPr lang="ja-JP" altLang="en-US" sz="1100" b="1" dirty="0">
              <a:latin typeface="Arial" panose="020B0604020202020204" pitchFamily="34" charset="0"/>
              <a:cs typeface="Arial" panose="020B0604020202020204" pitchFamily="34" charset="0"/>
            </a:endParaRPr>
          </a:p>
        </p:txBody>
      </p:sp>
      <p:sp>
        <p:nvSpPr>
          <p:cNvPr id="2" name="正方形/長方形 1"/>
          <p:cNvSpPr/>
          <p:nvPr/>
        </p:nvSpPr>
        <p:spPr>
          <a:xfrm>
            <a:off x="572356" y="4017103"/>
            <a:ext cx="5644401" cy="830997"/>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1.</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Body weight of GF and SPF mice during aging</a:t>
            </a:r>
            <a:r>
              <a:rPr lang="en-US" altLang="ja-JP" sz="1200" dirty="0">
                <a:latin typeface="Times New Roman" panose="02020603050405020304" pitchFamily="18" charset="0"/>
                <a:cs typeface="Times New Roman" panose="02020603050405020304" pitchFamily="18" charset="0"/>
              </a:rPr>
              <a:t>.</a:t>
            </a:r>
            <a:endParaRPr lang="ja-JP" altLang="ja-JP" sz="1200" dirty="0">
              <a:latin typeface="Times New Roman" panose="02020603050405020304" pitchFamily="18" charset="0"/>
              <a:cs typeface="Times New Roman" panose="02020603050405020304" pitchFamily="18" charset="0"/>
            </a:endParaRPr>
          </a:p>
          <a:p>
            <a:r>
              <a:rPr lang="en-US" altLang="ja-JP" sz="1200" dirty="0">
                <a:latin typeface="Times New Roman" panose="02020603050405020304" pitchFamily="18" charset="0"/>
                <a:cs typeface="Times New Roman" panose="02020603050405020304" pitchFamily="18" charset="0"/>
              </a:rPr>
              <a:t>Body weight of GF and SPF mice was monitored throughout the indicated ages. Gray circles</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and red circles represent GF and SPF mice, respectively. The dots represent individual mice and the line within the dots is the mean value. </a:t>
            </a:r>
          </a:p>
        </p:txBody>
      </p:sp>
    </p:spTree>
    <p:extLst>
      <p:ext uri="{BB962C8B-B14F-4D97-AF65-F5344CB8AC3E}">
        <p14:creationId xmlns:p14="http://schemas.microsoft.com/office/powerpoint/2010/main" val="464797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DA9CAD2-9EE7-1593-A6E3-16BBC7087884}"/>
              </a:ext>
            </a:extLst>
          </p:cNvPr>
          <p:cNvPicPr>
            <a:picLocks noChangeAspect="1"/>
          </p:cNvPicPr>
          <p:nvPr/>
        </p:nvPicPr>
        <p:blipFill>
          <a:blip r:embed="rId2"/>
          <a:stretch>
            <a:fillRect/>
          </a:stretch>
        </p:blipFill>
        <p:spPr>
          <a:xfrm>
            <a:off x="1232464" y="1561071"/>
            <a:ext cx="2880000" cy="1344440"/>
          </a:xfrm>
          <a:prstGeom prst="rect">
            <a:avLst/>
          </a:prstGeom>
        </p:spPr>
      </p:pic>
      <p:pic>
        <p:nvPicPr>
          <p:cNvPr id="3" name="図 2">
            <a:extLst>
              <a:ext uri="{FF2B5EF4-FFF2-40B4-BE49-F238E27FC236}">
                <a16:creationId xmlns:a16="http://schemas.microsoft.com/office/drawing/2014/main" id="{7D687978-17C4-804F-76D0-43313729F077}"/>
              </a:ext>
            </a:extLst>
          </p:cNvPr>
          <p:cNvPicPr>
            <a:picLocks noChangeAspect="1"/>
          </p:cNvPicPr>
          <p:nvPr/>
        </p:nvPicPr>
        <p:blipFill>
          <a:blip r:embed="rId3"/>
          <a:stretch>
            <a:fillRect/>
          </a:stretch>
        </p:blipFill>
        <p:spPr>
          <a:xfrm>
            <a:off x="1214952" y="2855083"/>
            <a:ext cx="2880000" cy="1338200"/>
          </a:xfrm>
          <a:prstGeom prst="rect">
            <a:avLst/>
          </a:prstGeom>
        </p:spPr>
      </p:pic>
      <p:pic>
        <p:nvPicPr>
          <p:cNvPr id="4" name="図 3">
            <a:extLst>
              <a:ext uri="{FF2B5EF4-FFF2-40B4-BE49-F238E27FC236}">
                <a16:creationId xmlns:a16="http://schemas.microsoft.com/office/drawing/2014/main" id="{63056C8F-E138-08F3-E9C9-E782BBC4856E}"/>
              </a:ext>
            </a:extLst>
          </p:cNvPr>
          <p:cNvPicPr>
            <a:picLocks noChangeAspect="1"/>
          </p:cNvPicPr>
          <p:nvPr/>
        </p:nvPicPr>
        <p:blipFill>
          <a:blip r:embed="rId4"/>
          <a:stretch>
            <a:fillRect/>
          </a:stretch>
        </p:blipFill>
        <p:spPr>
          <a:xfrm>
            <a:off x="1203255" y="4189847"/>
            <a:ext cx="2880000" cy="1338200"/>
          </a:xfrm>
          <a:prstGeom prst="rect">
            <a:avLst/>
          </a:prstGeom>
        </p:spPr>
      </p:pic>
      <p:pic>
        <p:nvPicPr>
          <p:cNvPr id="5" name="図 4">
            <a:extLst>
              <a:ext uri="{FF2B5EF4-FFF2-40B4-BE49-F238E27FC236}">
                <a16:creationId xmlns:a16="http://schemas.microsoft.com/office/drawing/2014/main" id="{3CC2EDB4-AB27-FD92-5A3E-187479E46351}"/>
              </a:ext>
            </a:extLst>
          </p:cNvPr>
          <p:cNvPicPr>
            <a:picLocks noChangeAspect="1"/>
          </p:cNvPicPr>
          <p:nvPr/>
        </p:nvPicPr>
        <p:blipFill>
          <a:blip r:embed="rId5"/>
          <a:stretch>
            <a:fillRect/>
          </a:stretch>
        </p:blipFill>
        <p:spPr>
          <a:xfrm>
            <a:off x="1203255" y="5588604"/>
            <a:ext cx="2880000" cy="1338200"/>
          </a:xfrm>
          <a:prstGeom prst="rect">
            <a:avLst/>
          </a:prstGeom>
        </p:spPr>
      </p:pic>
      <p:pic>
        <p:nvPicPr>
          <p:cNvPr id="6" name="図 5">
            <a:extLst>
              <a:ext uri="{FF2B5EF4-FFF2-40B4-BE49-F238E27FC236}">
                <a16:creationId xmlns:a16="http://schemas.microsoft.com/office/drawing/2014/main" id="{7EAFEF2B-176C-C53C-BB11-B2E12F3A1ECC}"/>
              </a:ext>
            </a:extLst>
          </p:cNvPr>
          <p:cNvPicPr>
            <a:picLocks noChangeAspect="1"/>
          </p:cNvPicPr>
          <p:nvPr/>
        </p:nvPicPr>
        <p:blipFill>
          <a:blip r:embed="rId6"/>
          <a:stretch>
            <a:fillRect/>
          </a:stretch>
        </p:blipFill>
        <p:spPr>
          <a:xfrm>
            <a:off x="1198004" y="6913829"/>
            <a:ext cx="2880000" cy="1338200"/>
          </a:xfrm>
          <a:prstGeom prst="rect">
            <a:avLst/>
          </a:prstGeom>
        </p:spPr>
      </p:pic>
      <p:pic>
        <p:nvPicPr>
          <p:cNvPr id="9" name="図 8">
            <a:extLst>
              <a:ext uri="{FF2B5EF4-FFF2-40B4-BE49-F238E27FC236}">
                <a16:creationId xmlns:a16="http://schemas.microsoft.com/office/drawing/2014/main" id="{09791969-BC33-314B-DD72-8C270B691092}"/>
              </a:ext>
            </a:extLst>
          </p:cNvPr>
          <p:cNvPicPr>
            <a:picLocks noChangeAspect="1"/>
          </p:cNvPicPr>
          <p:nvPr/>
        </p:nvPicPr>
        <p:blipFill>
          <a:blip r:embed="rId7"/>
          <a:stretch>
            <a:fillRect/>
          </a:stretch>
        </p:blipFill>
        <p:spPr>
          <a:xfrm>
            <a:off x="1232464" y="224301"/>
            <a:ext cx="2880000" cy="1353960"/>
          </a:xfrm>
          <a:prstGeom prst="rect">
            <a:avLst/>
          </a:prstGeom>
        </p:spPr>
      </p:pic>
      <p:sp>
        <p:nvSpPr>
          <p:cNvPr id="11" name="テキスト ボックス 10">
            <a:extLst>
              <a:ext uri="{FF2B5EF4-FFF2-40B4-BE49-F238E27FC236}">
                <a16:creationId xmlns:a16="http://schemas.microsoft.com/office/drawing/2014/main" id="{538EB47C-C4D3-F01E-1093-FC8078BE01F5}"/>
              </a:ext>
            </a:extLst>
          </p:cNvPr>
          <p:cNvSpPr txBox="1"/>
          <p:nvPr/>
        </p:nvSpPr>
        <p:spPr>
          <a:xfrm>
            <a:off x="839359" y="578990"/>
            <a:ext cx="39786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M1</a:t>
            </a:r>
            <a:endParaRPr lang="ja-JP" altLang="en-US" sz="120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38D5CCEE-E6DB-9EDB-83EA-58030FA53A4F}"/>
              </a:ext>
            </a:extLst>
          </p:cNvPr>
          <p:cNvSpPr txBox="1"/>
          <p:nvPr/>
        </p:nvSpPr>
        <p:spPr>
          <a:xfrm>
            <a:off x="838159" y="1816067"/>
            <a:ext cx="39786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M2</a:t>
            </a:r>
            <a:endParaRPr lang="ja-JP" altLang="en-US" sz="120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D7A78723-01E9-325B-F9A7-56782E45A87A}"/>
              </a:ext>
            </a:extLst>
          </p:cNvPr>
          <p:cNvSpPr txBox="1"/>
          <p:nvPr/>
        </p:nvSpPr>
        <p:spPr>
          <a:xfrm>
            <a:off x="838159" y="3149781"/>
            <a:ext cx="39786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M3</a:t>
            </a:r>
            <a:endParaRPr lang="ja-JP" altLang="en-US" sz="12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8FBED8A6-BE5F-0244-6A45-D93AF360E1D7}"/>
              </a:ext>
            </a:extLst>
          </p:cNvPr>
          <p:cNvSpPr txBox="1"/>
          <p:nvPr/>
        </p:nvSpPr>
        <p:spPr>
          <a:xfrm>
            <a:off x="870894" y="4583255"/>
            <a:ext cx="39786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M4</a:t>
            </a:r>
            <a:endParaRPr lang="ja-JP" altLang="en-US" sz="12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3AD8BBFA-E62E-2583-4ED6-24FA36F9B4E7}"/>
              </a:ext>
            </a:extLst>
          </p:cNvPr>
          <p:cNvSpPr txBox="1"/>
          <p:nvPr/>
        </p:nvSpPr>
        <p:spPr>
          <a:xfrm>
            <a:off x="885277" y="5988555"/>
            <a:ext cx="39786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M5</a:t>
            </a:r>
            <a:endParaRPr lang="ja-JP" altLang="en-US" sz="12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5E7AA273-91B4-5E42-D354-E5A9D9042DB9}"/>
              </a:ext>
            </a:extLst>
          </p:cNvPr>
          <p:cNvSpPr txBox="1"/>
          <p:nvPr/>
        </p:nvSpPr>
        <p:spPr>
          <a:xfrm>
            <a:off x="908720" y="7358364"/>
            <a:ext cx="39786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M6</a:t>
            </a:r>
            <a:endParaRPr lang="ja-JP" altLang="en-US" sz="12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B15ABFAA-21EB-C352-16C1-6D2FDCA989B6}"/>
              </a:ext>
            </a:extLst>
          </p:cNvPr>
          <p:cNvSpPr txBox="1"/>
          <p:nvPr/>
        </p:nvSpPr>
        <p:spPr>
          <a:xfrm rot="16200000">
            <a:off x="-432427" y="3689134"/>
            <a:ext cx="2065242"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Abundance of major genera</a:t>
            </a:r>
            <a:endParaRPr kumimoji="1" lang="ja-JP" altLang="en-US" sz="1200" dirty="0">
              <a:latin typeface="Arial" panose="020B0604020202020204" pitchFamily="34" charset="0"/>
              <a:cs typeface="Arial" panose="020B0604020202020204" pitchFamily="34" charset="0"/>
            </a:endParaRPr>
          </a:p>
        </p:txBody>
      </p:sp>
      <p:sp>
        <p:nvSpPr>
          <p:cNvPr id="25" name="正方形/長方形 24">
            <a:extLst>
              <a:ext uri="{FF2B5EF4-FFF2-40B4-BE49-F238E27FC236}">
                <a16:creationId xmlns:a16="http://schemas.microsoft.com/office/drawing/2014/main" id="{E96D41DD-AFBD-610B-0FE1-D25003BDE29B}"/>
              </a:ext>
            </a:extLst>
          </p:cNvPr>
          <p:cNvSpPr/>
          <p:nvPr/>
        </p:nvSpPr>
        <p:spPr>
          <a:xfrm>
            <a:off x="79820" y="8128337"/>
            <a:ext cx="6842147" cy="1015663"/>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2.</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Age-associated alterations in the fecal microbiota</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of individual SPF mice</a:t>
            </a:r>
            <a:r>
              <a:rPr lang="en-US" altLang="ja-JP" sz="1200" dirty="0">
                <a:latin typeface="Times New Roman" panose="02020603050405020304" pitchFamily="18" charset="0"/>
                <a:cs typeface="Times New Roman" panose="02020603050405020304" pitchFamily="18" charset="0"/>
              </a:rPr>
              <a:t>.</a:t>
            </a:r>
            <a:endParaRPr lang="ja-JP" altLang="ja-JP" sz="1200" dirty="0">
              <a:latin typeface="Times New Roman" panose="02020603050405020304" pitchFamily="18" charset="0"/>
              <a:cs typeface="Times New Roman" panose="02020603050405020304" pitchFamily="18" charset="0"/>
            </a:endParaRPr>
          </a:p>
          <a:p>
            <a:r>
              <a:rPr lang="en-US" altLang="ja-JP" sz="1200" dirty="0">
                <a:latin typeface="Times New Roman" panose="02020603050405020304" pitchFamily="18" charset="0"/>
                <a:cs typeface="Times New Roman" panose="02020603050405020304" pitchFamily="18" charset="0"/>
              </a:rPr>
              <a:t>The distribution of genus-level taxa and relative abundance of fecal microbial communities in individual SPF mice. Values represent the average relative abundance across samples within the group at the indicated ages. Colors were assigned for the top 20 genera detected in total. M1 to M6 indicate the identification numbers of the mice.</a:t>
            </a:r>
          </a:p>
        </p:txBody>
      </p:sp>
      <p:pic>
        <p:nvPicPr>
          <p:cNvPr id="12" name="図 11">
            <a:extLst>
              <a:ext uri="{FF2B5EF4-FFF2-40B4-BE49-F238E27FC236}">
                <a16:creationId xmlns:a16="http://schemas.microsoft.com/office/drawing/2014/main" id="{6203F041-43F2-27CF-6A59-327C4C058EA2}"/>
              </a:ext>
            </a:extLst>
          </p:cNvPr>
          <p:cNvPicPr>
            <a:picLocks noChangeAspect="1"/>
          </p:cNvPicPr>
          <p:nvPr/>
        </p:nvPicPr>
        <p:blipFill>
          <a:blip r:embed="rId8"/>
          <a:stretch>
            <a:fillRect/>
          </a:stretch>
        </p:blipFill>
        <p:spPr>
          <a:xfrm>
            <a:off x="4094952" y="1374781"/>
            <a:ext cx="1507967" cy="4251184"/>
          </a:xfrm>
          <a:prstGeom prst="rect">
            <a:avLst/>
          </a:prstGeom>
        </p:spPr>
      </p:pic>
    </p:spTree>
    <p:extLst>
      <p:ext uri="{BB962C8B-B14F-4D97-AF65-F5344CB8AC3E}">
        <p14:creationId xmlns:p14="http://schemas.microsoft.com/office/powerpoint/2010/main" val="2076050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図 48">
            <a:extLst>
              <a:ext uri="{FF2B5EF4-FFF2-40B4-BE49-F238E27FC236}">
                <a16:creationId xmlns:a16="http://schemas.microsoft.com/office/drawing/2014/main" id="{35267F1F-56B0-C491-4585-A7008AA06734}"/>
              </a:ext>
            </a:extLst>
          </p:cNvPr>
          <p:cNvPicPr>
            <a:picLocks noChangeAspect="1"/>
          </p:cNvPicPr>
          <p:nvPr/>
        </p:nvPicPr>
        <p:blipFill>
          <a:blip r:embed="rId2"/>
          <a:stretch>
            <a:fillRect/>
          </a:stretch>
        </p:blipFill>
        <p:spPr>
          <a:xfrm>
            <a:off x="4287912" y="2629291"/>
            <a:ext cx="1864240" cy="1428878"/>
          </a:xfrm>
          <a:prstGeom prst="rect">
            <a:avLst/>
          </a:prstGeom>
        </p:spPr>
      </p:pic>
      <p:pic>
        <p:nvPicPr>
          <p:cNvPr id="38" name="図 37">
            <a:extLst>
              <a:ext uri="{FF2B5EF4-FFF2-40B4-BE49-F238E27FC236}">
                <a16:creationId xmlns:a16="http://schemas.microsoft.com/office/drawing/2014/main" id="{7F912841-90C1-7EE0-A7CF-BEFA38FE27F2}"/>
              </a:ext>
            </a:extLst>
          </p:cNvPr>
          <p:cNvPicPr>
            <a:picLocks noChangeAspect="1"/>
          </p:cNvPicPr>
          <p:nvPr/>
        </p:nvPicPr>
        <p:blipFill>
          <a:blip r:embed="rId3"/>
          <a:stretch>
            <a:fillRect/>
          </a:stretch>
        </p:blipFill>
        <p:spPr>
          <a:xfrm>
            <a:off x="303458" y="2541817"/>
            <a:ext cx="1653367" cy="1095104"/>
          </a:xfrm>
          <a:prstGeom prst="rect">
            <a:avLst/>
          </a:prstGeom>
        </p:spPr>
      </p:pic>
      <p:pic>
        <p:nvPicPr>
          <p:cNvPr id="13" name="図 12">
            <a:extLst>
              <a:ext uri="{FF2B5EF4-FFF2-40B4-BE49-F238E27FC236}">
                <a16:creationId xmlns:a16="http://schemas.microsoft.com/office/drawing/2014/main" id="{D1AD2143-2FB3-80EC-1BB7-EFF585875D65}"/>
              </a:ext>
            </a:extLst>
          </p:cNvPr>
          <p:cNvPicPr>
            <a:picLocks noChangeAspect="1"/>
          </p:cNvPicPr>
          <p:nvPr/>
        </p:nvPicPr>
        <p:blipFill>
          <a:blip r:embed="rId4"/>
          <a:stretch>
            <a:fillRect/>
          </a:stretch>
        </p:blipFill>
        <p:spPr>
          <a:xfrm>
            <a:off x="337158" y="1405134"/>
            <a:ext cx="1622303" cy="1072012"/>
          </a:xfrm>
          <a:prstGeom prst="rect">
            <a:avLst/>
          </a:prstGeom>
        </p:spPr>
      </p:pic>
      <p:pic>
        <p:nvPicPr>
          <p:cNvPr id="11" name="図 10">
            <a:extLst>
              <a:ext uri="{FF2B5EF4-FFF2-40B4-BE49-F238E27FC236}">
                <a16:creationId xmlns:a16="http://schemas.microsoft.com/office/drawing/2014/main" id="{F7E8EAC5-A480-ED6C-7E35-14F791FF3590}"/>
              </a:ext>
            </a:extLst>
          </p:cNvPr>
          <p:cNvPicPr>
            <a:picLocks noChangeAspect="1"/>
          </p:cNvPicPr>
          <p:nvPr/>
        </p:nvPicPr>
        <p:blipFill>
          <a:blip r:embed="rId5"/>
          <a:stretch>
            <a:fillRect/>
          </a:stretch>
        </p:blipFill>
        <p:spPr>
          <a:xfrm>
            <a:off x="416872" y="314589"/>
            <a:ext cx="1530870" cy="1012406"/>
          </a:xfrm>
          <a:prstGeom prst="rect">
            <a:avLst/>
          </a:prstGeom>
        </p:spPr>
      </p:pic>
      <p:sp>
        <p:nvSpPr>
          <p:cNvPr id="22" name="テキスト ボックス 21">
            <a:extLst>
              <a:ext uri="{FF2B5EF4-FFF2-40B4-BE49-F238E27FC236}">
                <a16:creationId xmlns:a16="http://schemas.microsoft.com/office/drawing/2014/main" id="{1A037FBB-8443-46E0-95B1-94376A6580DE}"/>
              </a:ext>
            </a:extLst>
          </p:cNvPr>
          <p:cNvSpPr txBox="1"/>
          <p:nvPr/>
        </p:nvSpPr>
        <p:spPr>
          <a:xfrm rot="16200000">
            <a:off x="2906404" y="946249"/>
            <a:ext cx="2065242"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Abundance of major genera</a:t>
            </a:r>
            <a:endParaRPr kumimoji="1" lang="ja-JP" altLang="en-US" sz="9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E28ACE7D-D39B-44E3-9B40-35DD8D2A6F3C}"/>
              </a:ext>
            </a:extLst>
          </p:cNvPr>
          <p:cNvSpPr txBox="1"/>
          <p:nvPr/>
        </p:nvSpPr>
        <p:spPr>
          <a:xfrm>
            <a:off x="4639884" y="2345880"/>
            <a:ext cx="1008112" cy="215444"/>
          </a:xfrm>
          <a:prstGeom prst="rect">
            <a:avLst/>
          </a:prstGeom>
          <a:noFill/>
        </p:spPr>
        <p:txBody>
          <a:bodyPr wrap="square" rtlCol="0">
            <a:spAutoFit/>
          </a:bodyPr>
          <a:lstStyle/>
          <a:p>
            <a:r>
              <a:rPr kumimoji="1" lang="en-US" altLang="ja-JP" sz="800" dirty="0">
                <a:latin typeface="Arial" panose="020B0604020202020204" pitchFamily="34" charset="0"/>
                <a:cs typeface="Arial" panose="020B0604020202020204" pitchFamily="34" charset="0"/>
              </a:rPr>
              <a:t>Age (weeks)</a:t>
            </a:r>
            <a:endParaRPr kumimoji="1" lang="ja-JP" altLang="en-US" sz="800" dirty="0">
              <a:latin typeface="Arial" panose="020B0604020202020204" pitchFamily="34" charset="0"/>
              <a:cs typeface="Arial" panose="020B0604020202020204" pitchFamily="34" charset="0"/>
            </a:endParaRPr>
          </a:p>
        </p:txBody>
      </p:sp>
      <p:sp>
        <p:nvSpPr>
          <p:cNvPr id="26" name="正方形/長方形 25">
            <a:extLst>
              <a:ext uri="{FF2B5EF4-FFF2-40B4-BE49-F238E27FC236}">
                <a16:creationId xmlns:a16="http://schemas.microsoft.com/office/drawing/2014/main" id="{DBEA9884-B0B7-420F-B511-7A637FB1EBEB}"/>
              </a:ext>
            </a:extLst>
          </p:cNvPr>
          <p:cNvSpPr/>
          <p:nvPr/>
        </p:nvSpPr>
        <p:spPr>
          <a:xfrm>
            <a:off x="3732907" y="119675"/>
            <a:ext cx="279244"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b</a:t>
            </a:r>
            <a:endParaRPr lang="ja-JP" altLang="en-US" sz="1200" b="1"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F5DF1BE3-E1DF-4C0D-83B6-D4820DEC21EA}"/>
              </a:ext>
            </a:extLst>
          </p:cNvPr>
          <p:cNvSpPr txBox="1"/>
          <p:nvPr/>
        </p:nvSpPr>
        <p:spPr>
          <a:xfrm>
            <a:off x="4853134" y="3587660"/>
            <a:ext cx="1258678" cy="215444"/>
          </a:xfrm>
          <a:prstGeom prst="rect">
            <a:avLst/>
          </a:prstGeom>
          <a:noFill/>
          <a:scene3d>
            <a:camera prst="orthographicFront">
              <a:rot lat="0" lon="0" rev="0"/>
            </a:camera>
            <a:lightRig rig="threePt" dir="t"/>
          </a:scene3d>
        </p:spPr>
        <p:txBody>
          <a:bodyPr wrap="none" rtlCol="0">
            <a:spAutoFit/>
          </a:bodyPr>
          <a:lstStyle/>
          <a:p>
            <a:r>
              <a:rPr kumimoji="1" lang="en-US" altLang="ja-JP" sz="800" dirty="0">
                <a:latin typeface="Arial" panose="020B0604020202020204" pitchFamily="34" charset="0"/>
                <a:cs typeface="Arial" panose="020B0604020202020204" pitchFamily="34" charset="0"/>
              </a:rPr>
              <a:t>PERMANOVA P&lt;0.001</a:t>
            </a:r>
            <a:endParaRPr kumimoji="1" lang="ja-JP" altLang="en-US" sz="800" dirty="0">
              <a:latin typeface="Arial" panose="020B0604020202020204" pitchFamily="34" charset="0"/>
              <a:cs typeface="Arial" panose="020B0604020202020204" pitchFamily="34" charset="0"/>
            </a:endParaRPr>
          </a:p>
        </p:txBody>
      </p:sp>
      <p:sp>
        <p:nvSpPr>
          <p:cNvPr id="30" name="正方形/長方形 29">
            <a:extLst>
              <a:ext uri="{FF2B5EF4-FFF2-40B4-BE49-F238E27FC236}">
                <a16:creationId xmlns:a16="http://schemas.microsoft.com/office/drawing/2014/main" id="{F48D3BC9-2827-4452-9605-9AD21C70E426}"/>
              </a:ext>
            </a:extLst>
          </p:cNvPr>
          <p:cNvSpPr/>
          <p:nvPr/>
        </p:nvSpPr>
        <p:spPr>
          <a:xfrm>
            <a:off x="4008668" y="2603524"/>
            <a:ext cx="269626"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c</a:t>
            </a:r>
            <a:endParaRPr lang="ja-JP" altLang="en-US" sz="1200" b="1" dirty="0">
              <a:latin typeface="Arial" panose="020B0604020202020204" pitchFamily="34" charset="0"/>
              <a:cs typeface="Arial" panose="020B0604020202020204" pitchFamily="34" charset="0"/>
            </a:endParaRPr>
          </a:p>
        </p:txBody>
      </p:sp>
      <p:sp>
        <p:nvSpPr>
          <p:cNvPr id="34" name="正方形/長方形 33">
            <a:extLst>
              <a:ext uri="{FF2B5EF4-FFF2-40B4-BE49-F238E27FC236}">
                <a16:creationId xmlns:a16="http://schemas.microsoft.com/office/drawing/2014/main" id="{611DDD42-D9C7-4A7F-B48A-9EC331C33B74}"/>
              </a:ext>
            </a:extLst>
          </p:cNvPr>
          <p:cNvSpPr/>
          <p:nvPr/>
        </p:nvSpPr>
        <p:spPr>
          <a:xfrm>
            <a:off x="149895" y="4155981"/>
            <a:ext cx="279244"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d</a:t>
            </a:r>
            <a:endParaRPr lang="ja-JP" altLang="en-US" sz="1200" b="1" dirty="0">
              <a:latin typeface="Arial" panose="020B0604020202020204" pitchFamily="34" charset="0"/>
              <a:cs typeface="Arial" panose="020B0604020202020204" pitchFamily="34" charset="0"/>
            </a:endParaRPr>
          </a:p>
        </p:txBody>
      </p:sp>
      <p:pic>
        <p:nvPicPr>
          <p:cNvPr id="14" name="図 13">
            <a:extLst>
              <a:ext uri="{FF2B5EF4-FFF2-40B4-BE49-F238E27FC236}">
                <a16:creationId xmlns:a16="http://schemas.microsoft.com/office/drawing/2014/main" id="{9407BCA3-1EFD-494F-A026-CBCF95A7ECE7}"/>
              </a:ext>
            </a:extLst>
          </p:cNvPr>
          <p:cNvPicPr>
            <a:picLocks noChangeAspect="1"/>
          </p:cNvPicPr>
          <p:nvPr/>
        </p:nvPicPr>
        <p:blipFill>
          <a:blip r:embed="rId6"/>
          <a:stretch>
            <a:fillRect/>
          </a:stretch>
        </p:blipFill>
        <p:spPr>
          <a:xfrm>
            <a:off x="325279" y="4372236"/>
            <a:ext cx="1723963" cy="1304621"/>
          </a:xfrm>
          <a:prstGeom prst="rect">
            <a:avLst/>
          </a:prstGeom>
        </p:spPr>
      </p:pic>
      <p:sp>
        <p:nvSpPr>
          <p:cNvPr id="15" name="テキスト ボックス 14">
            <a:extLst>
              <a:ext uri="{FF2B5EF4-FFF2-40B4-BE49-F238E27FC236}">
                <a16:creationId xmlns:a16="http://schemas.microsoft.com/office/drawing/2014/main" id="{07237E27-3525-46B3-B9F1-0BFA4BC96142}"/>
              </a:ext>
            </a:extLst>
          </p:cNvPr>
          <p:cNvSpPr txBox="1"/>
          <p:nvPr/>
        </p:nvSpPr>
        <p:spPr>
          <a:xfrm>
            <a:off x="461318" y="4448960"/>
            <a:ext cx="1576902" cy="338554"/>
          </a:xfrm>
          <a:prstGeom prst="rect">
            <a:avLst/>
          </a:prstGeom>
          <a:noFill/>
          <a:scene3d>
            <a:camera prst="orthographicFront">
              <a:rot lat="0" lon="0" rev="0"/>
            </a:camera>
            <a:lightRig rig="threePt" dir="t"/>
          </a:scene3d>
        </p:spPr>
        <p:txBody>
          <a:bodyPr wrap="square">
            <a:spAutoFit/>
          </a:bodyPr>
          <a:lstStyle/>
          <a:p>
            <a:r>
              <a:rPr lang="en-US" altLang="ja-JP" sz="800" b="0" i="0" dirty="0">
                <a:solidFill>
                  <a:srgbClr val="333333"/>
                </a:solidFill>
                <a:effectLst/>
                <a:latin typeface="Arial" panose="020B0604020202020204" pitchFamily="34" charset="0"/>
                <a:cs typeface="Arial" panose="020B0604020202020204" pitchFamily="34" charset="0"/>
              </a:rPr>
              <a:t>R</a:t>
            </a:r>
            <a:r>
              <a:rPr lang="en-US" altLang="ja-JP" sz="800" b="0" i="0" baseline="30000" dirty="0">
                <a:solidFill>
                  <a:srgbClr val="333333"/>
                </a:solidFill>
                <a:effectLst/>
                <a:latin typeface="Arial" panose="020B0604020202020204" pitchFamily="34" charset="0"/>
                <a:cs typeface="Arial" panose="020B0604020202020204" pitchFamily="34" charset="0"/>
              </a:rPr>
              <a:t>2</a:t>
            </a:r>
            <a:r>
              <a:rPr lang="en-US" altLang="ja-JP" sz="800" b="0" i="0" dirty="0">
                <a:solidFill>
                  <a:srgbClr val="333333"/>
                </a:solidFill>
                <a:effectLst/>
                <a:latin typeface="Arial" panose="020B0604020202020204" pitchFamily="34" charset="0"/>
                <a:cs typeface="Arial" panose="020B0604020202020204" pitchFamily="34" charset="0"/>
              </a:rPr>
              <a:t> = 0.72</a:t>
            </a:r>
          </a:p>
          <a:p>
            <a:r>
              <a:rPr lang="en-US" altLang="ja-JP" sz="800" b="0" i="1" dirty="0">
                <a:solidFill>
                  <a:srgbClr val="333333"/>
                </a:solidFill>
                <a:effectLst/>
                <a:latin typeface="Arial" panose="020B0604020202020204" pitchFamily="34" charset="0"/>
                <a:cs typeface="Arial" panose="020B0604020202020204" pitchFamily="34" charset="0"/>
              </a:rPr>
              <a:t>P</a:t>
            </a:r>
            <a:r>
              <a:rPr lang="en-US" altLang="ja-JP" sz="800" b="0" i="0" dirty="0">
                <a:solidFill>
                  <a:srgbClr val="333333"/>
                </a:solidFill>
                <a:effectLst/>
                <a:latin typeface="Arial" panose="020B0604020202020204" pitchFamily="34" charset="0"/>
                <a:cs typeface="Arial" panose="020B0604020202020204" pitchFamily="34" charset="0"/>
              </a:rPr>
              <a:t> = 1.0E</a:t>
            </a:r>
            <a:r>
              <a:rPr lang="en-US" altLang="ja-JP" sz="800" b="0" i="0" baseline="30000" dirty="0">
                <a:solidFill>
                  <a:srgbClr val="333333"/>
                </a:solidFill>
                <a:effectLst/>
                <a:latin typeface="Arial" panose="020B0604020202020204" pitchFamily="34" charset="0"/>
                <a:cs typeface="Arial" panose="020B0604020202020204" pitchFamily="34" charset="0"/>
              </a:rPr>
              <a:t>-06</a:t>
            </a:r>
          </a:p>
        </p:txBody>
      </p:sp>
      <p:sp>
        <p:nvSpPr>
          <p:cNvPr id="16" name="正方形/長方形 15">
            <a:extLst>
              <a:ext uri="{FF2B5EF4-FFF2-40B4-BE49-F238E27FC236}">
                <a16:creationId xmlns:a16="http://schemas.microsoft.com/office/drawing/2014/main" id="{93A7CC3D-7E0C-4D5A-9402-C4CAE0E305C2}"/>
              </a:ext>
            </a:extLst>
          </p:cNvPr>
          <p:cNvSpPr/>
          <p:nvPr/>
        </p:nvSpPr>
        <p:spPr>
          <a:xfrm>
            <a:off x="184301" y="144019"/>
            <a:ext cx="269626"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a</a:t>
            </a:r>
            <a:endParaRPr lang="ja-JP" altLang="en-US" sz="1200" b="1"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DCF56687-7378-4DAC-BA9B-FABDA4ADD506}"/>
              </a:ext>
            </a:extLst>
          </p:cNvPr>
          <p:cNvSpPr txBox="1"/>
          <p:nvPr/>
        </p:nvSpPr>
        <p:spPr>
          <a:xfrm>
            <a:off x="625144" y="1987870"/>
            <a:ext cx="745717" cy="230832"/>
          </a:xfrm>
          <a:prstGeom prst="rect">
            <a:avLst/>
          </a:prstGeom>
          <a:noFill/>
        </p:spPr>
        <p:txBody>
          <a:bodyPr wrap="none" rtlCol="0">
            <a:spAutoFit/>
          </a:bodyPr>
          <a:lstStyle/>
          <a:p>
            <a:r>
              <a:rPr lang="en-US" altLang="ja-JP" sz="900" i="1" dirty="0">
                <a:latin typeface="Arial" panose="020B0604020202020204" pitchFamily="34" charset="0"/>
                <a:cs typeface="Arial" panose="020B0604020202020204" pitchFamily="34" charset="0"/>
              </a:rPr>
              <a:t>P</a:t>
            </a:r>
            <a:r>
              <a:rPr lang="en-US" altLang="ja-JP" sz="900" dirty="0">
                <a:latin typeface="Arial" panose="020B0604020202020204" pitchFamily="34" charset="0"/>
                <a:cs typeface="Arial" panose="020B0604020202020204" pitchFamily="34" charset="0"/>
              </a:rPr>
              <a:t> = 0.0220</a:t>
            </a:r>
            <a:endParaRPr kumimoji="1" lang="ja-JP" altLang="en-US" sz="9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B422F6B1-12B0-4B58-A9E5-43E6CCD4DA7C}"/>
              </a:ext>
            </a:extLst>
          </p:cNvPr>
          <p:cNvSpPr txBox="1"/>
          <p:nvPr/>
        </p:nvSpPr>
        <p:spPr>
          <a:xfrm>
            <a:off x="625144" y="855017"/>
            <a:ext cx="745717" cy="230832"/>
          </a:xfrm>
          <a:prstGeom prst="rect">
            <a:avLst/>
          </a:prstGeom>
          <a:noFill/>
        </p:spPr>
        <p:txBody>
          <a:bodyPr wrap="none" rtlCol="0">
            <a:spAutoFit/>
          </a:bodyPr>
          <a:lstStyle/>
          <a:p>
            <a:r>
              <a:rPr lang="en-US" altLang="ja-JP" sz="900" i="1" dirty="0">
                <a:latin typeface="Arial" panose="020B0604020202020204" pitchFamily="34" charset="0"/>
                <a:cs typeface="Arial" panose="020B0604020202020204" pitchFamily="34" charset="0"/>
              </a:rPr>
              <a:t>P</a:t>
            </a:r>
            <a:r>
              <a:rPr lang="en-US" altLang="ja-JP" sz="900" dirty="0">
                <a:latin typeface="Arial" panose="020B0604020202020204" pitchFamily="34" charset="0"/>
                <a:cs typeface="Arial" panose="020B0604020202020204" pitchFamily="34" charset="0"/>
              </a:rPr>
              <a:t> = 0.0693</a:t>
            </a:r>
            <a:endParaRPr kumimoji="1" lang="ja-JP" altLang="en-US" sz="9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4B3A3CCD-996A-4C50-BECC-496CC9ED85A9}"/>
              </a:ext>
            </a:extLst>
          </p:cNvPr>
          <p:cNvSpPr txBox="1"/>
          <p:nvPr/>
        </p:nvSpPr>
        <p:spPr>
          <a:xfrm>
            <a:off x="625144" y="3177727"/>
            <a:ext cx="745717" cy="230832"/>
          </a:xfrm>
          <a:prstGeom prst="rect">
            <a:avLst/>
          </a:prstGeom>
          <a:noFill/>
        </p:spPr>
        <p:txBody>
          <a:bodyPr wrap="none" rtlCol="0">
            <a:spAutoFit/>
          </a:bodyPr>
          <a:lstStyle/>
          <a:p>
            <a:r>
              <a:rPr lang="en-US" altLang="ja-JP" sz="900" i="1" dirty="0">
                <a:latin typeface="Arial" panose="020B0604020202020204" pitchFamily="34" charset="0"/>
                <a:cs typeface="Arial" panose="020B0604020202020204" pitchFamily="34" charset="0"/>
              </a:rPr>
              <a:t>P</a:t>
            </a:r>
            <a:r>
              <a:rPr lang="en-US" altLang="ja-JP" sz="900" dirty="0">
                <a:latin typeface="Arial" panose="020B0604020202020204" pitchFamily="34" charset="0"/>
                <a:cs typeface="Arial" panose="020B0604020202020204" pitchFamily="34" charset="0"/>
              </a:rPr>
              <a:t> = 0.4159</a:t>
            </a:r>
            <a:endParaRPr kumimoji="1" lang="ja-JP" altLang="en-US" sz="900" dirty="0">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8EBD6DC3-0CE8-682A-4DFC-AFB7732A03D4}"/>
              </a:ext>
            </a:extLst>
          </p:cNvPr>
          <p:cNvSpPr txBox="1"/>
          <p:nvPr/>
        </p:nvSpPr>
        <p:spPr>
          <a:xfrm>
            <a:off x="3024734" y="4676792"/>
            <a:ext cx="889987" cy="253916"/>
          </a:xfrm>
          <a:prstGeom prst="rect">
            <a:avLst/>
          </a:prstGeom>
          <a:noFill/>
          <a:ln>
            <a:noFill/>
          </a:ln>
        </p:spPr>
        <p:txBody>
          <a:bodyPr wrap="none" rtlCol="0">
            <a:spAutoFit/>
          </a:bodyPr>
          <a:lstStyle/>
          <a:p>
            <a:r>
              <a:rPr kumimoji="1" lang="en-US" altLang="ja-JP" sz="1050" i="1" dirty="0">
                <a:latin typeface="Arial" panose="020B0604020202020204" pitchFamily="34" charset="0"/>
                <a:cs typeface="Arial" panose="020B0604020202020204" pitchFamily="34" charset="0"/>
              </a:rPr>
              <a:t>Turicibacter</a:t>
            </a:r>
            <a:endParaRPr kumimoji="1" lang="ja-JP" altLang="en-US" sz="1050" i="1" dirty="0">
              <a:latin typeface="Arial" panose="020B0604020202020204" pitchFamily="34" charset="0"/>
              <a:cs typeface="Arial" panose="020B0604020202020204" pitchFamily="34" charset="0"/>
            </a:endParaRPr>
          </a:p>
        </p:txBody>
      </p:sp>
      <p:sp>
        <p:nvSpPr>
          <p:cNvPr id="46" name="正方形/長方形 45">
            <a:extLst>
              <a:ext uri="{FF2B5EF4-FFF2-40B4-BE49-F238E27FC236}">
                <a16:creationId xmlns:a16="http://schemas.microsoft.com/office/drawing/2014/main" id="{764480B1-89B9-5292-96B4-5F2E306999C7}"/>
              </a:ext>
            </a:extLst>
          </p:cNvPr>
          <p:cNvSpPr/>
          <p:nvPr/>
        </p:nvSpPr>
        <p:spPr>
          <a:xfrm>
            <a:off x="4099954" y="4137203"/>
            <a:ext cx="279244" cy="276999"/>
          </a:xfrm>
          <a:prstGeom prst="rect">
            <a:avLst/>
          </a:prstGeom>
        </p:spPr>
        <p:txBody>
          <a:bodyPr wrap="square">
            <a:spAutoFit/>
          </a:bodyPr>
          <a:lstStyle/>
          <a:p>
            <a:r>
              <a:rPr lang="en-US" altLang="ja-JP" sz="1200" b="1" dirty="0">
                <a:latin typeface="Arial" panose="020B0604020202020204" pitchFamily="34" charset="0"/>
                <a:cs typeface="Arial" panose="020B0604020202020204" pitchFamily="34" charset="0"/>
              </a:rPr>
              <a:t>f</a:t>
            </a:r>
            <a:endParaRPr lang="ja-JP" altLang="en-US" sz="1200" b="1" dirty="0">
              <a:latin typeface="Arial" panose="020B0604020202020204" pitchFamily="34" charset="0"/>
              <a:cs typeface="Arial" panose="020B0604020202020204" pitchFamily="34" charset="0"/>
            </a:endParaRPr>
          </a:p>
        </p:txBody>
      </p:sp>
      <p:pic>
        <p:nvPicPr>
          <p:cNvPr id="3" name="図 2">
            <a:extLst>
              <a:ext uri="{FF2B5EF4-FFF2-40B4-BE49-F238E27FC236}">
                <a16:creationId xmlns:a16="http://schemas.microsoft.com/office/drawing/2014/main" id="{9F745E8B-9B62-C05D-F332-1FD37E5478F0}"/>
              </a:ext>
            </a:extLst>
          </p:cNvPr>
          <p:cNvPicPr>
            <a:picLocks noChangeAspect="1"/>
          </p:cNvPicPr>
          <p:nvPr/>
        </p:nvPicPr>
        <p:blipFill>
          <a:blip r:embed="rId7"/>
          <a:stretch>
            <a:fillRect/>
          </a:stretch>
        </p:blipFill>
        <p:spPr>
          <a:xfrm>
            <a:off x="2194212" y="358087"/>
            <a:ext cx="1434880" cy="954738"/>
          </a:xfrm>
          <a:prstGeom prst="rect">
            <a:avLst/>
          </a:prstGeom>
        </p:spPr>
      </p:pic>
      <p:pic>
        <p:nvPicPr>
          <p:cNvPr id="5" name="図 4">
            <a:extLst>
              <a:ext uri="{FF2B5EF4-FFF2-40B4-BE49-F238E27FC236}">
                <a16:creationId xmlns:a16="http://schemas.microsoft.com/office/drawing/2014/main" id="{019F08F2-30E8-6504-525B-6AB5B08401D2}"/>
              </a:ext>
            </a:extLst>
          </p:cNvPr>
          <p:cNvPicPr>
            <a:picLocks noChangeAspect="1"/>
          </p:cNvPicPr>
          <p:nvPr/>
        </p:nvPicPr>
        <p:blipFill>
          <a:blip r:embed="rId8"/>
          <a:stretch>
            <a:fillRect/>
          </a:stretch>
        </p:blipFill>
        <p:spPr>
          <a:xfrm>
            <a:off x="2119283" y="1469317"/>
            <a:ext cx="1481939" cy="986441"/>
          </a:xfrm>
          <a:prstGeom prst="rect">
            <a:avLst/>
          </a:prstGeom>
        </p:spPr>
      </p:pic>
      <p:pic>
        <p:nvPicPr>
          <p:cNvPr id="7" name="図 6">
            <a:extLst>
              <a:ext uri="{FF2B5EF4-FFF2-40B4-BE49-F238E27FC236}">
                <a16:creationId xmlns:a16="http://schemas.microsoft.com/office/drawing/2014/main" id="{E7ADB945-94E7-1A33-F7CE-D8B8D23DE744}"/>
              </a:ext>
            </a:extLst>
          </p:cNvPr>
          <p:cNvPicPr>
            <a:picLocks noChangeAspect="1"/>
          </p:cNvPicPr>
          <p:nvPr/>
        </p:nvPicPr>
        <p:blipFill>
          <a:blip r:embed="rId9"/>
          <a:stretch>
            <a:fillRect/>
          </a:stretch>
        </p:blipFill>
        <p:spPr>
          <a:xfrm>
            <a:off x="2105450" y="2565645"/>
            <a:ext cx="1523641" cy="992569"/>
          </a:xfrm>
          <a:prstGeom prst="rect">
            <a:avLst/>
          </a:prstGeom>
        </p:spPr>
      </p:pic>
      <p:sp>
        <p:nvSpPr>
          <p:cNvPr id="50" name="テキスト ボックス 49">
            <a:extLst>
              <a:ext uri="{FF2B5EF4-FFF2-40B4-BE49-F238E27FC236}">
                <a16:creationId xmlns:a16="http://schemas.microsoft.com/office/drawing/2014/main" id="{A869ED24-B54F-CF98-DE5A-F43B9EC2998C}"/>
              </a:ext>
            </a:extLst>
          </p:cNvPr>
          <p:cNvSpPr txBox="1"/>
          <p:nvPr/>
        </p:nvSpPr>
        <p:spPr>
          <a:xfrm>
            <a:off x="4941168" y="3950447"/>
            <a:ext cx="848645" cy="215444"/>
          </a:xfrm>
          <a:prstGeom prst="rect">
            <a:avLst/>
          </a:prstGeom>
          <a:noFill/>
        </p:spPr>
        <p:txBody>
          <a:bodyPr wrap="square" rtlCol="0">
            <a:spAutoFit/>
          </a:bodyPr>
          <a:lstStyle/>
          <a:p>
            <a:r>
              <a:rPr kumimoji="1" lang="en-US" altLang="ja-JP" sz="800" dirty="0">
                <a:latin typeface="Arial" panose="020B0604020202020204" pitchFamily="34" charset="0"/>
                <a:cs typeface="Arial" panose="020B0604020202020204" pitchFamily="34" charset="0"/>
              </a:rPr>
              <a:t>Age (weeks)</a:t>
            </a:r>
            <a:endParaRPr kumimoji="1" lang="ja-JP" altLang="en-US" sz="800" dirty="0">
              <a:latin typeface="Arial" panose="020B0604020202020204" pitchFamily="34" charset="0"/>
              <a:cs typeface="Arial" panose="020B0604020202020204" pitchFamily="34" charset="0"/>
            </a:endParaRPr>
          </a:p>
        </p:txBody>
      </p:sp>
      <p:pic>
        <p:nvPicPr>
          <p:cNvPr id="51" name="図 50">
            <a:extLst>
              <a:ext uri="{FF2B5EF4-FFF2-40B4-BE49-F238E27FC236}">
                <a16:creationId xmlns:a16="http://schemas.microsoft.com/office/drawing/2014/main" id="{842D74A8-1408-E41A-5F16-94C1B1D2A56A}"/>
              </a:ext>
            </a:extLst>
          </p:cNvPr>
          <p:cNvPicPr>
            <a:picLocks noChangeAspect="1"/>
          </p:cNvPicPr>
          <p:nvPr/>
        </p:nvPicPr>
        <p:blipFill>
          <a:blip r:embed="rId10"/>
          <a:stretch>
            <a:fillRect/>
          </a:stretch>
        </p:blipFill>
        <p:spPr>
          <a:xfrm>
            <a:off x="2213418" y="4428030"/>
            <a:ext cx="1829693" cy="1097816"/>
          </a:xfrm>
          <a:prstGeom prst="rect">
            <a:avLst/>
          </a:prstGeom>
        </p:spPr>
      </p:pic>
      <p:cxnSp>
        <p:nvCxnSpPr>
          <p:cNvPr id="53" name="直線コネクタ 52">
            <a:extLst>
              <a:ext uri="{FF2B5EF4-FFF2-40B4-BE49-F238E27FC236}">
                <a16:creationId xmlns:a16="http://schemas.microsoft.com/office/drawing/2014/main" id="{C32A91C0-7A01-C7E7-585F-75B0A6329440}"/>
              </a:ext>
            </a:extLst>
          </p:cNvPr>
          <p:cNvCxnSpPr/>
          <p:nvPr/>
        </p:nvCxnSpPr>
        <p:spPr>
          <a:xfrm flipH="1">
            <a:off x="3603053" y="4554995"/>
            <a:ext cx="144016"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EEAF2B66-FC99-D10F-7E92-C2E26F608B3D}"/>
              </a:ext>
            </a:extLst>
          </p:cNvPr>
          <p:cNvSpPr txBox="1"/>
          <p:nvPr/>
        </p:nvSpPr>
        <p:spPr>
          <a:xfrm>
            <a:off x="2971009" y="5479164"/>
            <a:ext cx="314510" cy="215444"/>
          </a:xfrm>
          <a:prstGeom prst="rect">
            <a:avLst/>
          </a:prstGeom>
          <a:noFill/>
        </p:spPr>
        <p:txBody>
          <a:bodyPr wrap="none" rtlCol="0">
            <a:spAutoFit/>
          </a:bodyPr>
          <a:lstStyle/>
          <a:p>
            <a:r>
              <a:rPr kumimoji="1" lang="en-US" altLang="ja-JP" sz="800" dirty="0" err="1">
                <a:latin typeface="Arial" panose="020B0604020202020204" pitchFamily="34" charset="0"/>
                <a:cs typeface="Arial" panose="020B0604020202020204" pitchFamily="34" charset="0"/>
              </a:rPr>
              <a:t>Clr</a:t>
            </a:r>
            <a:endParaRPr kumimoji="1" lang="ja-JP" altLang="en-US" sz="8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9F8630A5-12F4-DCE1-A383-88CD37CCB226}"/>
              </a:ext>
            </a:extLst>
          </p:cNvPr>
          <p:cNvSpPr txBox="1"/>
          <p:nvPr/>
        </p:nvSpPr>
        <p:spPr>
          <a:xfrm rot="16200000">
            <a:off x="2030704" y="4776401"/>
            <a:ext cx="280846"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W</a:t>
            </a:r>
            <a:endParaRPr kumimoji="1" lang="ja-JP" altLang="en-US" sz="800" dirty="0">
              <a:latin typeface="Arial" panose="020B0604020202020204" pitchFamily="34" charset="0"/>
              <a:cs typeface="Arial" panose="020B0604020202020204" pitchFamily="34" charset="0"/>
            </a:endParaRPr>
          </a:p>
        </p:txBody>
      </p:sp>
      <p:pic>
        <p:nvPicPr>
          <p:cNvPr id="57" name="図 56">
            <a:extLst>
              <a:ext uri="{FF2B5EF4-FFF2-40B4-BE49-F238E27FC236}">
                <a16:creationId xmlns:a16="http://schemas.microsoft.com/office/drawing/2014/main" id="{2DE4C8B2-052A-961B-7B45-9BB1712DFDEA}"/>
              </a:ext>
            </a:extLst>
          </p:cNvPr>
          <p:cNvPicPr>
            <a:picLocks noChangeAspect="1"/>
          </p:cNvPicPr>
          <p:nvPr/>
        </p:nvPicPr>
        <p:blipFill>
          <a:blip r:embed="rId11"/>
          <a:stretch>
            <a:fillRect/>
          </a:stretch>
        </p:blipFill>
        <p:spPr>
          <a:xfrm>
            <a:off x="4490771" y="4420262"/>
            <a:ext cx="1649519" cy="1151456"/>
          </a:xfrm>
          <a:prstGeom prst="rect">
            <a:avLst/>
          </a:prstGeom>
        </p:spPr>
      </p:pic>
      <p:sp>
        <p:nvSpPr>
          <p:cNvPr id="36" name="正方形/長方形 35">
            <a:extLst>
              <a:ext uri="{FF2B5EF4-FFF2-40B4-BE49-F238E27FC236}">
                <a16:creationId xmlns:a16="http://schemas.microsoft.com/office/drawing/2014/main" id="{9A6A8B8D-0141-9AD0-1794-C0B46BF0A1D9}"/>
              </a:ext>
            </a:extLst>
          </p:cNvPr>
          <p:cNvSpPr/>
          <p:nvPr/>
        </p:nvSpPr>
        <p:spPr>
          <a:xfrm>
            <a:off x="115394" y="5720875"/>
            <a:ext cx="6627211" cy="3416320"/>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3.</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Age-associated alterations in the fecal microbiota from 8 to 72 weeks in SPF mice.</a:t>
            </a:r>
          </a:p>
          <a:p>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Left graph shows line plots of Shannon, evenness vector, and observed features of alpha-diversity (a). Bold line indicates mean and standard deviation at each week of age. Differences across time points were assessed with a repeated measures mixed-effects model.  Right graph shows the correlation between alpha-diversity of fecal microbiota and age in SPF mice. Spearman’s coefficients (R) and P values are described in the graph. The line and grey zone show linear regression with 95% confidence interval. The distribution of genus-level taxa and relative abundance of fecal microbial communities in SPF mice (b). Values represent the average relative abundance across samples within the group at the indicated ages. Colors were assigned for the top 20 genera detected in total sequences. The distance of Bray-Curtis dissimilarity to the data of 8 weeks-old SPF mice (c). The data are presented as Tukey box plots. Statistical differences among age groups in SPF mice are evaluated by PERMANOVA. The result of accuracy displays the predictive accuracy of the regression model (d). Differentially abundant microbial genus-level taxa identified by ANCOM (e). The W value represents the strength of the ANCOM test for the tested number of taxa. The x-axis value represents the </a:t>
            </a:r>
            <a:r>
              <a:rPr lang="en-US" altLang="ja-JP" sz="1200" kern="0" dirty="0" err="1">
                <a:effectLst/>
                <a:latin typeface="Times New Roman" panose="02020603050405020304" pitchFamily="18" charset="0"/>
                <a:ea typeface="Times New Roman" panose="02020603050405020304" pitchFamily="18" charset="0"/>
                <a:cs typeface="Times New Roman" panose="02020603050405020304" pitchFamily="18" charset="0"/>
              </a:rPr>
              <a:t>clr</a:t>
            </a:r>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 (centered log ratio) transformed mean difference in abundance of a given taxa between age groups. The taxa with reject null-hypothesis &gt;70% are labelled. Line plots of the genera of </a:t>
            </a:r>
            <a:r>
              <a:rPr lang="en-US" altLang="ja-JP" sz="1200" kern="0" dirty="0" err="1">
                <a:effectLst/>
                <a:latin typeface="Times New Roman" panose="02020603050405020304" pitchFamily="18" charset="0"/>
                <a:ea typeface="Times New Roman" panose="02020603050405020304" pitchFamily="18" charset="0"/>
                <a:cs typeface="Times New Roman" panose="02020603050405020304" pitchFamily="18" charset="0"/>
              </a:rPr>
              <a:t>Turicibacter</a:t>
            </a:r>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 selected by ANCOM (f). Bold line indicates mean and standard deviation at each week of age.</a:t>
            </a:r>
            <a:endParaRPr lang="en-US" altLang="ja-JP" sz="1200" b="1" dirty="0">
              <a:latin typeface="Times New Roman" panose="02020603050405020304" pitchFamily="18" charset="0"/>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A08B3AF7-E2E5-DEF5-20E9-A20A018EBD1C}"/>
              </a:ext>
            </a:extLst>
          </p:cNvPr>
          <p:cNvSpPr txBox="1"/>
          <p:nvPr/>
        </p:nvSpPr>
        <p:spPr>
          <a:xfrm rot="16200000">
            <a:off x="3778987" y="4800018"/>
            <a:ext cx="1172857" cy="307777"/>
          </a:xfrm>
          <a:prstGeom prst="rect">
            <a:avLst/>
          </a:prstGeom>
          <a:noFill/>
        </p:spPr>
        <p:txBody>
          <a:bodyPr wrap="square" rtlCol="0">
            <a:spAutoFit/>
          </a:bodyPr>
          <a:lstStyle/>
          <a:p>
            <a:r>
              <a:rPr kumimoji="1" lang="en-US" altLang="ja-JP" sz="700" dirty="0">
                <a:latin typeface="Arial" panose="020B0604020202020204" pitchFamily="34" charset="0"/>
                <a:cs typeface="Arial" panose="020B0604020202020204" pitchFamily="34" charset="0"/>
              </a:rPr>
              <a:t>Relative proportion of sequences</a:t>
            </a:r>
            <a:endParaRPr kumimoji="1" lang="ja-JP" altLang="en-US" sz="700" dirty="0">
              <a:latin typeface="Arial" panose="020B0604020202020204" pitchFamily="34" charset="0"/>
              <a:cs typeface="Arial" panose="020B0604020202020204" pitchFamily="34" charset="0"/>
            </a:endParaRPr>
          </a:p>
        </p:txBody>
      </p:sp>
      <p:pic>
        <p:nvPicPr>
          <p:cNvPr id="6" name="図 5">
            <a:extLst>
              <a:ext uri="{FF2B5EF4-FFF2-40B4-BE49-F238E27FC236}">
                <a16:creationId xmlns:a16="http://schemas.microsoft.com/office/drawing/2014/main" id="{DE2BEE32-62A6-C5AB-803F-9D8B8EA27FAF}"/>
              </a:ext>
            </a:extLst>
          </p:cNvPr>
          <p:cNvPicPr>
            <a:picLocks noChangeAspect="1"/>
          </p:cNvPicPr>
          <p:nvPr/>
        </p:nvPicPr>
        <p:blipFill>
          <a:blip r:embed="rId12"/>
          <a:stretch>
            <a:fillRect/>
          </a:stretch>
        </p:blipFill>
        <p:spPr>
          <a:xfrm>
            <a:off x="4040576" y="185879"/>
            <a:ext cx="2001669" cy="2211789"/>
          </a:xfrm>
          <a:prstGeom prst="rect">
            <a:avLst/>
          </a:prstGeom>
        </p:spPr>
      </p:pic>
      <p:pic>
        <p:nvPicPr>
          <p:cNvPr id="8" name="図 7">
            <a:extLst>
              <a:ext uri="{FF2B5EF4-FFF2-40B4-BE49-F238E27FC236}">
                <a16:creationId xmlns:a16="http://schemas.microsoft.com/office/drawing/2014/main" id="{0B81422D-2005-672B-C559-C12E2AC9D2D5}"/>
              </a:ext>
            </a:extLst>
          </p:cNvPr>
          <p:cNvPicPr>
            <a:picLocks noChangeAspect="1"/>
          </p:cNvPicPr>
          <p:nvPr/>
        </p:nvPicPr>
        <p:blipFill>
          <a:blip r:embed="rId13"/>
          <a:stretch>
            <a:fillRect/>
          </a:stretch>
        </p:blipFill>
        <p:spPr>
          <a:xfrm>
            <a:off x="6050522" y="243416"/>
            <a:ext cx="726584" cy="2048350"/>
          </a:xfrm>
          <a:prstGeom prst="rect">
            <a:avLst/>
          </a:prstGeom>
        </p:spPr>
      </p:pic>
      <p:sp>
        <p:nvSpPr>
          <p:cNvPr id="2" name="正方形/長方形 1">
            <a:extLst>
              <a:ext uri="{FF2B5EF4-FFF2-40B4-BE49-F238E27FC236}">
                <a16:creationId xmlns:a16="http://schemas.microsoft.com/office/drawing/2014/main" id="{02A54012-10BE-4693-CB23-7B2F7C316798}"/>
              </a:ext>
            </a:extLst>
          </p:cNvPr>
          <p:cNvSpPr/>
          <p:nvPr/>
        </p:nvSpPr>
        <p:spPr>
          <a:xfrm>
            <a:off x="2072429" y="4151031"/>
            <a:ext cx="269626"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e</a:t>
            </a:r>
            <a:endParaRPr lang="ja-JP" altLang="en-US" sz="1200" b="1"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DC2E9D7B-0FEC-8832-62E7-F03FF7E6B975}"/>
              </a:ext>
            </a:extLst>
          </p:cNvPr>
          <p:cNvSpPr txBox="1"/>
          <p:nvPr/>
        </p:nvSpPr>
        <p:spPr>
          <a:xfrm>
            <a:off x="4942938" y="4280278"/>
            <a:ext cx="845103" cy="230832"/>
          </a:xfrm>
          <a:prstGeom prst="rect">
            <a:avLst/>
          </a:prstGeom>
          <a:noFill/>
          <a:ln>
            <a:noFill/>
          </a:ln>
        </p:spPr>
        <p:txBody>
          <a:bodyPr wrap="none" rtlCol="0">
            <a:spAutoFit/>
          </a:bodyPr>
          <a:lstStyle/>
          <a:p>
            <a:r>
              <a:rPr kumimoji="1" lang="en-US" altLang="ja-JP" sz="900" b="1" i="1" dirty="0">
                <a:latin typeface="Arial" panose="020B0604020202020204" pitchFamily="34" charset="0"/>
                <a:cs typeface="Arial" panose="020B0604020202020204" pitchFamily="34" charset="0"/>
              </a:rPr>
              <a:t>Turicibacter</a:t>
            </a:r>
            <a:endParaRPr kumimoji="1" lang="ja-JP" altLang="en-US" sz="9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669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DA0D17C-2480-817D-33FC-66286476D3A0}"/>
              </a:ext>
            </a:extLst>
          </p:cNvPr>
          <p:cNvSpPr txBox="1"/>
          <p:nvPr/>
        </p:nvSpPr>
        <p:spPr>
          <a:xfrm>
            <a:off x="596835" y="2499670"/>
            <a:ext cx="5968301"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3      4       6      8      12    16     20    24     28    32     36    40     44    48     52    56     60    64     68    72</a:t>
            </a:r>
            <a:endParaRPr kumimoji="1" lang="ja-JP" altLang="en-US" sz="1000"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C80AE6E3-67AA-6C42-25EB-FEB0FAD7D12E}"/>
              </a:ext>
            </a:extLst>
          </p:cNvPr>
          <p:cNvSpPr txBox="1"/>
          <p:nvPr/>
        </p:nvSpPr>
        <p:spPr>
          <a:xfrm rot="16200000">
            <a:off x="-252006" y="1405312"/>
            <a:ext cx="6815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Distance</a:t>
            </a:r>
            <a:endParaRPr kumimoji="1" lang="ja-JP" altLang="en-US" sz="10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9465965C-83B9-0CE9-6014-5214945ABA4B}"/>
              </a:ext>
            </a:extLst>
          </p:cNvPr>
          <p:cNvSpPr txBox="1"/>
          <p:nvPr/>
        </p:nvSpPr>
        <p:spPr>
          <a:xfrm>
            <a:off x="2852936" y="2650977"/>
            <a:ext cx="894797"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258F033A-5C1F-329C-073C-8D74446B00DF}"/>
              </a:ext>
            </a:extLst>
          </p:cNvPr>
          <p:cNvSpPr txBox="1"/>
          <p:nvPr/>
        </p:nvSpPr>
        <p:spPr>
          <a:xfrm>
            <a:off x="268776" y="3347349"/>
            <a:ext cx="6480720" cy="1384995"/>
          </a:xfrm>
          <a:prstGeom prst="rect">
            <a:avLst/>
          </a:prstGeom>
          <a:noFill/>
          <a:scene3d>
            <a:camera prst="orthographicFront">
              <a:rot lat="0" lon="0" rev="0"/>
            </a:camera>
            <a:lightRig rig="threePt" dir="t"/>
          </a:scene3d>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4.</a:t>
            </a:r>
            <a:r>
              <a:rPr lang="ja-JP" altLang="en-US" sz="1200" b="1" dirty="0">
                <a:latin typeface="Times New Roman" panose="02020603050405020304" pitchFamily="18" charset="0"/>
                <a:cs typeface="Times New Roman" panose="02020603050405020304" pitchFamily="18" charset="0"/>
              </a:rPr>
              <a:t>　</a:t>
            </a:r>
            <a:r>
              <a:rPr lang="en-US" altLang="ja-JP" sz="1200" b="1" kern="0" dirty="0">
                <a:effectLst/>
                <a:latin typeface="Times New Roman" panose="02020603050405020304" pitchFamily="18" charset="0"/>
                <a:ea typeface="Times New Roman" panose="02020603050405020304" pitchFamily="18" charset="0"/>
                <a:cs typeface="Times New Roman" panose="02020603050405020304" pitchFamily="18" charset="0"/>
              </a:rPr>
              <a:t> Evaluation of the cage effect by Bray-Curtis distance</a:t>
            </a:r>
            <a:endParaRPr lang="en-US" altLang="ja-JP" sz="1200" b="1" dirty="0">
              <a:latin typeface="Times New Roman" panose="02020603050405020304" pitchFamily="18" charset="0"/>
              <a:cs typeface="Times New Roman" panose="02020603050405020304" pitchFamily="18" charset="0"/>
            </a:endParaRPr>
          </a:p>
          <a:p>
            <a:r>
              <a:rPr lang="en-US" altLang="ja-JP" sz="1200" dirty="0">
                <a:latin typeface="Times New Roman" panose="02020603050405020304" pitchFamily="18" charset="0"/>
                <a:cs typeface="Times New Roman" panose="02020603050405020304" pitchFamily="18" charset="0"/>
              </a:rPr>
              <a:t>We monitored 6 SPF mice, which were numbered M1 to M6. M1 to M3 mice were housed in cage 1, and M4 to M6 mice were housed in cage 2. The inner distance of cage 1 and the distance between cage 1 and cage 2 were analyzed using the distance of Bray-Curtis dissimilarity at each age in weeks. The data are presented as max-min box plots. Statistical differences among cage groups were evaluated by PERMANOVA. There were no significant differences between cage 1 and cage 2 at any of the time points.</a:t>
            </a:r>
            <a:endParaRPr lang="ja-JP" altLang="en-US" sz="1200" dirty="0">
              <a:latin typeface="Times New Roman" panose="02020603050405020304" pitchFamily="18" charset="0"/>
              <a:cs typeface="Times New Roman" panose="02020603050405020304" pitchFamily="18" charset="0"/>
            </a:endParaRPr>
          </a:p>
        </p:txBody>
      </p:sp>
      <p:pic>
        <p:nvPicPr>
          <p:cNvPr id="2" name="図 1">
            <a:extLst>
              <a:ext uri="{FF2B5EF4-FFF2-40B4-BE49-F238E27FC236}">
                <a16:creationId xmlns:a16="http://schemas.microsoft.com/office/drawing/2014/main" id="{DFBF54A8-C7BC-D6DA-034B-15F5BD05776F}"/>
              </a:ext>
            </a:extLst>
          </p:cNvPr>
          <p:cNvPicPr>
            <a:picLocks noChangeAspect="1"/>
          </p:cNvPicPr>
          <p:nvPr/>
        </p:nvPicPr>
        <p:blipFill rotWithShape="1">
          <a:blip r:embed="rId2"/>
          <a:srcRect t="-1122" b="17268"/>
          <a:stretch/>
        </p:blipFill>
        <p:spPr>
          <a:xfrm>
            <a:off x="94864" y="395536"/>
            <a:ext cx="6546959" cy="2123380"/>
          </a:xfrm>
          <a:prstGeom prst="rect">
            <a:avLst/>
          </a:prstGeom>
        </p:spPr>
      </p:pic>
    </p:spTree>
    <p:extLst>
      <p:ext uri="{BB962C8B-B14F-4D97-AF65-F5344CB8AC3E}">
        <p14:creationId xmlns:p14="http://schemas.microsoft.com/office/powerpoint/2010/main" val="4010924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4FF3FA56-2A82-0FE3-85BE-46450A461100}"/>
              </a:ext>
            </a:extLst>
          </p:cNvPr>
          <p:cNvSpPr txBox="1"/>
          <p:nvPr/>
        </p:nvSpPr>
        <p:spPr>
          <a:xfrm rot="16200000">
            <a:off x="-444152" y="1338731"/>
            <a:ext cx="2012089" cy="261610"/>
          </a:xfrm>
          <a:prstGeom prst="rect">
            <a:avLst/>
          </a:prstGeom>
          <a:noFill/>
        </p:spPr>
        <p:txBody>
          <a:bodyPr wrap="none" rtlCol="0">
            <a:spAutoFit/>
          </a:bodyPr>
          <a:lstStyle/>
          <a:p>
            <a:r>
              <a:rPr kumimoji="1" lang="en-US" altLang="ja-JP" sz="1100" dirty="0">
                <a:latin typeface="Arial" panose="020B0604020202020204" pitchFamily="34" charset="0"/>
                <a:cs typeface="Arial" panose="020B0604020202020204" pitchFamily="34" charset="0"/>
              </a:rPr>
              <a:t>Positively correlated </a:t>
            </a:r>
            <a:r>
              <a:rPr lang="en-US" altLang="ja-JP" sz="1100" dirty="0">
                <a:latin typeface="Arial" panose="020B0604020202020204" pitchFamily="34" charset="0"/>
                <a:cs typeface="Arial" panose="020B0604020202020204" pitchFamily="34" charset="0"/>
              </a:rPr>
              <a:t>with</a:t>
            </a:r>
            <a:r>
              <a:rPr kumimoji="1" lang="en-US" altLang="ja-JP" sz="1100" dirty="0">
                <a:latin typeface="Arial" panose="020B0604020202020204" pitchFamily="34" charset="0"/>
                <a:cs typeface="Arial" panose="020B0604020202020204" pitchFamily="34" charset="0"/>
              </a:rPr>
              <a:t> age</a:t>
            </a:r>
            <a:endParaRPr kumimoji="1" lang="ja-JP" altLang="en-US" sz="1100"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6D62913C-2F7D-87B4-E331-B2571490A3D2}"/>
              </a:ext>
            </a:extLst>
          </p:cNvPr>
          <p:cNvSpPr txBox="1"/>
          <p:nvPr/>
        </p:nvSpPr>
        <p:spPr>
          <a:xfrm rot="16200000">
            <a:off x="-475411" y="3670758"/>
            <a:ext cx="2074607" cy="261610"/>
          </a:xfrm>
          <a:prstGeom prst="rect">
            <a:avLst/>
          </a:prstGeom>
          <a:noFill/>
        </p:spPr>
        <p:txBody>
          <a:bodyPr wrap="none" rtlCol="0">
            <a:spAutoFit/>
          </a:bodyPr>
          <a:lstStyle/>
          <a:p>
            <a:r>
              <a:rPr kumimoji="1" lang="en-US" altLang="ja-JP" sz="1100" dirty="0">
                <a:latin typeface="Arial" panose="020B0604020202020204" pitchFamily="34" charset="0"/>
                <a:cs typeface="Arial" panose="020B0604020202020204" pitchFamily="34" charset="0"/>
              </a:rPr>
              <a:t>Negatively correlated </a:t>
            </a:r>
            <a:r>
              <a:rPr lang="en-US" altLang="ja-JP" sz="1100" dirty="0">
                <a:latin typeface="Arial" panose="020B0604020202020204" pitchFamily="34" charset="0"/>
                <a:cs typeface="Arial" panose="020B0604020202020204" pitchFamily="34" charset="0"/>
              </a:rPr>
              <a:t>with</a:t>
            </a:r>
            <a:r>
              <a:rPr kumimoji="1" lang="en-US" altLang="ja-JP" sz="1100" dirty="0">
                <a:latin typeface="Arial" panose="020B0604020202020204" pitchFamily="34" charset="0"/>
                <a:cs typeface="Arial" panose="020B0604020202020204" pitchFamily="34" charset="0"/>
              </a:rPr>
              <a:t> age</a:t>
            </a:r>
            <a:endParaRPr kumimoji="1" lang="ja-JP" altLang="en-US" sz="1100" dirty="0">
              <a:latin typeface="Arial" panose="020B0604020202020204" pitchFamily="34" charset="0"/>
              <a:cs typeface="Arial" panose="020B0604020202020204" pitchFamily="34" charset="0"/>
            </a:endParaRPr>
          </a:p>
        </p:txBody>
      </p:sp>
      <p:pic>
        <p:nvPicPr>
          <p:cNvPr id="9" name="図 8">
            <a:extLst>
              <a:ext uri="{FF2B5EF4-FFF2-40B4-BE49-F238E27FC236}">
                <a16:creationId xmlns:a16="http://schemas.microsoft.com/office/drawing/2014/main" id="{762E78B5-2303-BE2B-2661-AA126EBE5C7C}"/>
              </a:ext>
            </a:extLst>
          </p:cNvPr>
          <p:cNvPicPr>
            <a:picLocks noChangeAspect="1"/>
          </p:cNvPicPr>
          <p:nvPr/>
        </p:nvPicPr>
        <p:blipFill>
          <a:blip r:embed="rId2"/>
          <a:stretch>
            <a:fillRect/>
          </a:stretch>
        </p:blipFill>
        <p:spPr>
          <a:xfrm>
            <a:off x="2811236" y="4179510"/>
            <a:ext cx="850840" cy="754456"/>
          </a:xfrm>
          <a:prstGeom prst="rect">
            <a:avLst/>
          </a:prstGeom>
        </p:spPr>
      </p:pic>
      <p:pic>
        <p:nvPicPr>
          <p:cNvPr id="11" name="図 10">
            <a:extLst>
              <a:ext uri="{FF2B5EF4-FFF2-40B4-BE49-F238E27FC236}">
                <a16:creationId xmlns:a16="http://schemas.microsoft.com/office/drawing/2014/main" id="{3C41C10B-0E2B-C135-5C5C-DFF8928D213E}"/>
              </a:ext>
            </a:extLst>
          </p:cNvPr>
          <p:cNvPicPr>
            <a:picLocks noChangeAspect="1"/>
          </p:cNvPicPr>
          <p:nvPr/>
        </p:nvPicPr>
        <p:blipFill>
          <a:blip r:embed="rId3"/>
          <a:stretch>
            <a:fillRect/>
          </a:stretch>
        </p:blipFill>
        <p:spPr>
          <a:xfrm>
            <a:off x="2822547" y="3694535"/>
            <a:ext cx="350395" cy="485162"/>
          </a:xfrm>
          <a:prstGeom prst="rect">
            <a:avLst/>
          </a:prstGeom>
        </p:spPr>
      </p:pic>
      <p:sp>
        <p:nvSpPr>
          <p:cNvPr id="15" name="正方形/長方形 14">
            <a:extLst>
              <a:ext uri="{FF2B5EF4-FFF2-40B4-BE49-F238E27FC236}">
                <a16:creationId xmlns:a16="http://schemas.microsoft.com/office/drawing/2014/main" id="{A7E0FEB5-068C-B0CB-DBB5-3705E923FFB2}"/>
              </a:ext>
            </a:extLst>
          </p:cNvPr>
          <p:cNvSpPr/>
          <p:nvPr/>
        </p:nvSpPr>
        <p:spPr>
          <a:xfrm>
            <a:off x="431087" y="5534592"/>
            <a:ext cx="5852294" cy="1200329"/>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5.</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A Heatmap of fecal metabolites significantly correlated with age in GF mice. </a:t>
            </a:r>
          </a:p>
          <a:p>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 Columns correspond to the samples at different ages (in weeks); rows correspond to metabolites that were significantly correlated with age and separated by positive or negative correlation. The colors (red to blue) indicate the z-score values calculated at each week of age using the average of each age group of mice (n = 2-6).</a:t>
            </a:r>
            <a:endParaRPr lang="en-US" altLang="ja-JP" sz="1200" dirty="0">
              <a:latin typeface="Times New Roman" panose="02020603050405020304" pitchFamily="18" charset="0"/>
              <a:cs typeface="Times New Roman" panose="02020603050405020304" pitchFamily="18" charset="0"/>
            </a:endParaRPr>
          </a:p>
        </p:txBody>
      </p:sp>
      <p:pic>
        <p:nvPicPr>
          <p:cNvPr id="5" name="図 4">
            <a:extLst>
              <a:ext uri="{FF2B5EF4-FFF2-40B4-BE49-F238E27FC236}">
                <a16:creationId xmlns:a16="http://schemas.microsoft.com/office/drawing/2014/main" id="{EBE162E3-4BE3-BE36-FC2D-6459D7AC282A}"/>
              </a:ext>
            </a:extLst>
          </p:cNvPr>
          <p:cNvPicPr>
            <a:picLocks noChangeAspect="1"/>
          </p:cNvPicPr>
          <p:nvPr/>
        </p:nvPicPr>
        <p:blipFill>
          <a:blip r:embed="rId4"/>
          <a:stretch>
            <a:fillRect/>
          </a:stretch>
        </p:blipFill>
        <p:spPr>
          <a:xfrm>
            <a:off x="704009" y="388320"/>
            <a:ext cx="1872000" cy="2093259"/>
          </a:xfrm>
          <a:prstGeom prst="rect">
            <a:avLst/>
          </a:prstGeom>
        </p:spPr>
      </p:pic>
      <p:pic>
        <p:nvPicPr>
          <p:cNvPr id="12" name="図 11">
            <a:extLst>
              <a:ext uri="{FF2B5EF4-FFF2-40B4-BE49-F238E27FC236}">
                <a16:creationId xmlns:a16="http://schemas.microsoft.com/office/drawing/2014/main" id="{9F2DAB8A-F5FF-92C8-6BCB-71EB30B8B608}"/>
              </a:ext>
            </a:extLst>
          </p:cNvPr>
          <p:cNvPicPr>
            <a:picLocks noChangeAspect="1"/>
          </p:cNvPicPr>
          <p:nvPr/>
        </p:nvPicPr>
        <p:blipFill>
          <a:blip r:embed="rId5"/>
          <a:stretch>
            <a:fillRect/>
          </a:stretch>
        </p:blipFill>
        <p:spPr>
          <a:xfrm>
            <a:off x="713535" y="2473046"/>
            <a:ext cx="1836000" cy="2496391"/>
          </a:xfrm>
          <a:prstGeom prst="rect">
            <a:avLst/>
          </a:prstGeom>
        </p:spPr>
      </p:pic>
    </p:spTree>
    <p:extLst>
      <p:ext uri="{BB962C8B-B14F-4D97-AF65-F5344CB8AC3E}">
        <p14:creationId xmlns:p14="http://schemas.microsoft.com/office/powerpoint/2010/main" val="2253663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図 41">
            <a:extLst>
              <a:ext uri="{FF2B5EF4-FFF2-40B4-BE49-F238E27FC236}">
                <a16:creationId xmlns:a16="http://schemas.microsoft.com/office/drawing/2014/main" id="{527B0D17-4DF8-C414-9785-9D3FC024CA4F}"/>
              </a:ext>
            </a:extLst>
          </p:cNvPr>
          <p:cNvPicPr>
            <a:picLocks noChangeAspect="1"/>
          </p:cNvPicPr>
          <p:nvPr/>
        </p:nvPicPr>
        <p:blipFill>
          <a:blip r:embed="rId2"/>
          <a:stretch>
            <a:fillRect/>
          </a:stretch>
        </p:blipFill>
        <p:spPr>
          <a:xfrm>
            <a:off x="3539851" y="6090528"/>
            <a:ext cx="1568923" cy="1037180"/>
          </a:xfrm>
          <a:prstGeom prst="rect">
            <a:avLst/>
          </a:prstGeom>
          <a:ln>
            <a:noFill/>
          </a:ln>
        </p:spPr>
      </p:pic>
      <p:pic>
        <p:nvPicPr>
          <p:cNvPr id="51" name="図 50">
            <a:extLst>
              <a:ext uri="{FF2B5EF4-FFF2-40B4-BE49-F238E27FC236}">
                <a16:creationId xmlns:a16="http://schemas.microsoft.com/office/drawing/2014/main" id="{DB5FA1D3-456C-917F-5D23-150ECD1EBE32}"/>
              </a:ext>
            </a:extLst>
          </p:cNvPr>
          <p:cNvPicPr>
            <a:picLocks noChangeAspect="1"/>
          </p:cNvPicPr>
          <p:nvPr/>
        </p:nvPicPr>
        <p:blipFill>
          <a:blip r:embed="rId3"/>
          <a:stretch>
            <a:fillRect/>
          </a:stretch>
        </p:blipFill>
        <p:spPr>
          <a:xfrm>
            <a:off x="557340" y="7361970"/>
            <a:ext cx="1503091" cy="987591"/>
          </a:xfrm>
          <a:prstGeom prst="rect">
            <a:avLst/>
          </a:prstGeom>
          <a:ln>
            <a:noFill/>
          </a:ln>
        </p:spPr>
      </p:pic>
      <p:pic>
        <p:nvPicPr>
          <p:cNvPr id="54" name="図 53">
            <a:extLst>
              <a:ext uri="{FF2B5EF4-FFF2-40B4-BE49-F238E27FC236}">
                <a16:creationId xmlns:a16="http://schemas.microsoft.com/office/drawing/2014/main" id="{67DEABB3-38CF-4B1B-8497-03023EE0FF4A}"/>
              </a:ext>
            </a:extLst>
          </p:cNvPr>
          <p:cNvPicPr>
            <a:picLocks noChangeAspect="1"/>
          </p:cNvPicPr>
          <p:nvPr/>
        </p:nvPicPr>
        <p:blipFill>
          <a:blip r:embed="rId4"/>
          <a:stretch>
            <a:fillRect/>
          </a:stretch>
        </p:blipFill>
        <p:spPr>
          <a:xfrm>
            <a:off x="2029619" y="3368273"/>
            <a:ext cx="1515262" cy="992633"/>
          </a:xfrm>
          <a:prstGeom prst="rect">
            <a:avLst/>
          </a:prstGeom>
          <a:ln>
            <a:noFill/>
          </a:ln>
        </p:spPr>
      </p:pic>
      <p:pic>
        <p:nvPicPr>
          <p:cNvPr id="3" name="図 2">
            <a:extLst>
              <a:ext uri="{FF2B5EF4-FFF2-40B4-BE49-F238E27FC236}">
                <a16:creationId xmlns:a16="http://schemas.microsoft.com/office/drawing/2014/main" id="{2F087CAA-925C-33F8-D2FD-34E03066C55A}"/>
              </a:ext>
            </a:extLst>
          </p:cNvPr>
          <p:cNvPicPr>
            <a:picLocks noChangeAspect="1"/>
          </p:cNvPicPr>
          <p:nvPr/>
        </p:nvPicPr>
        <p:blipFill>
          <a:blip r:embed="rId5"/>
          <a:stretch>
            <a:fillRect/>
          </a:stretch>
        </p:blipFill>
        <p:spPr>
          <a:xfrm>
            <a:off x="417937" y="2106213"/>
            <a:ext cx="1496166" cy="991369"/>
          </a:xfrm>
          <a:prstGeom prst="rect">
            <a:avLst/>
          </a:prstGeom>
          <a:noFill/>
          <a:ln>
            <a:noFill/>
          </a:ln>
        </p:spPr>
      </p:pic>
      <p:sp>
        <p:nvSpPr>
          <p:cNvPr id="4" name="テキスト ボックス 3">
            <a:extLst>
              <a:ext uri="{FF2B5EF4-FFF2-40B4-BE49-F238E27FC236}">
                <a16:creationId xmlns:a16="http://schemas.microsoft.com/office/drawing/2014/main" id="{B3BAE0A4-F20A-88F3-A342-E6FEC40FF6C6}"/>
              </a:ext>
            </a:extLst>
          </p:cNvPr>
          <p:cNvSpPr txBox="1"/>
          <p:nvPr/>
        </p:nvSpPr>
        <p:spPr>
          <a:xfrm>
            <a:off x="948333" y="1881621"/>
            <a:ext cx="727224"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Alanine</a:t>
            </a:r>
            <a:endParaRPr kumimoji="1" lang="ja-JP" altLang="en-US" sz="1050" dirty="0">
              <a:latin typeface="Arial" panose="020B0604020202020204" pitchFamily="34" charset="0"/>
              <a:cs typeface="Arial" panose="020B0604020202020204" pitchFamily="34" charset="0"/>
            </a:endParaRPr>
          </a:p>
        </p:txBody>
      </p:sp>
      <p:pic>
        <p:nvPicPr>
          <p:cNvPr id="6" name="図 5">
            <a:extLst>
              <a:ext uri="{FF2B5EF4-FFF2-40B4-BE49-F238E27FC236}">
                <a16:creationId xmlns:a16="http://schemas.microsoft.com/office/drawing/2014/main" id="{2C54CC53-ABB1-2F12-041F-40BAC9191302}"/>
              </a:ext>
            </a:extLst>
          </p:cNvPr>
          <p:cNvPicPr>
            <a:picLocks noChangeAspect="1"/>
          </p:cNvPicPr>
          <p:nvPr/>
        </p:nvPicPr>
        <p:blipFill>
          <a:blip r:embed="rId6"/>
          <a:stretch>
            <a:fillRect/>
          </a:stretch>
        </p:blipFill>
        <p:spPr>
          <a:xfrm>
            <a:off x="1859462" y="500971"/>
            <a:ext cx="1525327" cy="991369"/>
          </a:xfrm>
          <a:prstGeom prst="rect">
            <a:avLst/>
          </a:prstGeom>
          <a:noFill/>
          <a:ln>
            <a:noFill/>
          </a:ln>
        </p:spPr>
      </p:pic>
      <p:sp>
        <p:nvSpPr>
          <p:cNvPr id="7" name="テキスト ボックス 6">
            <a:extLst>
              <a:ext uri="{FF2B5EF4-FFF2-40B4-BE49-F238E27FC236}">
                <a16:creationId xmlns:a16="http://schemas.microsoft.com/office/drawing/2014/main" id="{48B10875-F231-3A67-9B59-30AB73881DDF}"/>
              </a:ext>
            </a:extLst>
          </p:cNvPr>
          <p:cNvSpPr txBox="1"/>
          <p:nvPr/>
        </p:nvSpPr>
        <p:spPr>
          <a:xfrm>
            <a:off x="2381207" y="262416"/>
            <a:ext cx="950077"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Arginine</a:t>
            </a:r>
            <a:endParaRPr kumimoji="1" lang="ja-JP" altLang="en-US" sz="1050" dirty="0">
              <a:latin typeface="Arial" panose="020B0604020202020204" pitchFamily="34" charset="0"/>
              <a:cs typeface="Arial" panose="020B0604020202020204" pitchFamily="34" charset="0"/>
            </a:endParaRPr>
          </a:p>
        </p:txBody>
      </p:sp>
      <p:pic>
        <p:nvPicPr>
          <p:cNvPr id="9" name="図 8">
            <a:extLst>
              <a:ext uri="{FF2B5EF4-FFF2-40B4-BE49-F238E27FC236}">
                <a16:creationId xmlns:a16="http://schemas.microsoft.com/office/drawing/2014/main" id="{E591DEC6-D9BB-C75A-A2E5-AD7FB6E7BD48}"/>
              </a:ext>
            </a:extLst>
          </p:cNvPr>
          <p:cNvPicPr>
            <a:picLocks noChangeAspect="1"/>
          </p:cNvPicPr>
          <p:nvPr/>
        </p:nvPicPr>
        <p:blipFill>
          <a:blip r:embed="rId7"/>
          <a:stretch>
            <a:fillRect/>
          </a:stretch>
        </p:blipFill>
        <p:spPr>
          <a:xfrm>
            <a:off x="2018903" y="2063950"/>
            <a:ext cx="1563312" cy="991369"/>
          </a:xfrm>
          <a:prstGeom prst="rect">
            <a:avLst/>
          </a:prstGeom>
          <a:noFill/>
          <a:ln>
            <a:noFill/>
          </a:ln>
        </p:spPr>
      </p:pic>
      <p:sp>
        <p:nvSpPr>
          <p:cNvPr id="10" name="テキスト ボックス 9">
            <a:extLst>
              <a:ext uri="{FF2B5EF4-FFF2-40B4-BE49-F238E27FC236}">
                <a16:creationId xmlns:a16="http://schemas.microsoft.com/office/drawing/2014/main" id="{B47CFC1F-3D4A-81B9-FB72-CE30B4BD19E3}"/>
              </a:ext>
            </a:extLst>
          </p:cNvPr>
          <p:cNvSpPr txBox="1"/>
          <p:nvPr/>
        </p:nvSpPr>
        <p:spPr>
          <a:xfrm>
            <a:off x="2503568" y="1888275"/>
            <a:ext cx="889762"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Asparagine</a:t>
            </a:r>
            <a:endParaRPr kumimoji="1" lang="ja-JP" altLang="en-US" sz="1050" dirty="0">
              <a:latin typeface="Arial" panose="020B0604020202020204" pitchFamily="34" charset="0"/>
              <a:cs typeface="Arial" panose="020B0604020202020204" pitchFamily="34" charset="0"/>
            </a:endParaRPr>
          </a:p>
        </p:txBody>
      </p:sp>
      <p:pic>
        <p:nvPicPr>
          <p:cNvPr id="12" name="図 11">
            <a:extLst>
              <a:ext uri="{FF2B5EF4-FFF2-40B4-BE49-F238E27FC236}">
                <a16:creationId xmlns:a16="http://schemas.microsoft.com/office/drawing/2014/main" id="{924EE693-1B25-810A-941C-434683FDCF1B}"/>
              </a:ext>
            </a:extLst>
          </p:cNvPr>
          <p:cNvPicPr>
            <a:picLocks noChangeAspect="1"/>
          </p:cNvPicPr>
          <p:nvPr/>
        </p:nvPicPr>
        <p:blipFill>
          <a:blip r:embed="rId8"/>
          <a:stretch>
            <a:fillRect/>
          </a:stretch>
        </p:blipFill>
        <p:spPr>
          <a:xfrm>
            <a:off x="360947" y="521563"/>
            <a:ext cx="1496166" cy="974969"/>
          </a:xfrm>
          <a:prstGeom prst="rect">
            <a:avLst/>
          </a:prstGeom>
          <a:noFill/>
          <a:ln>
            <a:noFill/>
          </a:ln>
        </p:spPr>
      </p:pic>
      <p:sp>
        <p:nvSpPr>
          <p:cNvPr id="13" name="テキスト ボックス 12">
            <a:extLst>
              <a:ext uri="{FF2B5EF4-FFF2-40B4-BE49-F238E27FC236}">
                <a16:creationId xmlns:a16="http://schemas.microsoft.com/office/drawing/2014/main" id="{7AEFBB5D-F11F-EE8A-0FD3-9385F2ACB7DC}"/>
              </a:ext>
            </a:extLst>
          </p:cNvPr>
          <p:cNvSpPr txBox="1"/>
          <p:nvPr/>
        </p:nvSpPr>
        <p:spPr>
          <a:xfrm>
            <a:off x="865643" y="285465"/>
            <a:ext cx="1115244"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Aspartate</a:t>
            </a:r>
            <a:endParaRPr kumimoji="1" lang="ja-JP" altLang="en-US" sz="1050" dirty="0">
              <a:latin typeface="Arial" panose="020B0604020202020204" pitchFamily="34" charset="0"/>
              <a:cs typeface="Arial" panose="020B0604020202020204" pitchFamily="34" charset="0"/>
            </a:endParaRPr>
          </a:p>
        </p:txBody>
      </p:sp>
      <p:pic>
        <p:nvPicPr>
          <p:cNvPr id="15" name="図 14">
            <a:extLst>
              <a:ext uri="{FF2B5EF4-FFF2-40B4-BE49-F238E27FC236}">
                <a16:creationId xmlns:a16="http://schemas.microsoft.com/office/drawing/2014/main" id="{4C473E1F-1C0E-E48A-EA00-86839858A3D1}"/>
              </a:ext>
            </a:extLst>
          </p:cNvPr>
          <p:cNvPicPr>
            <a:picLocks noChangeAspect="1"/>
          </p:cNvPicPr>
          <p:nvPr/>
        </p:nvPicPr>
        <p:blipFill>
          <a:blip r:embed="rId9"/>
          <a:stretch>
            <a:fillRect/>
          </a:stretch>
        </p:blipFill>
        <p:spPr>
          <a:xfrm>
            <a:off x="5208765" y="2179811"/>
            <a:ext cx="1379167" cy="892986"/>
          </a:xfrm>
          <a:prstGeom prst="rect">
            <a:avLst/>
          </a:prstGeom>
          <a:noFill/>
          <a:ln>
            <a:noFill/>
          </a:ln>
        </p:spPr>
      </p:pic>
      <p:sp>
        <p:nvSpPr>
          <p:cNvPr id="16" name="テキスト ボックス 15">
            <a:extLst>
              <a:ext uri="{FF2B5EF4-FFF2-40B4-BE49-F238E27FC236}">
                <a16:creationId xmlns:a16="http://schemas.microsoft.com/office/drawing/2014/main" id="{166294A3-CBDF-7B88-A963-C1A1F2F2B8DF}"/>
              </a:ext>
            </a:extLst>
          </p:cNvPr>
          <p:cNvSpPr txBox="1"/>
          <p:nvPr/>
        </p:nvSpPr>
        <p:spPr>
          <a:xfrm>
            <a:off x="5575082" y="1857469"/>
            <a:ext cx="871534"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Glutamine</a:t>
            </a:r>
            <a:endParaRPr kumimoji="1" lang="ja-JP" altLang="en-US" sz="1050" dirty="0">
              <a:latin typeface="Arial" panose="020B0604020202020204" pitchFamily="34" charset="0"/>
              <a:cs typeface="Arial" panose="020B0604020202020204" pitchFamily="34" charset="0"/>
            </a:endParaRPr>
          </a:p>
        </p:txBody>
      </p:sp>
      <p:pic>
        <p:nvPicPr>
          <p:cNvPr id="18" name="図 17">
            <a:extLst>
              <a:ext uri="{FF2B5EF4-FFF2-40B4-BE49-F238E27FC236}">
                <a16:creationId xmlns:a16="http://schemas.microsoft.com/office/drawing/2014/main" id="{1BADFB53-1197-887F-300E-DAF1EDA21D8B}"/>
              </a:ext>
            </a:extLst>
          </p:cNvPr>
          <p:cNvPicPr>
            <a:picLocks noChangeAspect="1"/>
          </p:cNvPicPr>
          <p:nvPr/>
        </p:nvPicPr>
        <p:blipFill>
          <a:blip r:embed="rId10"/>
          <a:stretch>
            <a:fillRect/>
          </a:stretch>
        </p:blipFill>
        <p:spPr>
          <a:xfrm>
            <a:off x="3498130" y="2102223"/>
            <a:ext cx="1563314" cy="1037181"/>
          </a:xfrm>
          <a:prstGeom prst="rect">
            <a:avLst/>
          </a:prstGeom>
          <a:noFill/>
          <a:ln>
            <a:noFill/>
          </a:ln>
        </p:spPr>
      </p:pic>
      <p:sp>
        <p:nvSpPr>
          <p:cNvPr id="19" name="テキスト ボックス 18">
            <a:extLst>
              <a:ext uri="{FF2B5EF4-FFF2-40B4-BE49-F238E27FC236}">
                <a16:creationId xmlns:a16="http://schemas.microsoft.com/office/drawing/2014/main" id="{38606AD3-F5C4-BF7D-8286-BEB1148E6729}"/>
              </a:ext>
            </a:extLst>
          </p:cNvPr>
          <p:cNvSpPr txBox="1"/>
          <p:nvPr/>
        </p:nvSpPr>
        <p:spPr>
          <a:xfrm>
            <a:off x="4001023" y="1862000"/>
            <a:ext cx="871534"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Glutamate</a:t>
            </a:r>
            <a:endParaRPr kumimoji="1" lang="ja-JP" altLang="en-US" sz="1050" dirty="0">
              <a:latin typeface="Arial" panose="020B0604020202020204" pitchFamily="34" charset="0"/>
              <a:cs typeface="Arial" panose="020B0604020202020204" pitchFamily="34" charset="0"/>
            </a:endParaRPr>
          </a:p>
        </p:txBody>
      </p:sp>
      <p:pic>
        <p:nvPicPr>
          <p:cNvPr id="21" name="図 20">
            <a:extLst>
              <a:ext uri="{FF2B5EF4-FFF2-40B4-BE49-F238E27FC236}">
                <a16:creationId xmlns:a16="http://schemas.microsoft.com/office/drawing/2014/main" id="{0E2CDB26-2B93-CF78-D748-6F7913CDBBF9}"/>
              </a:ext>
            </a:extLst>
          </p:cNvPr>
          <p:cNvPicPr>
            <a:picLocks noChangeAspect="1"/>
          </p:cNvPicPr>
          <p:nvPr/>
        </p:nvPicPr>
        <p:blipFill>
          <a:blip r:embed="rId11"/>
          <a:stretch>
            <a:fillRect/>
          </a:stretch>
        </p:blipFill>
        <p:spPr>
          <a:xfrm>
            <a:off x="494689" y="4857954"/>
            <a:ext cx="1529575" cy="1006348"/>
          </a:xfrm>
          <a:prstGeom prst="rect">
            <a:avLst/>
          </a:prstGeom>
          <a:ln>
            <a:noFill/>
          </a:ln>
        </p:spPr>
      </p:pic>
      <p:sp>
        <p:nvSpPr>
          <p:cNvPr id="22" name="テキスト ボックス 21">
            <a:extLst>
              <a:ext uri="{FF2B5EF4-FFF2-40B4-BE49-F238E27FC236}">
                <a16:creationId xmlns:a16="http://schemas.microsoft.com/office/drawing/2014/main" id="{D2F4A9CC-3158-0A07-9AFA-3B5CE6C4BFE8}"/>
              </a:ext>
            </a:extLst>
          </p:cNvPr>
          <p:cNvSpPr txBox="1"/>
          <p:nvPr/>
        </p:nvSpPr>
        <p:spPr>
          <a:xfrm>
            <a:off x="1096845" y="4642411"/>
            <a:ext cx="785908"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Glycine</a:t>
            </a:r>
            <a:endParaRPr kumimoji="1" lang="ja-JP" altLang="en-US" sz="1050" dirty="0">
              <a:latin typeface="Arial" panose="020B0604020202020204" pitchFamily="34" charset="0"/>
              <a:cs typeface="Arial" panose="020B0604020202020204" pitchFamily="34" charset="0"/>
            </a:endParaRPr>
          </a:p>
        </p:txBody>
      </p:sp>
      <p:pic>
        <p:nvPicPr>
          <p:cNvPr id="24" name="図 23">
            <a:extLst>
              <a:ext uri="{FF2B5EF4-FFF2-40B4-BE49-F238E27FC236}">
                <a16:creationId xmlns:a16="http://schemas.microsoft.com/office/drawing/2014/main" id="{8B38CFFC-4E3D-DD46-C782-85A8A1B4889D}"/>
              </a:ext>
            </a:extLst>
          </p:cNvPr>
          <p:cNvPicPr>
            <a:picLocks noChangeAspect="1"/>
          </p:cNvPicPr>
          <p:nvPr/>
        </p:nvPicPr>
        <p:blipFill>
          <a:blip r:embed="rId12"/>
          <a:stretch>
            <a:fillRect/>
          </a:stretch>
        </p:blipFill>
        <p:spPr>
          <a:xfrm>
            <a:off x="3457431" y="507719"/>
            <a:ext cx="1534775" cy="1006739"/>
          </a:xfrm>
          <a:prstGeom prst="rect">
            <a:avLst/>
          </a:prstGeom>
          <a:noFill/>
          <a:ln>
            <a:noFill/>
          </a:ln>
        </p:spPr>
      </p:pic>
      <p:sp>
        <p:nvSpPr>
          <p:cNvPr id="25" name="テキスト ボックス 24">
            <a:extLst>
              <a:ext uri="{FF2B5EF4-FFF2-40B4-BE49-F238E27FC236}">
                <a16:creationId xmlns:a16="http://schemas.microsoft.com/office/drawing/2014/main" id="{07FA8ED0-DA17-6731-58F3-EFAF774F827C}"/>
              </a:ext>
            </a:extLst>
          </p:cNvPr>
          <p:cNvSpPr txBox="1"/>
          <p:nvPr/>
        </p:nvSpPr>
        <p:spPr>
          <a:xfrm>
            <a:off x="3924628" y="247055"/>
            <a:ext cx="1003064"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Histidine</a:t>
            </a:r>
            <a:endParaRPr kumimoji="1" lang="ja-JP" altLang="en-US" sz="1050" dirty="0">
              <a:latin typeface="Arial" panose="020B0604020202020204" pitchFamily="34" charset="0"/>
              <a:cs typeface="Arial" panose="020B0604020202020204" pitchFamily="34" charset="0"/>
            </a:endParaRPr>
          </a:p>
        </p:txBody>
      </p:sp>
      <p:pic>
        <p:nvPicPr>
          <p:cNvPr id="27" name="図 26">
            <a:extLst>
              <a:ext uri="{FF2B5EF4-FFF2-40B4-BE49-F238E27FC236}">
                <a16:creationId xmlns:a16="http://schemas.microsoft.com/office/drawing/2014/main" id="{9F18254B-F10E-0FF5-794A-7E73C3F8B5DC}"/>
              </a:ext>
            </a:extLst>
          </p:cNvPr>
          <p:cNvPicPr>
            <a:picLocks noChangeAspect="1"/>
          </p:cNvPicPr>
          <p:nvPr/>
        </p:nvPicPr>
        <p:blipFill>
          <a:blip r:embed="rId13"/>
          <a:stretch>
            <a:fillRect/>
          </a:stretch>
        </p:blipFill>
        <p:spPr>
          <a:xfrm>
            <a:off x="2076977" y="4847756"/>
            <a:ext cx="1493335" cy="978885"/>
          </a:xfrm>
          <a:prstGeom prst="rect">
            <a:avLst/>
          </a:prstGeom>
          <a:ln>
            <a:noFill/>
          </a:ln>
        </p:spPr>
      </p:pic>
      <p:sp>
        <p:nvSpPr>
          <p:cNvPr id="28" name="テキスト ボックス 27">
            <a:extLst>
              <a:ext uri="{FF2B5EF4-FFF2-40B4-BE49-F238E27FC236}">
                <a16:creationId xmlns:a16="http://schemas.microsoft.com/office/drawing/2014/main" id="{A2475FF0-0793-3923-D783-C30B1983CB8D}"/>
              </a:ext>
            </a:extLst>
          </p:cNvPr>
          <p:cNvSpPr txBox="1"/>
          <p:nvPr/>
        </p:nvSpPr>
        <p:spPr>
          <a:xfrm>
            <a:off x="2542348" y="4624562"/>
            <a:ext cx="871883"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Isoleucine</a:t>
            </a:r>
            <a:endParaRPr kumimoji="1" lang="ja-JP" altLang="en-US" sz="1050" dirty="0">
              <a:latin typeface="Arial" panose="020B0604020202020204" pitchFamily="34" charset="0"/>
              <a:cs typeface="Arial" panose="020B0604020202020204" pitchFamily="34" charset="0"/>
            </a:endParaRPr>
          </a:p>
        </p:txBody>
      </p:sp>
      <p:pic>
        <p:nvPicPr>
          <p:cNvPr id="30" name="図 29">
            <a:extLst>
              <a:ext uri="{FF2B5EF4-FFF2-40B4-BE49-F238E27FC236}">
                <a16:creationId xmlns:a16="http://schemas.microsoft.com/office/drawing/2014/main" id="{210D8515-E9F0-BF79-C969-26988C645387}"/>
              </a:ext>
            </a:extLst>
          </p:cNvPr>
          <p:cNvPicPr>
            <a:picLocks noChangeAspect="1"/>
          </p:cNvPicPr>
          <p:nvPr/>
        </p:nvPicPr>
        <p:blipFill>
          <a:blip r:embed="rId14"/>
          <a:stretch>
            <a:fillRect/>
          </a:stretch>
        </p:blipFill>
        <p:spPr>
          <a:xfrm>
            <a:off x="4997527" y="4805291"/>
            <a:ext cx="1526161" cy="984211"/>
          </a:xfrm>
          <a:prstGeom prst="rect">
            <a:avLst/>
          </a:prstGeom>
          <a:noFill/>
          <a:ln>
            <a:noFill/>
          </a:ln>
        </p:spPr>
      </p:pic>
      <p:sp>
        <p:nvSpPr>
          <p:cNvPr id="31" name="テキスト ボックス 30">
            <a:extLst>
              <a:ext uri="{FF2B5EF4-FFF2-40B4-BE49-F238E27FC236}">
                <a16:creationId xmlns:a16="http://schemas.microsoft.com/office/drawing/2014/main" id="{D0AA0CF5-AAFF-F00B-15BB-79625261E126}"/>
              </a:ext>
            </a:extLst>
          </p:cNvPr>
          <p:cNvSpPr txBox="1"/>
          <p:nvPr/>
        </p:nvSpPr>
        <p:spPr>
          <a:xfrm flipH="1">
            <a:off x="5576614" y="4608635"/>
            <a:ext cx="994600"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Leucine</a:t>
            </a:r>
            <a:endParaRPr kumimoji="1" lang="ja-JP" altLang="en-US" sz="1050" dirty="0">
              <a:latin typeface="Arial" panose="020B0604020202020204" pitchFamily="34" charset="0"/>
              <a:cs typeface="Arial" panose="020B0604020202020204" pitchFamily="34" charset="0"/>
            </a:endParaRPr>
          </a:p>
        </p:txBody>
      </p:sp>
      <p:pic>
        <p:nvPicPr>
          <p:cNvPr id="33" name="図 32">
            <a:extLst>
              <a:ext uri="{FF2B5EF4-FFF2-40B4-BE49-F238E27FC236}">
                <a16:creationId xmlns:a16="http://schemas.microsoft.com/office/drawing/2014/main" id="{5B1D224A-8BD7-3845-26BE-DC5D281E360A}"/>
              </a:ext>
            </a:extLst>
          </p:cNvPr>
          <p:cNvPicPr>
            <a:picLocks noChangeAspect="1"/>
          </p:cNvPicPr>
          <p:nvPr/>
        </p:nvPicPr>
        <p:blipFill>
          <a:blip r:embed="rId15"/>
          <a:stretch>
            <a:fillRect/>
          </a:stretch>
        </p:blipFill>
        <p:spPr>
          <a:xfrm>
            <a:off x="3593829" y="4797021"/>
            <a:ext cx="1534775" cy="1007196"/>
          </a:xfrm>
          <a:prstGeom prst="rect">
            <a:avLst/>
          </a:prstGeom>
          <a:ln>
            <a:noFill/>
          </a:ln>
        </p:spPr>
      </p:pic>
      <p:sp>
        <p:nvSpPr>
          <p:cNvPr id="34" name="テキスト ボックス 33">
            <a:extLst>
              <a:ext uri="{FF2B5EF4-FFF2-40B4-BE49-F238E27FC236}">
                <a16:creationId xmlns:a16="http://schemas.microsoft.com/office/drawing/2014/main" id="{29C2D970-C77F-516E-6800-91300B20293B}"/>
              </a:ext>
            </a:extLst>
          </p:cNvPr>
          <p:cNvSpPr txBox="1"/>
          <p:nvPr/>
        </p:nvSpPr>
        <p:spPr>
          <a:xfrm>
            <a:off x="4143366" y="4618047"/>
            <a:ext cx="791014"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Lysine</a:t>
            </a:r>
            <a:endParaRPr kumimoji="1" lang="ja-JP" altLang="en-US" sz="1050" dirty="0">
              <a:latin typeface="Arial" panose="020B0604020202020204" pitchFamily="34" charset="0"/>
              <a:cs typeface="Arial" panose="020B0604020202020204" pitchFamily="34" charset="0"/>
            </a:endParaRPr>
          </a:p>
        </p:txBody>
      </p:sp>
      <p:pic>
        <p:nvPicPr>
          <p:cNvPr id="36" name="図 35">
            <a:extLst>
              <a:ext uri="{FF2B5EF4-FFF2-40B4-BE49-F238E27FC236}">
                <a16:creationId xmlns:a16="http://schemas.microsoft.com/office/drawing/2014/main" id="{8AED98D0-CBDF-6EDE-C034-41762412E7A8}"/>
              </a:ext>
            </a:extLst>
          </p:cNvPr>
          <p:cNvPicPr>
            <a:picLocks noChangeAspect="1"/>
          </p:cNvPicPr>
          <p:nvPr/>
        </p:nvPicPr>
        <p:blipFill>
          <a:blip r:embed="rId16"/>
          <a:stretch>
            <a:fillRect/>
          </a:stretch>
        </p:blipFill>
        <p:spPr>
          <a:xfrm>
            <a:off x="522249" y="6085492"/>
            <a:ext cx="1545453" cy="1024163"/>
          </a:xfrm>
          <a:prstGeom prst="rect">
            <a:avLst/>
          </a:prstGeom>
          <a:ln>
            <a:noFill/>
          </a:ln>
        </p:spPr>
      </p:pic>
      <p:sp>
        <p:nvSpPr>
          <p:cNvPr id="37" name="テキスト ボックス 36">
            <a:extLst>
              <a:ext uri="{FF2B5EF4-FFF2-40B4-BE49-F238E27FC236}">
                <a16:creationId xmlns:a16="http://schemas.microsoft.com/office/drawing/2014/main" id="{79CD7708-C44F-8E6C-4C00-59511D8679BE}"/>
              </a:ext>
            </a:extLst>
          </p:cNvPr>
          <p:cNvSpPr txBox="1"/>
          <p:nvPr/>
        </p:nvSpPr>
        <p:spPr>
          <a:xfrm>
            <a:off x="1011432" y="5873865"/>
            <a:ext cx="924211"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Methionine</a:t>
            </a:r>
            <a:endParaRPr kumimoji="1" lang="ja-JP" altLang="en-US" sz="105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B1E7A19E-2E57-67BC-CAD4-6798CB253236}"/>
              </a:ext>
            </a:extLst>
          </p:cNvPr>
          <p:cNvSpPr txBox="1"/>
          <p:nvPr/>
        </p:nvSpPr>
        <p:spPr>
          <a:xfrm>
            <a:off x="3975737" y="5873865"/>
            <a:ext cx="1084380"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Phenylalanine</a:t>
            </a:r>
            <a:endParaRPr kumimoji="1" lang="ja-JP" altLang="en-US" sz="105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D43E1427-C7AD-714F-3194-10B08EE53907}"/>
              </a:ext>
            </a:extLst>
          </p:cNvPr>
          <p:cNvSpPr txBox="1"/>
          <p:nvPr/>
        </p:nvSpPr>
        <p:spPr>
          <a:xfrm>
            <a:off x="2593290" y="5873865"/>
            <a:ext cx="965680"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Proline</a:t>
            </a:r>
            <a:endParaRPr kumimoji="1" lang="ja-JP" altLang="en-US" sz="1050" dirty="0">
              <a:latin typeface="Arial" panose="020B0604020202020204" pitchFamily="34" charset="0"/>
              <a:cs typeface="Arial" panose="020B0604020202020204" pitchFamily="34" charset="0"/>
            </a:endParaRPr>
          </a:p>
        </p:txBody>
      </p:sp>
      <p:pic>
        <p:nvPicPr>
          <p:cNvPr id="45" name="図 44">
            <a:extLst>
              <a:ext uri="{FF2B5EF4-FFF2-40B4-BE49-F238E27FC236}">
                <a16:creationId xmlns:a16="http://schemas.microsoft.com/office/drawing/2014/main" id="{AC5D9606-D0BB-3D8B-562B-2CC7C12E7B38}"/>
              </a:ext>
            </a:extLst>
          </p:cNvPr>
          <p:cNvPicPr>
            <a:picLocks noChangeAspect="1"/>
          </p:cNvPicPr>
          <p:nvPr/>
        </p:nvPicPr>
        <p:blipFill>
          <a:blip r:embed="rId17"/>
          <a:stretch>
            <a:fillRect/>
          </a:stretch>
        </p:blipFill>
        <p:spPr>
          <a:xfrm>
            <a:off x="493767" y="3359169"/>
            <a:ext cx="1530438" cy="991369"/>
          </a:xfrm>
          <a:prstGeom prst="rect">
            <a:avLst/>
          </a:prstGeom>
          <a:noFill/>
          <a:ln>
            <a:noFill/>
          </a:ln>
        </p:spPr>
      </p:pic>
      <p:sp>
        <p:nvSpPr>
          <p:cNvPr id="46" name="テキスト ボックス 45">
            <a:extLst>
              <a:ext uri="{FF2B5EF4-FFF2-40B4-BE49-F238E27FC236}">
                <a16:creationId xmlns:a16="http://schemas.microsoft.com/office/drawing/2014/main" id="{AA67F772-F9E7-3774-524A-CD342A16A212}"/>
              </a:ext>
            </a:extLst>
          </p:cNvPr>
          <p:cNvSpPr txBox="1"/>
          <p:nvPr/>
        </p:nvSpPr>
        <p:spPr>
          <a:xfrm>
            <a:off x="982296" y="3108412"/>
            <a:ext cx="921243" cy="253916"/>
          </a:xfrm>
          <a:prstGeom prst="rect">
            <a:avLst/>
          </a:prstGeom>
          <a:noFill/>
          <a:ln>
            <a:noFill/>
          </a:ln>
        </p:spPr>
        <p:txBody>
          <a:bodyPr wrap="square" rtlCol="0">
            <a:spAutoFit/>
          </a:bodyPr>
          <a:lstStyle/>
          <a:p>
            <a:r>
              <a:rPr kumimoji="1" lang="en-US" altLang="ja-JP" sz="1050" dirty="0">
                <a:latin typeface="Arial" panose="020B0604020202020204" pitchFamily="34" charset="0"/>
                <a:cs typeface="Arial" panose="020B0604020202020204" pitchFamily="34" charset="0"/>
              </a:rPr>
              <a:t>Serine</a:t>
            </a:r>
            <a:endParaRPr kumimoji="1" lang="ja-JP" altLang="en-US" sz="1050" dirty="0">
              <a:latin typeface="Arial" panose="020B0604020202020204" pitchFamily="34" charset="0"/>
              <a:cs typeface="Arial" panose="020B0604020202020204" pitchFamily="34" charset="0"/>
            </a:endParaRPr>
          </a:p>
        </p:txBody>
      </p:sp>
      <p:pic>
        <p:nvPicPr>
          <p:cNvPr id="48" name="図 47">
            <a:extLst>
              <a:ext uri="{FF2B5EF4-FFF2-40B4-BE49-F238E27FC236}">
                <a16:creationId xmlns:a16="http://schemas.microsoft.com/office/drawing/2014/main" id="{527C8EFA-29AF-995F-3640-FA7327B7ACF0}"/>
              </a:ext>
            </a:extLst>
          </p:cNvPr>
          <p:cNvPicPr>
            <a:picLocks noChangeAspect="1"/>
          </p:cNvPicPr>
          <p:nvPr/>
        </p:nvPicPr>
        <p:blipFill>
          <a:blip r:embed="rId18"/>
          <a:stretch>
            <a:fillRect/>
          </a:stretch>
        </p:blipFill>
        <p:spPr>
          <a:xfrm>
            <a:off x="5116977" y="6111970"/>
            <a:ext cx="1454237" cy="940847"/>
          </a:xfrm>
          <a:prstGeom prst="rect">
            <a:avLst/>
          </a:prstGeom>
          <a:noFill/>
          <a:ln>
            <a:noFill/>
          </a:ln>
        </p:spPr>
      </p:pic>
      <p:sp>
        <p:nvSpPr>
          <p:cNvPr id="49" name="テキスト ボックス 48">
            <a:extLst>
              <a:ext uri="{FF2B5EF4-FFF2-40B4-BE49-F238E27FC236}">
                <a16:creationId xmlns:a16="http://schemas.microsoft.com/office/drawing/2014/main" id="{A034DEF2-9B9F-8FE4-E1CD-2DB4E642E387}"/>
              </a:ext>
            </a:extLst>
          </p:cNvPr>
          <p:cNvSpPr txBox="1"/>
          <p:nvPr/>
        </p:nvSpPr>
        <p:spPr>
          <a:xfrm>
            <a:off x="5559561" y="5860962"/>
            <a:ext cx="1021294"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Threonine</a:t>
            </a:r>
            <a:endParaRPr kumimoji="1" lang="ja-JP" altLang="en-US" sz="1050" dirty="0">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2C919BF4-0E82-ADE3-6530-63563830C20F}"/>
              </a:ext>
            </a:extLst>
          </p:cNvPr>
          <p:cNvSpPr txBox="1"/>
          <p:nvPr/>
        </p:nvSpPr>
        <p:spPr>
          <a:xfrm>
            <a:off x="925996" y="7165706"/>
            <a:ext cx="879014"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Tryptophan</a:t>
            </a:r>
            <a:endParaRPr kumimoji="1" lang="ja-JP" altLang="en-US" sz="105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B01621B2-007B-7D1D-0B08-84E34DADA8A2}"/>
              </a:ext>
            </a:extLst>
          </p:cNvPr>
          <p:cNvSpPr txBox="1"/>
          <p:nvPr/>
        </p:nvSpPr>
        <p:spPr>
          <a:xfrm>
            <a:off x="2565999" y="3104973"/>
            <a:ext cx="879014" cy="253916"/>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Tyrosine</a:t>
            </a:r>
            <a:endParaRPr kumimoji="1" lang="ja-JP" altLang="en-US" sz="1050" dirty="0">
              <a:latin typeface="Arial" panose="020B0604020202020204" pitchFamily="34" charset="0"/>
              <a:cs typeface="Arial" panose="020B0604020202020204" pitchFamily="34" charset="0"/>
            </a:endParaRPr>
          </a:p>
        </p:txBody>
      </p:sp>
      <p:pic>
        <p:nvPicPr>
          <p:cNvPr id="57" name="図 56">
            <a:extLst>
              <a:ext uri="{FF2B5EF4-FFF2-40B4-BE49-F238E27FC236}">
                <a16:creationId xmlns:a16="http://schemas.microsoft.com/office/drawing/2014/main" id="{31CA5643-CDB6-D5DF-6531-F4F3720FE599}"/>
              </a:ext>
            </a:extLst>
          </p:cNvPr>
          <p:cNvPicPr>
            <a:picLocks noChangeAspect="1"/>
          </p:cNvPicPr>
          <p:nvPr/>
        </p:nvPicPr>
        <p:blipFill>
          <a:blip r:embed="rId19"/>
          <a:stretch>
            <a:fillRect/>
          </a:stretch>
        </p:blipFill>
        <p:spPr>
          <a:xfrm>
            <a:off x="3530045" y="3367842"/>
            <a:ext cx="1493335" cy="971739"/>
          </a:xfrm>
          <a:prstGeom prst="rect">
            <a:avLst/>
          </a:prstGeom>
          <a:noFill/>
          <a:ln>
            <a:noFill/>
          </a:ln>
        </p:spPr>
      </p:pic>
      <p:sp>
        <p:nvSpPr>
          <p:cNvPr id="58" name="テキスト ボックス 57">
            <a:extLst>
              <a:ext uri="{FF2B5EF4-FFF2-40B4-BE49-F238E27FC236}">
                <a16:creationId xmlns:a16="http://schemas.microsoft.com/office/drawing/2014/main" id="{DCB87EBA-ACEE-07BE-8EE6-F9F32D520439}"/>
              </a:ext>
            </a:extLst>
          </p:cNvPr>
          <p:cNvSpPr txBox="1"/>
          <p:nvPr/>
        </p:nvSpPr>
        <p:spPr>
          <a:xfrm>
            <a:off x="4136528" y="3111294"/>
            <a:ext cx="994600" cy="259112"/>
          </a:xfrm>
          <a:prstGeom prst="rect">
            <a:avLst/>
          </a:prstGeom>
          <a:noFill/>
          <a:ln>
            <a:noFill/>
          </a:ln>
        </p:spPr>
        <p:txBody>
          <a:bodyPr wrap="square" rtlCol="0">
            <a:spAutoFit/>
          </a:bodyPr>
          <a:lstStyle/>
          <a:p>
            <a:r>
              <a:rPr lang="en-US" altLang="ja-JP" sz="1050" dirty="0">
                <a:latin typeface="Arial" panose="020B0604020202020204" pitchFamily="34" charset="0"/>
                <a:cs typeface="Arial" panose="020B0604020202020204" pitchFamily="34" charset="0"/>
              </a:rPr>
              <a:t>Valine</a:t>
            </a:r>
            <a:endParaRPr kumimoji="1" lang="ja-JP" altLang="en-US" sz="1050" dirty="0">
              <a:latin typeface="Arial" panose="020B0604020202020204" pitchFamily="34" charset="0"/>
              <a:cs typeface="Arial" panose="020B0604020202020204" pitchFamily="34" charset="0"/>
            </a:endParaRPr>
          </a:p>
        </p:txBody>
      </p:sp>
      <p:sp>
        <p:nvSpPr>
          <p:cNvPr id="41" name="正方形/長方形 40">
            <a:extLst>
              <a:ext uri="{FF2B5EF4-FFF2-40B4-BE49-F238E27FC236}">
                <a16:creationId xmlns:a16="http://schemas.microsoft.com/office/drawing/2014/main" id="{75937B3B-D999-75D9-D0E2-DE4FCD1DA40E}"/>
              </a:ext>
            </a:extLst>
          </p:cNvPr>
          <p:cNvSpPr/>
          <p:nvPr/>
        </p:nvSpPr>
        <p:spPr>
          <a:xfrm>
            <a:off x="465270" y="8349561"/>
            <a:ext cx="6051885" cy="830997"/>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6.</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Concentration of fecal amino acids in GF and SPF mice. </a:t>
            </a:r>
          </a:p>
          <a:p>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The concentrations of fecal amino acids that were significantly positively (a) or negatively (b) correlated with the age in SPF mice. Fecal amino acids with no significant correlation with age are shown in (c). Bold lines indicate mean and standard deviation at each week of age. </a:t>
            </a:r>
            <a:endParaRPr lang="en-US" altLang="ja-JP" sz="1100" dirty="0">
              <a:highlight>
                <a:srgbClr val="FFFF00"/>
              </a:highlight>
              <a:latin typeface="Times New Roman" panose="02020603050405020304" pitchFamily="18" charset="0"/>
              <a:cs typeface="Times New Roman" panose="02020603050405020304" pitchFamily="18" charset="0"/>
            </a:endParaRPr>
          </a:p>
        </p:txBody>
      </p:sp>
      <p:sp>
        <p:nvSpPr>
          <p:cNvPr id="44" name="正方形/長方形 43">
            <a:extLst>
              <a:ext uri="{FF2B5EF4-FFF2-40B4-BE49-F238E27FC236}">
                <a16:creationId xmlns:a16="http://schemas.microsoft.com/office/drawing/2014/main" id="{37EAE0CD-0E0E-F86F-6A6B-B4EAF5D4A2A4}"/>
              </a:ext>
            </a:extLst>
          </p:cNvPr>
          <p:cNvSpPr/>
          <p:nvPr/>
        </p:nvSpPr>
        <p:spPr>
          <a:xfrm>
            <a:off x="128115" y="74962"/>
            <a:ext cx="2571538"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a.</a:t>
            </a:r>
            <a:r>
              <a:rPr lang="ja-JP" altLang="en-US" sz="1200" b="1" dirty="0">
                <a:latin typeface="Arial" panose="020B0604020202020204" pitchFamily="34" charset="0"/>
                <a:cs typeface="Arial" panose="020B0604020202020204" pitchFamily="34" charset="0"/>
              </a:rPr>
              <a:t>　</a:t>
            </a:r>
            <a:r>
              <a:rPr lang="en-US" altLang="ja-JP" sz="1200" b="1" dirty="0">
                <a:latin typeface="Arial" panose="020B0604020202020204" pitchFamily="34" charset="0"/>
                <a:cs typeface="Arial" panose="020B0604020202020204" pitchFamily="34" charset="0"/>
              </a:rPr>
              <a:t>positively correlated with age</a:t>
            </a:r>
            <a:endParaRPr lang="ja-JP" altLang="en-US" sz="1200" b="1" dirty="0">
              <a:latin typeface="Arial" panose="020B0604020202020204" pitchFamily="34" charset="0"/>
              <a:cs typeface="Arial" panose="020B0604020202020204" pitchFamily="34" charset="0"/>
            </a:endParaRPr>
          </a:p>
        </p:txBody>
      </p:sp>
      <p:sp>
        <p:nvSpPr>
          <p:cNvPr id="47" name="正方形/長方形 46">
            <a:extLst>
              <a:ext uri="{FF2B5EF4-FFF2-40B4-BE49-F238E27FC236}">
                <a16:creationId xmlns:a16="http://schemas.microsoft.com/office/drawing/2014/main" id="{B05E8640-1CA0-1328-F9C4-4FDBD7BB65CC}"/>
              </a:ext>
            </a:extLst>
          </p:cNvPr>
          <p:cNvSpPr/>
          <p:nvPr/>
        </p:nvSpPr>
        <p:spPr>
          <a:xfrm>
            <a:off x="215760" y="4383140"/>
            <a:ext cx="2087431"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c.  no correlation with age</a:t>
            </a:r>
            <a:endParaRPr lang="ja-JP" altLang="en-US" sz="1200" b="1" dirty="0">
              <a:latin typeface="Arial" panose="020B0604020202020204" pitchFamily="34" charset="0"/>
              <a:cs typeface="Arial" panose="020B0604020202020204" pitchFamily="34" charset="0"/>
            </a:endParaRPr>
          </a:p>
        </p:txBody>
      </p:sp>
      <p:sp>
        <p:nvSpPr>
          <p:cNvPr id="50" name="正方形/長方形 49">
            <a:extLst>
              <a:ext uri="{FF2B5EF4-FFF2-40B4-BE49-F238E27FC236}">
                <a16:creationId xmlns:a16="http://schemas.microsoft.com/office/drawing/2014/main" id="{BCBF926D-A124-36BA-98EE-4F75C14801EE}"/>
              </a:ext>
            </a:extLst>
          </p:cNvPr>
          <p:cNvSpPr/>
          <p:nvPr/>
        </p:nvSpPr>
        <p:spPr>
          <a:xfrm>
            <a:off x="154853" y="1605189"/>
            <a:ext cx="2622834"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b.</a:t>
            </a:r>
            <a:r>
              <a:rPr lang="ja-JP" altLang="en-US" sz="1200" b="1" dirty="0">
                <a:latin typeface="Arial" panose="020B0604020202020204" pitchFamily="34" charset="0"/>
                <a:cs typeface="Arial" panose="020B0604020202020204" pitchFamily="34" charset="0"/>
              </a:rPr>
              <a:t>　</a:t>
            </a:r>
            <a:r>
              <a:rPr lang="en-US" altLang="ja-JP" sz="1200" b="1" dirty="0">
                <a:latin typeface="Arial" panose="020B0604020202020204" pitchFamily="34" charset="0"/>
                <a:cs typeface="Arial" panose="020B0604020202020204" pitchFamily="34" charset="0"/>
              </a:rPr>
              <a:t>negatively correlated with age</a:t>
            </a:r>
            <a:endParaRPr lang="ja-JP" altLang="en-US" sz="1200" b="1" dirty="0">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7B9792CF-9F61-43BA-4FE0-930A5965755E}"/>
              </a:ext>
            </a:extLst>
          </p:cNvPr>
          <p:cNvSpPr txBox="1"/>
          <p:nvPr/>
        </p:nvSpPr>
        <p:spPr>
          <a:xfrm>
            <a:off x="1514078" y="340069"/>
            <a:ext cx="426247" cy="279402"/>
          </a:xfrm>
          <a:prstGeom prst="rect">
            <a:avLst/>
          </a:prstGeom>
          <a:noFill/>
        </p:spPr>
        <p:txBody>
          <a:bodyPr wrap="none" rtlCol="0">
            <a:spAutoFit/>
          </a:bodyPr>
          <a:lstStyle/>
          <a:p>
            <a:r>
              <a:rPr kumimoji="1" lang="ja-JP" altLang="en-US" sz="800" b="1" dirty="0">
                <a:solidFill>
                  <a:srgbClr val="FFC000"/>
                </a:solidFill>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GF</a:t>
            </a:r>
          </a:p>
          <a:p>
            <a:r>
              <a:rPr lang="ja-JP" altLang="en-US" sz="800" b="1" dirty="0">
                <a:solidFill>
                  <a:srgbClr val="008000"/>
                </a:solidFill>
                <a:latin typeface="Arial" panose="020B0604020202020204" pitchFamily="34" charset="0"/>
                <a:cs typeface="Arial" panose="020B0604020202020204" pitchFamily="34" charset="0"/>
              </a:rPr>
              <a:t>－</a:t>
            </a:r>
            <a:r>
              <a:rPr lang="ja-JP" altLang="en-US" sz="800" b="1" dirty="0">
                <a:latin typeface="Arial" panose="020B0604020202020204" pitchFamily="34" charset="0"/>
                <a:cs typeface="Arial" panose="020B0604020202020204" pitchFamily="34" charset="0"/>
              </a:rPr>
              <a:t> </a:t>
            </a:r>
            <a:r>
              <a:rPr lang="en-US" altLang="ja-JP" sz="800" b="1" dirty="0">
                <a:latin typeface="Arial" panose="020B0604020202020204" pitchFamily="34" charset="0"/>
                <a:cs typeface="Arial" panose="020B0604020202020204" pitchFamily="34" charset="0"/>
              </a:rPr>
              <a:t>SPF</a:t>
            </a:r>
            <a:endParaRPr kumimoji="1" lang="ja-JP" altLang="en-US" sz="800" b="1" dirty="0">
              <a:latin typeface="Arial" panose="020B0604020202020204" pitchFamily="34" charset="0"/>
              <a:cs typeface="Arial" panose="020B0604020202020204" pitchFamily="34" charset="0"/>
            </a:endParaRPr>
          </a:p>
        </p:txBody>
      </p:sp>
      <p:pic>
        <p:nvPicPr>
          <p:cNvPr id="39" name="図 38">
            <a:extLst>
              <a:ext uri="{FF2B5EF4-FFF2-40B4-BE49-F238E27FC236}">
                <a16:creationId xmlns:a16="http://schemas.microsoft.com/office/drawing/2014/main" id="{E158648D-2AB5-B275-1162-BB2456B0B4BA}"/>
              </a:ext>
            </a:extLst>
          </p:cNvPr>
          <p:cNvPicPr>
            <a:picLocks noChangeAspect="1"/>
          </p:cNvPicPr>
          <p:nvPr/>
        </p:nvPicPr>
        <p:blipFill>
          <a:blip r:embed="rId20"/>
          <a:stretch>
            <a:fillRect/>
          </a:stretch>
        </p:blipFill>
        <p:spPr>
          <a:xfrm>
            <a:off x="2067702" y="6103545"/>
            <a:ext cx="1526387" cy="1006110"/>
          </a:xfrm>
          <a:prstGeom prst="rect">
            <a:avLst/>
          </a:prstGeom>
          <a:ln>
            <a:noFill/>
          </a:ln>
        </p:spPr>
      </p:pic>
    </p:spTree>
    <p:extLst>
      <p:ext uri="{BB962C8B-B14F-4D97-AF65-F5344CB8AC3E}">
        <p14:creationId xmlns:p14="http://schemas.microsoft.com/office/powerpoint/2010/main" val="3192706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FBBC0878-04C5-FC6B-FACE-12A6FE8E48F9}"/>
              </a:ext>
            </a:extLst>
          </p:cNvPr>
          <p:cNvPicPr>
            <a:picLocks noChangeAspect="1"/>
          </p:cNvPicPr>
          <p:nvPr/>
        </p:nvPicPr>
        <p:blipFill>
          <a:blip r:embed="rId2"/>
          <a:stretch>
            <a:fillRect/>
          </a:stretch>
        </p:blipFill>
        <p:spPr>
          <a:xfrm>
            <a:off x="2453949" y="4900075"/>
            <a:ext cx="1019357" cy="666409"/>
          </a:xfrm>
          <a:prstGeom prst="rect">
            <a:avLst/>
          </a:prstGeom>
        </p:spPr>
      </p:pic>
      <p:pic>
        <p:nvPicPr>
          <p:cNvPr id="16" name="図 15">
            <a:extLst>
              <a:ext uri="{FF2B5EF4-FFF2-40B4-BE49-F238E27FC236}">
                <a16:creationId xmlns:a16="http://schemas.microsoft.com/office/drawing/2014/main" id="{0DE3D33B-95DC-8A17-2622-B57244B1B2D9}"/>
              </a:ext>
            </a:extLst>
          </p:cNvPr>
          <p:cNvPicPr>
            <a:picLocks noChangeAspect="1"/>
          </p:cNvPicPr>
          <p:nvPr/>
        </p:nvPicPr>
        <p:blipFill>
          <a:blip r:embed="rId3"/>
          <a:stretch>
            <a:fillRect/>
          </a:stretch>
        </p:blipFill>
        <p:spPr>
          <a:xfrm>
            <a:off x="1167287" y="5775123"/>
            <a:ext cx="1042001" cy="686197"/>
          </a:xfrm>
          <a:prstGeom prst="rect">
            <a:avLst/>
          </a:prstGeom>
        </p:spPr>
      </p:pic>
      <p:pic>
        <p:nvPicPr>
          <p:cNvPr id="38" name="図 37">
            <a:extLst>
              <a:ext uri="{FF2B5EF4-FFF2-40B4-BE49-F238E27FC236}">
                <a16:creationId xmlns:a16="http://schemas.microsoft.com/office/drawing/2014/main" id="{2C2E4240-B5EF-1FE8-2622-93DD5BDAF997}"/>
              </a:ext>
            </a:extLst>
          </p:cNvPr>
          <p:cNvPicPr>
            <a:picLocks noChangeAspect="1"/>
          </p:cNvPicPr>
          <p:nvPr/>
        </p:nvPicPr>
        <p:blipFill>
          <a:blip r:embed="rId4"/>
          <a:stretch>
            <a:fillRect/>
          </a:stretch>
        </p:blipFill>
        <p:spPr>
          <a:xfrm>
            <a:off x="1421590" y="6888792"/>
            <a:ext cx="1046415" cy="671316"/>
          </a:xfrm>
          <a:prstGeom prst="rect">
            <a:avLst/>
          </a:prstGeom>
        </p:spPr>
      </p:pic>
      <p:pic>
        <p:nvPicPr>
          <p:cNvPr id="46" name="図 45">
            <a:extLst>
              <a:ext uri="{FF2B5EF4-FFF2-40B4-BE49-F238E27FC236}">
                <a16:creationId xmlns:a16="http://schemas.microsoft.com/office/drawing/2014/main" id="{A76EA59F-7482-4ADE-602B-7C4D875C3D6F}"/>
              </a:ext>
            </a:extLst>
          </p:cNvPr>
          <p:cNvPicPr>
            <a:picLocks noChangeAspect="1"/>
          </p:cNvPicPr>
          <p:nvPr/>
        </p:nvPicPr>
        <p:blipFill>
          <a:blip r:embed="rId5"/>
          <a:stretch>
            <a:fillRect/>
          </a:stretch>
        </p:blipFill>
        <p:spPr>
          <a:xfrm>
            <a:off x="2575813" y="7135299"/>
            <a:ext cx="1042000" cy="677061"/>
          </a:xfrm>
          <a:prstGeom prst="rect">
            <a:avLst/>
          </a:prstGeom>
        </p:spPr>
      </p:pic>
      <p:pic>
        <p:nvPicPr>
          <p:cNvPr id="23" name="図 22">
            <a:extLst>
              <a:ext uri="{FF2B5EF4-FFF2-40B4-BE49-F238E27FC236}">
                <a16:creationId xmlns:a16="http://schemas.microsoft.com/office/drawing/2014/main" id="{5A8D35A0-5BEF-A42C-4C22-430A3F4634CB}"/>
              </a:ext>
            </a:extLst>
          </p:cNvPr>
          <p:cNvPicPr>
            <a:picLocks noChangeAspect="1"/>
          </p:cNvPicPr>
          <p:nvPr/>
        </p:nvPicPr>
        <p:blipFill>
          <a:blip r:embed="rId6"/>
          <a:stretch>
            <a:fillRect/>
          </a:stretch>
        </p:blipFill>
        <p:spPr>
          <a:xfrm>
            <a:off x="5365637" y="3467292"/>
            <a:ext cx="1019090" cy="660431"/>
          </a:xfrm>
          <a:prstGeom prst="rect">
            <a:avLst/>
          </a:prstGeom>
        </p:spPr>
      </p:pic>
      <p:pic>
        <p:nvPicPr>
          <p:cNvPr id="26" name="図 25">
            <a:extLst>
              <a:ext uri="{FF2B5EF4-FFF2-40B4-BE49-F238E27FC236}">
                <a16:creationId xmlns:a16="http://schemas.microsoft.com/office/drawing/2014/main" id="{A25AE839-1C52-0C70-098D-2391F3E524C1}"/>
              </a:ext>
            </a:extLst>
          </p:cNvPr>
          <p:cNvPicPr>
            <a:picLocks noChangeAspect="1"/>
          </p:cNvPicPr>
          <p:nvPr/>
        </p:nvPicPr>
        <p:blipFill>
          <a:blip r:embed="rId7"/>
          <a:stretch>
            <a:fillRect/>
          </a:stretch>
        </p:blipFill>
        <p:spPr>
          <a:xfrm>
            <a:off x="4699692" y="4544027"/>
            <a:ext cx="1101332" cy="718319"/>
          </a:xfrm>
          <a:prstGeom prst="rect">
            <a:avLst/>
          </a:prstGeom>
        </p:spPr>
      </p:pic>
      <p:pic>
        <p:nvPicPr>
          <p:cNvPr id="44" name="図 43">
            <a:extLst>
              <a:ext uri="{FF2B5EF4-FFF2-40B4-BE49-F238E27FC236}">
                <a16:creationId xmlns:a16="http://schemas.microsoft.com/office/drawing/2014/main" id="{1485946A-38B0-6B6A-6C04-15148B5CDE51}"/>
              </a:ext>
            </a:extLst>
          </p:cNvPr>
          <p:cNvPicPr>
            <a:picLocks noChangeAspect="1"/>
          </p:cNvPicPr>
          <p:nvPr/>
        </p:nvPicPr>
        <p:blipFill>
          <a:blip r:embed="rId8"/>
          <a:stretch>
            <a:fillRect/>
          </a:stretch>
        </p:blipFill>
        <p:spPr>
          <a:xfrm>
            <a:off x="4108651" y="3472234"/>
            <a:ext cx="1001197" cy="650548"/>
          </a:xfrm>
          <a:prstGeom prst="rect">
            <a:avLst/>
          </a:prstGeom>
        </p:spPr>
      </p:pic>
      <p:pic>
        <p:nvPicPr>
          <p:cNvPr id="49" name="図 48">
            <a:extLst>
              <a:ext uri="{FF2B5EF4-FFF2-40B4-BE49-F238E27FC236}">
                <a16:creationId xmlns:a16="http://schemas.microsoft.com/office/drawing/2014/main" id="{210ABFB7-9A6F-5A51-7896-90D34EAC0296}"/>
              </a:ext>
            </a:extLst>
          </p:cNvPr>
          <p:cNvPicPr>
            <a:picLocks noChangeAspect="1"/>
          </p:cNvPicPr>
          <p:nvPr/>
        </p:nvPicPr>
        <p:blipFill>
          <a:blip r:embed="rId5"/>
          <a:stretch>
            <a:fillRect/>
          </a:stretch>
        </p:blipFill>
        <p:spPr>
          <a:xfrm>
            <a:off x="4210978" y="2473971"/>
            <a:ext cx="1001197" cy="650548"/>
          </a:xfrm>
          <a:prstGeom prst="rect">
            <a:avLst/>
          </a:prstGeom>
        </p:spPr>
      </p:pic>
      <p:pic>
        <p:nvPicPr>
          <p:cNvPr id="20" name="図 19">
            <a:extLst>
              <a:ext uri="{FF2B5EF4-FFF2-40B4-BE49-F238E27FC236}">
                <a16:creationId xmlns:a16="http://schemas.microsoft.com/office/drawing/2014/main" id="{696DF56C-2AE0-A83D-24E3-035C83CBA096}"/>
              </a:ext>
            </a:extLst>
          </p:cNvPr>
          <p:cNvPicPr>
            <a:picLocks noChangeAspect="1"/>
          </p:cNvPicPr>
          <p:nvPr/>
        </p:nvPicPr>
        <p:blipFill>
          <a:blip r:embed="rId9"/>
          <a:stretch>
            <a:fillRect/>
          </a:stretch>
        </p:blipFill>
        <p:spPr>
          <a:xfrm>
            <a:off x="2413536" y="2058715"/>
            <a:ext cx="1090112" cy="706705"/>
          </a:xfrm>
          <a:prstGeom prst="rect">
            <a:avLst/>
          </a:prstGeom>
        </p:spPr>
      </p:pic>
      <p:sp>
        <p:nvSpPr>
          <p:cNvPr id="21" name="テキスト ボックス 20">
            <a:extLst>
              <a:ext uri="{FF2B5EF4-FFF2-40B4-BE49-F238E27FC236}">
                <a16:creationId xmlns:a16="http://schemas.microsoft.com/office/drawing/2014/main" id="{287B76EE-DC3A-D1B7-C625-889C1BE7A7A5}"/>
              </a:ext>
            </a:extLst>
          </p:cNvPr>
          <p:cNvSpPr txBox="1"/>
          <p:nvPr/>
        </p:nvSpPr>
        <p:spPr>
          <a:xfrm>
            <a:off x="2662389" y="1873231"/>
            <a:ext cx="695612" cy="230832"/>
          </a:xfrm>
          <a:prstGeom prst="rect">
            <a:avLst/>
          </a:prstGeom>
          <a:solidFill>
            <a:schemeClr val="tx2">
              <a:lumMod val="40000"/>
              <a:lumOff val="60000"/>
            </a:schemeClr>
          </a:solidFill>
          <a:ln>
            <a:noFill/>
          </a:ln>
        </p:spPr>
        <p:txBody>
          <a:bodyPr wrap="square" rtlCol="0">
            <a:spAutoFit/>
          </a:bodyPr>
          <a:lstStyle/>
          <a:p>
            <a:pPr algn="ctr"/>
            <a:r>
              <a:rPr kumimoji="1" lang="en-US" altLang="ja-JP" sz="900" dirty="0">
                <a:latin typeface="Arial" panose="020B0604020202020204" pitchFamily="34" charset="0"/>
                <a:cs typeface="Arial" panose="020B0604020202020204" pitchFamily="34" charset="0"/>
              </a:rPr>
              <a:t>Glucose</a:t>
            </a:r>
            <a:endParaRPr kumimoji="1" lang="ja-JP" altLang="en-US" sz="900"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49462B36-5AD8-7F8B-0477-13A4C8A625E4}"/>
              </a:ext>
            </a:extLst>
          </p:cNvPr>
          <p:cNvSpPr txBox="1"/>
          <p:nvPr/>
        </p:nvSpPr>
        <p:spPr>
          <a:xfrm>
            <a:off x="5592216" y="3261139"/>
            <a:ext cx="842512"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Propionate</a:t>
            </a:r>
            <a:endParaRPr kumimoji="1" lang="ja-JP" altLang="en-US" sz="900"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DF0E2662-D0D8-BBB8-2E22-8889383E04CF}"/>
              </a:ext>
            </a:extLst>
          </p:cNvPr>
          <p:cNvSpPr txBox="1"/>
          <p:nvPr/>
        </p:nvSpPr>
        <p:spPr>
          <a:xfrm>
            <a:off x="4979447" y="4368546"/>
            <a:ext cx="839297"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Butyrate</a:t>
            </a:r>
            <a:endParaRPr kumimoji="1" lang="ja-JP" altLang="en-US" sz="9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83D317FF-87EE-1D66-AF65-56FDC741B8F0}"/>
              </a:ext>
            </a:extLst>
          </p:cNvPr>
          <p:cNvSpPr txBox="1"/>
          <p:nvPr/>
        </p:nvSpPr>
        <p:spPr>
          <a:xfrm>
            <a:off x="4321651" y="3239672"/>
            <a:ext cx="627125" cy="230832"/>
          </a:xfrm>
          <a:prstGeom prst="rect">
            <a:avLst/>
          </a:prstGeom>
          <a:solidFill>
            <a:srgbClr val="FF7C80"/>
          </a:solidFill>
        </p:spPr>
        <p:txBody>
          <a:bodyPr wrap="square" rtlCol="0">
            <a:spAutoFit/>
          </a:bodyPr>
          <a:lstStyle/>
          <a:p>
            <a:pPr algn="ctr"/>
            <a:r>
              <a:rPr kumimoji="1" lang="en-US" altLang="ja-JP" sz="900" dirty="0">
                <a:latin typeface="Arial" panose="020B0604020202020204" pitchFamily="34" charset="0"/>
                <a:cs typeface="Arial" panose="020B0604020202020204" pitchFamily="34" charset="0"/>
              </a:rPr>
              <a:t>Lactate</a:t>
            </a:r>
            <a:endParaRPr kumimoji="1" lang="ja-JP" altLang="en-US" sz="9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5A35CDC2-6F8C-7B5F-182B-E0721C759D84}"/>
              </a:ext>
            </a:extLst>
          </p:cNvPr>
          <p:cNvSpPr txBox="1"/>
          <p:nvPr/>
        </p:nvSpPr>
        <p:spPr>
          <a:xfrm>
            <a:off x="2638224" y="4134535"/>
            <a:ext cx="863397"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Acetyl-CoA</a:t>
            </a:r>
            <a:endParaRPr kumimoji="1" lang="ja-JP" altLang="en-US" sz="9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F211C062-83D7-528E-D7D5-72C9647162AC}"/>
              </a:ext>
            </a:extLst>
          </p:cNvPr>
          <p:cNvSpPr txBox="1"/>
          <p:nvPr/>
        </p:nvSpPr>
        <p:spPr>
          <a:xfrm>
            <a:off x="2701621" y="3326105"/>
            <a:ext cx="725707"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Pyruvate</a:t>
            </a:r>
            <a:endParaRPr kumimoji="1" lang="ja-JP" altLang="en-US" sz="900" dirty="0">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42A6EB87-1CDF-944E-9E93-6655A9E68235}"/>
              </a:ext>
            </a:extLst>
          </p:cNvPr>
          <p:cNvSpPr txBox="1"/>
          <p:nvPr/>
        </p:nvSpPr>
        <p:spPr>
          <a:xfrm>
            <a:off x="2746820" y="4642653"/>
            <a:ext cx="560108" cy="230832"/>
          </a:xfrm>
          <a:prstGeom prst="rect">
            <a:avLst/>
          </a:prstGeom>
          <a:solidFill>
            <a:srgbClr val="FF7C80"/>
          </a:solidFill>
        </p:spPr>
        <p:txBody>
          <a:bodyPr wrap="square" rtlCol="0">
            <a:spAutoFit/>
          </a:bodyPr>
          <a:lstStyle/>
          <a:p>
            <a:pPr algn="ctr"/>
            <a:r>
              <a:rPr kumimoji="1" lang="en-US" altLang="ja-JP" sz="900" dirty="0">
                <a:latin typeface="Arial" panose="020B0604020202020204" pitchFamily="34" charset="0"/>
                <a:cs typeface="Arial" panose="020B0604020202020204" pitchFamily="34" charset="0"/>
              </a:rPr>
              <a:t>Citrate</a:t>
            </a:r>
            <a:endParaRPr kumimoji="1" lang="ja-JP" altLang="en-US" sz="9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CF4B594E-7B4B-CAA2-F72B-8281065329C3}"/>
              </a:ext>
            </a:extLst>
          </p:cNvPr>
          <p:cNvSpPr txBox="1"/>
          <p:nvPr/>
        </p:nvSpPr>
        <p:spPr>
          <a:xfrm>
            <a:off x="3729296" y="5117524"/>
            <a:ext cx="828491"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Isocitrate</a:t>
            </a:r>
            <a:endParaRPr kumimoji="1" lang="ja-JP" altLang="en-US" sz="900"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35F62B9E-824F-F85D-9716-2A4352A82AB7}"/>
              </a:ext>
            </a:extLst>
          </p:cNvPr>
          <p:cNvSpPr txBox="1"/>
          <p:nvPr/>
        </p:nvSpPr>
        <p:spPr>
          <a:xfrm>
            <a:off x="3843173" y="5650297"/>
            <a:ext cx="1242011" cy="230832"/>
          </a:xfrm>
          <a:prstGeom prst="rect">
            <a:avLst/>
          </a:prstGeom>
          <a:noFill/>
        </p:spPr>
        <p:txBody>
          <a:bodyPr wrap="square" rtlCol="0">
            <a:spAutoFit/>
          </a:bodyPr>
          <a:lstStyle/>
          <a:p>
            <a:r>
              <a:rPr kumimoji="1" lang="en-US" altLang="ja-JP" sz="900" dirty="0" err="1">
                <a:latin typeface="Arial" panose="020B0604020202020204" pitchFamily="34" charset="0"/>
                <a:cs typeface="Arial" panose="020B0604020202020204" pitchFamily="34" charset="0"/>
              </a:rPr>
              <a:t>Oxalosuccinate</a:t>
            </a:r>
            <a:endParaRPr kumimoji="1" lang="ja-JP" altLang="en-US" sz="9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CBF360F8-5FE2-1F20-6A13-8845BA7CA7A8}"/>
              </a:ext>
            </a:extLst>
          </p:cNvPr>
          <p:cNvSpPr txBox="1"/>
          <p:nvPr/>
        </p:nvSpPr>
        <p:spPr>
          <a:xfrm>
            <a:off x="3858755" y="6282497"/>
            <a:ext cx="986167" cy="230832"/>
          </a:xfrm>
          <a:prstGeom prst="rect">
            <a:avLst/>
          </a:prstGeom>
          <a:noFill/>
        </p:spPr>
        <p:txBody>
          <a:bodyPr wrap="none" rtlCol="0">
            <a:spAutoFit/>
          </a:bodyPr>
          <a:lstStyle/>
          <a:p>
            <a:r>
              <a:rPr kumimoji="1" lang="en-US" altLang="ja-JP" sz="900" dirty="0">
                <a:latin typeface="Arial" panose="020B0604020202020204" pitchFamily="34" charset="0"/>
                <a:cs typeface="Arial" panose="020B0604020202020204" pitchFamily="34" charset="0"/>
              </a:rPr>
              <a:t>2-Oxo-glutarate</a:t>
            </a:r>
            <a:endParaRPr kumimoji="1" lang="ja-JP" altLang="en-US" sz="900"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5417EA2D-5DCE-A37F-C357-07CD2CA34404}"/>
              </a:ext>
            </a:extLst>
          </p:cNvPr>
          <p:cNvSpPr txBox="1"/>
          <p:nvPr/>
        </p:nvSpPr>
        <p:spPr>
          <a:xfrm>
            <a:off x="3596889" y="6803462"/>
            <a:ext cx="877163" cy="230832"/>
          </a:xfrm>
          <a:prstGeom prst="rect">
            <a:avLst/>
          </a:prstGeom>
          <a:noFill/>
        </p:spPr>
        <p:txBody>
          <a:bodyPr wrap="none" rtlCol="0">
            <a:spAutoFit/>
          </a:bodyPr>
          <a:lstStyle/>
          <a:p>
            <a:r>
              <a:rPr kumimoji="1" lang="en-US" altLang="ja-JP" sz="900" dirty="0">
                <a:latin typeface="Arial" panose="020B0604020202020204" pitchFamily="34" charset="0"/>
                <a:cs typeface="Arial" panose="020B0604020202020204" pitchFamily="34" charset="0"/>
              </a:rPr>
              <a:t>Succinyl-CoA</a:t>
            </a:r>
            <a:endParaRPr kumimoji="1" lang="ja-JP" altLang="en-US" sz="900"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46576567-A7F9-A30B-A305-65FB639E8E67}"/>
              </a:ext>
            </a:extLst>
          </p:cNvPr>
          <p:cNvSpPr txBox="1"/>
          <p:nvPr/>
        </p:nvSpPr>
        <p:spPr>
          <a:xfrm>
            <a:off x="2773916" y="6997087"/>
            <a:ext cx="830611"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Succinate</a:t>
            </a:r>
            <a:endParaRPr kumimoji="1" lang="ja-JP" altLang="en-US" sz="900"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C76930C7-6834-DE2C-A2F1-330160B8FE5A}"/>
              </a:ext>
            </a:extLst>
          </p:cNvPr>
          <p:cNvSpPr txBox="1"/>
          <p:nvPr/>
        </p:nvSpPr>
        <p:spPr>
          <a:xfrm>
            <a:off x="1627102" y="6712274"/>
            <a:ext cx="776276" cy="230832"/>
          </a:xfrm>
          <a:prstGeom prst="rect">
            <a:avLst/>
          </a:prstGeom>
          <a:solidFill>
            <a:srgbClr val="FF7C80"/>
          </a:solidFill>
        </p:spPr>
        <p:txBody>
          <a:bodyPr wrap="square" rtlCol="0">
            <a:spAutoFit/>
          </a:bodyPr>
          <a:lstStyle/>
          <a:p>
            <a:pPr algn="ctr"/>
            <a:r>
              <a:rPr kumimoji="1" lang="en-US" altLang="ja-JP" sz="900" dirty="0">
                <a:latin typeface="Arial" panose="020B0604020202020204" pitchFamily="34" charset="0"/>
                <a:cs typeface="Arial" panose="020B0604020202020204" pitchFamily="34" charset="0"/>
              </a:rPr>
              <a:t>Fumarate</a:t>
            </a:r>
            <a:endParaRPr kumimoji="1" lang="ja-JP" altLang="en-US" sz="9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38F321E0-E0DD-C962-4D96-1EF78232522C}"/>
              </a:ext>
            </a:extLst>
          </p:cNvPr>
          <p:cNvSpPr txBox="1"/>
          <p:nvPr/>
        </p:nvSpPr>
        <p:spPr>
          <a:xfrm>
            <a:off x="1399272" y="5071443"/>
            <a:ext cx="1011514"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Oxaloacetate</a:t>
            </a:r>
            <a:endParaRPr kumimoji="1" lang="ja-JP" altLang="en-US" sz="9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7C92BB64-E888-022A-BCFD-2A5453570762}"/>
              </a:ext>
            </a:extLst>
          </p:cNvPr>
          <p:cNvSpPr txBox="1"/>
          <p:nvPr/>
        </p:nvSpPr>
        <p:spPr>
          <a:xfrm>
            <a:off x="1426489" y="5582941"/>
            <a:ext cx="659779" cy="230832"/>
          </a:xfrm>
          <a:prstGeom prst="rect">
            <a:avLst/>
          </a:prstGeom>
          <a:solidFill>
            <a:srgbClr val="FF7C80"/>
          </a:solidFill>
        </p:spPr>
        <p:txBody>
          <a:bodyPr wrap="square" rtlCol="0">
            <a:spAutoFit/>
          </a:bodyPr>
          <a:lstStyle/>
          <a:p>
            <a:pPr algn="ctr"/>
            <a:r>
              <a:rPr kumimoji="1" lang="en-US" altLang="ja-JP" sz="900" dirty="0">
                <a:latin typeface="Arial" panose="020B0604020202020204" pitchFamily="34" charset="0"/>
                <a:cs typeface="Arial" panose="020B0604020202020204" pitchFamily="34" charset="0"/>
              </a:rPr>
              <a:t>Malate</a:t>
            </a:r>
            <a:endParaRPr kumimoji="1" lang="ja-JP" altLang="en-US" sz="9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43AE3584-6A51-5B5D-905C-8C6196E543ED}"/>
              </a:ext>
            </a:extLst>
          </p:cNvPr>
          <p:cNvSpPr txBox="1"/>
          <p:nvPr/>
        </p:nvSpPr>
        <p:spPr>
          <a:xfrm>
            <a:off x="4367858" y="2312651"/>
            <a:ext cx="782129"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Succinate</a:t>
            </a:r>
            <a:endParaRPr kumimoji="1" lang="ja-JP" altLang="en-US" sz="900" dirty="0">
              <a:latin typeface="Arial" panose="020B0604020202020204" pitchFamily="34" charset="0"/>
              <a:cs typeface="Arial" panose="020B0604020202020204" pitchFamily="34" charset="0"/>
            </a:endParaRPr>
          </a:p>
        </p:txBody>
      </p:sp>
      <p:cxnSp>
        <p:nvCxnSpPr>
          <p:cNvPr id="51" name="直線矢印コネクタ 50">
            <a:extLst>
              <a:ext uri="{FF2B5EF4-FFF2-40B4-BE49-F238E27FC236}">
                <a16:creationId xmlns:a16="http://schemas.microsoft.com/office/drawing/2014/main" id="{93314978-0764-1119-3B5B-5379BF25FE86}"/>
              </a:ext>
            </a:extLst>
          </p:cNvPr>
          <p:cNvCxnSpPr>
            <a:cxnSpLocks/>
          </p:cNvCxnSpPr>
          <p:nvPr/>
        </p:nvCxnSpPr>
        <p:spPr>
          <a:xfrm>
            <a:off x="3014546" y="2816011"/>
            <a:ext cx="0" cy="249633"/>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65464CCB-E941-3EE2-E569-F687E71E3FFD}"/>
              </a:ext>
            </a:extLst>
          </p:cNvPr>
          <p:cNvCxnSpPr>
            <a:cxnSpLocks/>
          </p:cNvCxnSpPr>
          <p:nvPr/>
        </p:nvCxnSpPr>
        <p:spPr>
          <a:xfrm>
            <a:off x="3014546" y="3082379"/>
            <a:ext cx="0" cy="249633"/>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8EB902F1-AA61-2062-604B-728C504C81C5}"/>
              </a:ext>
            </a:extLst>
          </p:cNvPr>
          <p:cNvCxnSpPr>
            <a:cxnSpLocks/>
          </p:cNvCxnSpPr>
          <p:nvPr/>
        </p:nvCxnSpPr>
        <p:spPr>
          <a:xfrm>
            <a:off x="3023777" y="3556937"/>
            <a:ext cx="0" cy="50400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4" name="直線矢印コネクタ 53">
            <a:extLst>
              <a:ext uri="{FF2B5EF4-FFF2-40B4-BE49-F238E27FC236}">
                <a16:creationId xmlns:a16="http://schemas.microsoft.com/office/drawing/2014/main" id="{0A0A8C2E-5516-1642-5BED-966A7AEC236C}"/>
              </a:ext>
            </a:extLst>
          </p:cNvPr>
          <p:cNvCxnSpPr>
            <a:cxnSpLocks/>
          </p:cNvCxnSpPr>
          <p:nvPr/>
        </p:nvCxnSpPr>
        <p:spPr>
          <a:xfrm>
            <a:off x="3023777" y="4335067"/>
            <a:ext cx="0" cy="249633"/>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直線矢印コネクタ 55">
            <a:extLst>
              <a:ext uri="{FF2B5EF4-FFF2-40B4-BE49-F238E27FC236}">
                <a16:creationId xmlns:a16="http://schemas.microsoft.com/office/drawing/2014/main" id="{96BEF751-EF1D-5236-4F4F-B59A7A6638E4}"/>
              </a:ext>
            </a:extLst>
          </p:cNvPr>
          <p:cNvCxnSpPr>
            <a:cxnSpLocks/>
          </p:cNvCxnSpPr>
          <p:nvPr/>
        </p:nvCxnSpPr>
        <p:spPr>
          <a:xfrm flipV="1">
            <a:off x="3501621" y="4144923"/>
            <a:ext cx="1923518" cy="141183"/>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0" name="直線矢印コネクタ 59">
            <a:extLst>
              <a:ext uri="{FF2B5EF4-FFF2-40B4-BE49-F238E27FC236}">
                <a16:creationId xmlns:a16="http://schemas.microsoft.com/office/drawing/2014/main" id="{AA490908-8247-DE9A-26C0-F9CF931CC1CE}"/>
              </a:ext>
            </a:extLst>
          </p:cNvPr>
          <p:cNvCxnSpPr>
            <a:cxnSpLocks/>
          </p:cNvCxnSpPr>
          <p:nvPr/>
        </p:nvCxnSpPr>
        <p:spPr>
          <a:xfrm flipV="1">
            <a:off x="3483134" y="3385191"/>
            <a:ext cx="727844" cy="29527"/>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3" name="直線矢印コネクタ 62">
            <a:extLst>
              <a:ext uri="{FF2B5EF4-FFF2-40B4-BE49-F238E27FC236}">
                <a16:creationId xmlns:a16="http://schemas.microsoft.com/office/drawing/2014/main" id="{C5028B1A-B2D7-FF02-91CD-904840EC55D3}"/>
              </a:ext>
            </a:extLst>
          </p:cNvPr>
          <p:cNvCxnSpPr>
            <a:cxnSpLocks/>
          </p:cNvCxnSpPr>
          <p:nvPr/>
        </p:nvCxnSpPr>
        <p:spPr>
          <a:xfrm flipV="1">
            <a:off x="3418418" y="2776153"/>
            <a:ext cx="728670" cy="491684"/>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408B6ABC-C963-7EF3-44A6-684FF7A328F2}"/>
              </a:ext>
            </a:extLst>
          </p:cNvPr>
          <p:cNvCxnSpPr>
            <a:cxnSpLocks/>
          </p:cNvCxnSpPr>
          <p:nvPr/>
        </p:nvCxnSpPr>
        <p:spPr>
          <a:xfrm>
            <a:off x="5276065" y="2793726"/>
            <a:ext cx="599117" cy="438564"/>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AAC7A0F0-6956-D3F8-AF83-B63A4796B184}"/>
              </a:ext>
            </a:extLst>
          </p:cNvPr>
          <p:cNvCxnSpPr>
            <a:cxnSpLocks/>
            <a:endCxn id="24" idx="1"/>
          </p:cNvCxnSpPr>
          <p:nvPr/>
        </p:nvCxnSpPr>
        <p:spPr>
          <a:xfrm flipV="1">
            <a:off x="5119444" y="3376555"/>
            <a:ext cx="472772" cy="1154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9" name="円弧 68">
            <a:extLst>
              <a:ext uri="{FF2B5EF4-FFF2-40B4-BE49-F238E27FC236}">
                <a16:creationId xmlns:a16="http://schemas.microsoft.com/office/drawing/2014/main" id="{B349962A-4773-8D3E-1FAC-A4643F33361D}"/>
              </a:ext>
            </a:extLst>
          </p:cNvPr>
          <p:cNvSpPr/>
          <p:nvPr/>
        </p:nvSpPr>
        <p:spPr>
          <a:xfrm rot="21171865">
            <a:off x="3167268" y="4875349"/>
            <a:ext cx="713854" cy="606814"/>
          </a:xfrm>
          <a:prstGeom prst="arc">
            <a:avLst>
              <a:gd name="adj1" fmla="val 17045748"/>
              <a:gd name="adj2" fmla="val 2083022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74" name="円弧 73">
            <a:extLst>
              <a:ext uri="{FF2B5EF4-FFF2-40B4-BE49-F238E27FC236}">
                <a16:creationId xmlns:a16="http://schemas.microsoft.com/office/drawing/2014/main" id="{10A14E4B-598E-BEA1-927F-5D8152E43BB2}"/>
              </a:ext>
            </a:extLst>
          </p:cNvPr>
          <p:cNvSpPr/>
          <p:nvPr/>
        </p:nvSpPr>
        <p:spPr>
          <a:xfrm rot="2142314">
            <a:off x="3690907" y="5279534"/>
            <a:ext cx="713854" cy="606814"/>
          </a:xfrm>
          <a:prstGeom prst="arc">
            <a:avLst>
              <a:gd name="adj1" fmla="val 16200000"/>
              <a:gd name="adj2" fmla="val 20171156"/>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75" name="円弧 74">
            <a:extLst>
              <a:ext uri="{FF2B5EF4-FFF2-40B4-BE49-F238E27FC236}">
                <a16:creationId xmlns:a16="http://schemas.microsoft.com/office/drawing/2014/main" id="{EF87529C-45FE-CF5F-5EB9-43E2B887E283}"/>
              </a:ext>
            </a:extLst>
          </p:cNvPr>
          <p:cNvSpPr/>
          <p:nvPr/>
        </p:nvSpPr>
        <p:spPr>
          <a:xfrm rot="4401097">
            <a:off x="3815198" y="5694688"/>
            <a:ext cx="713855" cy="606813"/>
          </a:xfrm>
          <a:prstGeom prst="arc">
            <a:avLst>
              <a:gd name="adj1" fmla="val 16200000"/>
              <a:gd name="adj2" fmla="val 20275418"/>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76" name="円弧 75">
            <a:extLst>
              <a:ext uri="{FF2B5EF4-FFF2-40B4-BE49-F238E27FC236}">
                <a16:creationId xmlns:a16="http://schemas.microsoft.com/office/drawing/2014/main" id="{AEFE7CE2-B7E6-BF25-253D-A2497D3A69A9}"/>
              </a:ext>
            </a:extLst>
          </p:cNvPr>
          <p:cNvSpPr/>
          <p:nvPr/>
        </p:nvSpPr>
        <p:spPr>
          <a:xfrm rot="6352121">
            <a:off x="3655725" y="6154711"/>
            <a:ext cx="713855" cy="606813"/>
          </a:xfrm>
          <a:prstGeom prst="arc">
            <a:avLst>
              <a:gd name="adj1" fmla="val 16200000"/>
              <a:gd name="adj2" fmla="val 20171156"/>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77" name="円弧 76">
            <a:extLst>
              <a:ext uri="{FF2B5EF4-FFF2-40B4-BE49-F238E27FC236}">
                <a16:creationId xmlns:a16="http://schemas.microsoft.com/office/drawing/2014/main" id="{63C83396-DA9E-128D-230A-16A897B5D4D6}"/>
              </a:ext>
            </a:extLst>
          </p:cNvPr>
          <p:cNvSpPr/>
          <p:nvPr/>
        </p:nvSpPr>
        <p:spPr>
          <a:xfrm rot="7872536">
            <a:off x="3255516" y="6493290"/>
            <a:ext cx="713855" cy="606813"/>
          </a:xfrm>
          <a:prstGeom prst="arc">
            <a:avLst>
              <a:gd name="adj1" fmla="val 16334651"/>
              <a:gd name="adj2" fmla="val 20171156"/>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78" name="円弧 77">
            <a:extLst>
              <a:ext uri="{FF2B5EF4-FFF2-40B4-BE49-F238E27FC236}">
                <a16:creationId xmlns:a16="http://schemas.microsoft.com/office/drawing/2014/main" id="{9ED3E31E-02A4-C7E6-BDC7-C0322AE25688}"/>
              </a:ext>
            </a:extLst>
          </p:cNvPr>
          <p:cNvSpPr/>
          <p:nvPr/>
        </p:nvSpPr>
        <p:spPr>
          <a:xfrm rot="10800000">
            <a:off x="2429701" y="6523424"/>
            <a:ext cx="713854" cy="606814"/>
          </a:xfrm>
          <a:prstGeom prst="arc">
            <a:avLst>
              <a:gd name="adj1" fmla="val 17152050"/>
              <a:gd name="adj2" fmla="val 20171156"/>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79" name="円弧 78">
            <a:extLst>
              <a:ext uri="{FF2B5EF4-FFF2-40B4-BE49-F238E27FC236}">
                <a16:creationId xmlns:a16="http://schemas.microsoft.com/office/drawing/2014/main" id="{5EED7E40-F541-6A17-0AAA-58FDDE13304A}"/>
              </a:ext>
            </a:extLst>
          </p:cNvPr>
          <p:cNvSpPr/>
          <p:nvPr/>
        </p:nvSpPr>
        <p:spPr>
          <a:xfrm rot="11175896">
            <a:off x="1685870" y="6079896"/>
            <a:ext cx="713854" cy="606814"/>
          </a:xfrm>
          <a:prstGeom prst="arc">
            <a:avLst>
              <a:gd name="adj1" fmla="val 17152050"/>
              <a:gd name="adj2" fmla="val 20171156"/>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80" name="円弧 79">
            <a:extLst>
              <a:ext uri="{FF2B5EF4-FFF2-40B4-BE49-F238E27FC236}">
                <a16:creationId xmlns:a16="http://schemas.microsoft.com/office/drawing/2014/main" id="{A2729C00-DE1C-2276-F29B-97D13274BCAB}"/>
              </a:ext>
            </a:extLst>
          </p:cNvPr>
          <p:cNvSpPr/>
          <p:nvPr/>
        </p:nvSpPr>
        <p:spPr>
          <a:xfrm rot="15887261">
            <a:off x="1717503" y="5297656"/>
            <a:ext cx="713855" cy="606813"/>
          </a:xfrm>
          <a:prstGeom prst="arc">
            <a:avLst>
              <a:gd name="adj1" fmla="val 17152050"/>
              <a:gd name="adj2" fmla="val 20171156"/>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sp>
        <p:nvSpPr>
          <p:cNvPr id="81" name="円弧 80">
            <a:extLst>
              <a:ext uri="{FF2B5EF4-FFF2-40B4-BE49-F238E27FC236}">
                <a16:creationId xmlns:a16="http://schemas.microsoft.com/office/drawing/2014/main" id="{7F185C37-B93E-5BE2-D7B0-7EA443C6F22F}"/>
              </a:ext>
            </a:extLst>
          </p:cNvPr>
          <p:cNvSpPr/>
          <p:nvPr/>
        </p:nvSpPr>
        <p:spPr>
          <a:xfrm rot="17438460">
            <a:off x="1970302" y="4955739"/>
            <a:ext cx="815235" cy="737799"/>
          </a:xfrm>
          <a:prstGeom prst="arc">
            <a:avLst>
              <a:gd name="adj1" fmla="val 17152050"/>
              <a:gd name="adj2" fmla="val 20614455"/>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p>
        </p:txBody>
      </p:sp>
      <p:grpSp>
        <p:nvGrpSpPr>
          <p:cNvPr id="109" name="グループ化 108">
            <a:extLst>
              <a:ext uri="{FF2B5EF4-FFF2-40B4-BE49-F238E27FC236}">
                <a16:creationId xmlns:a16="http://schemas.microsoft.com/office/drawing/2014/main" id="{DF6F581D-5386-9435-E25E-15DB2ABE4DF3}"/>
              </a:ext>
            </a:extLst>
          </p:cNvPr>
          <p:cNvGrpSpPr/>
          <p:nvPr/>
        </p:nvGrpSpPr>
        <p:grpSpPr>
          <a:xfrm>
            <a:off x="1590191" y="619767"/>
            <a:ext cx="846983" cy="2146"/>
            <a:chOff x="1590191" y="619767"/>
            <a:chExt cx="846983" cy="2146"/>
          </a:xfrm>
        </p:grpSpPr>
        <p:cxnSp>
          <p:nvCxnSpPr>
            <p:cNvPr id="99" name="直線矢印コネクタ 98">
              <a:extLst>
                <a:ext uri="{FF2B5EF4-FFF2-40B4-BE49-F238E27FC236}">
                  <a16:creationId xmlns:a16="http://schemas.microsoft.com/office/drawing/2014/main" id="{F18EAFA1-309E-86EF-1904-FADE996ED827}"/>
                </a:ext>
              </a:extLst>
            </p:cNvPr>
            <p:cNvCxnSpPr>
              <a:cxnSpLocks/>
            </p:cNvCxnSpPr>
            <p:nvPr/>
          </p:nvCxnSpPr>
          <p:spPr>
            <a:xfrm>
              <a:off x="1590191" y="619767"/>
              <a:ext cx="400825"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1" name="直線矢印コネクタ 100">
              <a:extLst>
                <a:ext uri="{FF2B5EF4-FFF2-40B4-BE49-F238E27FC236}">
                  <a16:creationId xmlns:a16="http://schemas.microsoft.com/office/drawing/2014/main" id="{F6731A45-D232-C110-F092-C65645A330EF}"/>
                </a:ext>
              </a:extLst>
            </p:cNvPr>
            <p:cNvCxnSpPr>
              <a:cxnSpLocks/>
            </p:cNvCxnSpPr>
            <p:nvPr/>
          </p:nvCxnSpPr>
          <p:spPr>
            <a:xfrm>
              <a:off x="2036349" y="621913"/>
              <a:ext cx="400825"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pic>
        <p:nvPicPr>
          <p:cNvPr id="102" name="図 101">
            <a:extLst>
              <a:ext uri="{FF2B5EF4-FFF2-40B4-BE49-F238E27FC236}">
                <a16:creationId xmlns:a16="http://schemas.microsoft.com/office/drawing/2014/main" id="{6FA84E78-7C14-7554-337D-96EFD7B9542F}"/>
              </a:ext>
            </a:extLst>
          </p:cNvPr>
          <p:cNvPicPr>
            <a:picLocks noChangeAspect="1"/>
          </p:cNvPicPr>
          <p:nvPr/>
        </p:nvPicPr>
        <p:blipFill>
          <a:blip r:embed="rId10"/>
          <a:stretch>
            <a:fillRect/>
          </a:stretch>
        </p:blipFill>
        <p:spPr>
          <a:xfrm>
            <a:off x="2554701" y="298388"/>
            <a:ext cx="1260960" cy="829242"/>
          </a:xfrm>
          <a:prstGeom prst="rect">
            <a:avLst/>
          </a:prstGeom>
        </p:spPr>
      </p:pic>
      <p:sp>
        <p:nvSpPr>
          <p:cNvPr id="103" name="テキスト ボックス 102">
            <a:extLst>
              <a:ext uri="{FF2B5EF4-FFF2-40B4-BE49-F238E27FC236}">
                <a16:creationId xmlns:a16="http://schemas.microsoft.com/office/drawing/2014/main" id="{645CCAF6-B3B6-7C62-70D3-5067C417A665}"/>
              </a:ext>
            </a:extLst>
          </p:cNvPr>
          <p:cNvSpPr txBox="1"/>
          <p:nvPr/>
        </p:nvSpPr>
        <p:spPr>
          <a:xfrm>
            <a:off x="2947656" y="119701"/>
            <a:ext cx="586042" cy="230832"/>
          </a:xfrm>
          <a:prstGeom prst="rect">
            <a:avLst/>
          </a:prstGeom>
          <a:solidFill>
            <a:srgbClr val="FF7C80"/>
          </a:solidFill>
        </p:spPr>
        <p:txBody>
          <a:bodyPr wrap="square" rtlCol="0">
            <a:spAutoFit/>
          </a:bodyPr>
          <a:lstStyle/>
          <a:p>
            <a:r>
              <a:rPr kumimoji="1" lang="en-US" altLang="ja-JP" sz="900" dirty="0">
                <a:latin typeface="Arial" panose="020B0604020202020204" pitchFamily="34" charset="0"/>
                <a:cs typeface="Arial" panose="020B0604020202020204" pitchFamily="34" charset="0"/>
              </a:rPr>
              <a:t>Maltose</a:t>
            </a:r>
            <a:endParaRPr kumimoji="1" lang="ja-JP" altLang="en-US" sz="900" dirty="0">
              <a:latin typeface="Arial" panose="020B0604020202020204" pitchFamily="34" charset="0"/>
              <a:cs typeface="Arial" panose="020B0604020202020204" pitchFamily="34" charset="0"/>
            </a:endParaRPr>
          </a:p>
        </p:txBody>
      </p:sp>
      <p:pic>
        <p:nvPicPr>
          <p:cNvPr id="104" name="図 103">
            <a:extLst>
              <a:ext uri="{FF2B5EF4-FFF2-40B4-BE49-F238E27FC236}">
                <a16:creationId xmlns:a16="http://schemas.microsoft.com/office/drawing/2014/main" id="{1AD04EEF-C2E7-69F5-D3D6-6676E5AEAA42}"/>
              </a:ext>
            </a:extLst>
          </p:cNvPr>
          <p:cNvPicPr>
            <a:picLocks noChangeAspect="1"/>
          </p:cNvPicPr>
          <p:nvPr/>
        </p:nvPicPr>
        <p:blipFill>
          <a:blip r:embed="rId11"/>
          <a:stretch>
            <a:fillRect/>
          </a:stretch>
        </p:blipFill>
        <p:spPr>
          <a:xfrm>
            <a:off x="3864582" y="298388"/>
            <a:ext cx="1229411" cy="803683"/>
          </a:xfrm>
          <a:prstGeom prst="rect">
            <a:avLst/>
          </a:prstGeom>
        </p:spPr>
      </p:pic>
      <p:sp>
        <p:nvSpPr>
          <p:cNvPr id="105" name="テキスト ボックス 104">
            <a:extLst>
              <a:ext uri="{FF2B5EF4-FFF2-40B4-BE49-F238E27FC236}">
                <a16:creationId xmlns:a16="http://schemas.microsoft.com/office/drawing/2014/main" id="{A545CC3A-AC32-406D-AAEC-BC9919A5A9DB}"/>
              </a:ext>
            </a:extLst>
          </p:cNvPr>
          <p:cNvSpPr txBox="1"/>
          <p:nvPr/>
        </p:nvSpPr>
        <p:spPr>
          <a:xfrm>
            <a:off x="4217525" y="119345"/>
            <a:ext cx="808115" cy="230832"/>
          </a:xfrm>
          <a:prstGeom prst="rect">
            <a:avLst/>
          </a:prstGeom>
          <a:solidFill>
            <a:srgbClr val="FF7C80"/>
          </a:solidFill>
        </p:spPr>
        <p:txBody>
          <a:bodyPr wrap="square" rtlCol="0">
            <a:spAutoFit/>
          </a:bodyPr>
          <a:lstStyle/>
          <a:p>
            <a:r>
              <a:rPr kumimoji="1" lang="en-US" altLang="ja-JP" sz="900" dirty="0" err="1">
                <a:latin typeface="Arial" panose="020B0604020202020204" pitchFamily="34" charset="0"/>
                <a:cs typeface="Arial" panose="020B0604020202020204" pitchFamily="34" charset="0"/>
              </a:rPr>
              <a:t>Maltotriose</a:t>
            </a:r>
            <a:endParaRPr kumimoji="1" lang="ja-JP" altLang="en-US" sz="900" dirty="0">
              <a:latin typeface="Arial" panose="020B0604020202020204" pitchFamily="34" charset="0"/>
              <a:cs typeface="Arial" panose="020B0604020202020204" pitchFamily="34" charset="0"/>
            </a:endParaRPr>
          </a:p>
        </p:txBody>
      </p:sp>
      <p:sp>
        <p:nvSpPr>
          <p:cNvPr id="108" name="テキスト ボックス 107">
            <a:extLst>
              <a:ext uri="{FF2B5EF4-FFF2-40B4-BE49-F238E27FC236}">
                <a16:creationId xmlns:a16="http://schemas.microsoft.com/office/drawing/2014/main" id="{EE6679AB-D2F2-0298-FFD3-834F668A755C}"/>
              </a:ext>
            </a:extLst>
          </p:cNvPr>
          <p:cNvSpPr txBox="1"/>
          <p:nvPr/>
        </p:nvSpPr>
        <p:spPr>
          <a:xfrm>
            <a:off x="584135" y="83409"/>
            <a:ext cx="631043"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Starch</a:t>
            </a:r>
            <a:endParaRPr kumimoji="1" lang="ja-JP" altLang="en-US" sz="900" dirty="0">
              <a:latin typeface="Arial" panose="020B0604020202020204" pitchFamily="34" charset="0"/>
              <a:cs typeface="Arial" panose="020B0604020202020204" pitchFamily="34" charset="0"/>
            </a:endParaRPr>
          </a:p>
        </p:txBody>
      </p:sp>
      <p:grpSp>
        <p:nvGrpSpPr>
          <p:cNvPr id="110" name="グループ化 109">
            <a:extLst>
              <a:ext uri="{FF2B5EF4-FFF2-40B4-BE49-F238E27FC236}">
                <a16:creationId xmlns:a16="http://schemas.microsoft.com/office/drawing/2014/main" id="{23516EB5-6CE8-9C13-47C6-E1680180964D}"/>
              </a:ext>
            </a:extLst>
          </p:cNvPr>
          <p:cNvGrpSpPr/>
          <p:nvPr/>
        </p:nvGrpSpPr>
        <p:grpSpPr>
          <a:xfrm rot="5400000">
            <a:off x="2621675" y="1458229"/>
            <a:ext cx="720000" cy="5197"/>
            <a:chOff x="1590192" y="616716"/>
            <a:chExt cx="846982" cy="5197"/>
          </a:xfrm>
        </p:grpSpPr>
        <p:cxnSp>
          <p:nvCxnSpPr>
            <p:cNvPr id="111" name="直線矢印コネクタ 110">
              <a:extLst>
                <a:ext uri="{FF2B5EF4-FFF2-40B4-BE49-F238E27FC236}">
                  <a16:creationId xmlns:a16="http://schemas.microsoft.com/office/drawing/2014/main" id="{D85913E0-AA89-A0AE-FA4F-78A6B0BFF0C9}"/>
                </a:ext>
              </a:extLst>
            </p:cNvPr>
            <p:cNvCxnSpPr>
              <a:cxnSpLocks/>
            </p:cNvCxnSpPr>
            <p:nvPr/>
          </p:nvCxnSpPr>
          <p:spPr>
            <a:xfrm>
              <a:off x="1590192" y="616716"/>
              <a:ext cx="400825"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2" name="直線矢印コネクタ 111">
              <a:extLst>
                <a:ext uri="{FF2B5EF4-FFF2-40B4-BE49-F238E27FC236}">
                  <a16:creationId xmlns:a16="http://schemas.microsoft.com/office/drawing/2014/main" id="{8730A48B-41A6-6A7C-B15B-DFE6D0F0E2F0}"/>
                </a:ext>
              </a:extLst>
            </p:cNvPr>
            <p:cNvCxnSpPr>
              <a:cxnSpLocks/>
            </p:cNvCxnSpPr>
            <p:nvPr/>
          </p:nvCxnSpPr>
          <p:spPr>
            <a:xfrm>
              <a:off x="2036349" y="621913"/>
              <a:ext cx="400825"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pic>
        <p:nvPicPr>
          <p:cNvPr id="59" name="図 58">
            <a:extLst>
              <a:ext uri="{FF2B5EF4-FFF2-40B4-BE49-F238E27FC236}">
                <a16:creationId xmlns:a16="http://schemas.microsoft.com/office/drawing/2014/main" id="{CE8136E2-D8C6-8BA9-9709-9BE7E321D349}"/>
              </a:ext>
            </a:extLst>
          </p:cNvPr>
          <p:cNvPicPr>
            <a:picLocks noChangeAspect="1"/>
          </p:cNvPicPr>
          <p:nvPr/>
        </p:nvPicPr>
        <p:blipFill>
          <a:blip r:embed="rId12"/>
          <a:stretch>
            <a:fillRect/>
          </a:stretch>
        </p:blipFill>
        <p:spPr>
          <a:xfrm>
            <a:off x="175076" y="280953"/>
            <a:ext cx="1280638" cy="838552"/>
          </a:xfrm>
          <a:prstGeom prst="rect">
            <a:avLst/>
          </a:prstGeom>
        </p:spPr>
      </p:pic>
      <p:pic>
        <p:nvPicPr>
          <p:cNvPr id="61" name="図 60">
            <a:extLst>
              <a:ext uri="{FF2B5EF4-FFF2-40B4-BE49-F238E27FC236}">
                <a16:creationId xmlns:a16="http://schemas.microsoft.com/office/drawing/2014/main" id="{726DB129-C8CF-11DB-91B3-8B9148E3A5BB}"/>
              </a:ext>
            </a:extLst>
          </p:cNvPr>
          <p:cNvPicPr>
            <a:picLocks noChangeAspect="1"/>
          </p:cNvPicPr>
          <p:nvPr/>
        </p:nvPicPr>
        <p:blipFill rotWithShape="1">
          <a:blip r:embed="rId13"/>
          <a:srcRect l="6807" t="-1297" r="-744" b="-3421"/>
          <a:stretch/>
        </p:blipFill>
        <p:spPr>
          <a:xfrm>
            <a:off x="229146" y="2104063"/>
            <a:ext cx="1095707" cy="776351"/>
          </a:xfrm>
          <a:prstGeom prst="rect">
            <a:avLst/>
          </a:prstGeom>
        </p:spPr>
      </p:pic>
      <p:sp>
        <p:nvSpPr>
          <p:cNvPr id="62" name="テキスト ボックス 61">
            <a:extLst>
              <a:ext uri="{FF2B5EF4-FFF2-40B4-BE49-F238E27FC236}">
                <a16:creationId xmlns:a16="http://schemas.microsoft.com/office/drawing/2014/main" id="{37C96E20-58F0-272B-3C2B-49EF58B77131}"/>
              </a:ext>
            </a:extLst>
          </p:cNvPr>
          <p:cNvSpPr txBox="1"/>
          <p:nvPr/>
        </p:nvSpPr>
        <p:spPr>
          <a:xfrm>
            <a:off x="512487" y="1892946"/>
            <a:ext cx="645774" cy="230832"/>
          </a:xfrm>
          <a:prstGeom prst="rect">
            <a:avLst/>
          </a:prstGeom>
          <a:solidFill>
            <a:schemeClr val="tx2">
              <a:lumMod val="40000"/>
              <a:lumOff val="60000"/>
            </a:schemeClr>
          </a:solidFill>
        </p:spPr>
        <p:txBody>
          <a:bodyPr wrap="square" rtlCol="0">
            <a:spAutoFit/>
          </a:bodyPr>
          <a:lstStyle/>
          <a:p>
            <a:r>
              <a:rPr kumimoji="1" lang="en-US" altLang="ja-JP" sz="900" dirty="0">
                <a:latin typeface="Arial" panose="020B0604020202020204" pitchFamily="34" charset="0"/>
                <a:cs typeface="Arial" panose="020B0604020202020204" pitchFamily="34" charset="0"/>
              </a:rPr>
              <a:t>Fructose</a:t>
            </a:r>
            <a:endParaRPr kumimoji="1" lang="ja-JP" altLang="en-US" sz="900" dirty="0">
              <a:latin typeface="Arial" panose="020B0604020202020204" pitchFamily="34" charset="0"/>
              <a:cs typeface="Arial" panose="020B0604020202020204" pitchFamily="34" charset="0"/>
            </a:endParaRPr>
          </a:p>
        </p:txBody>
      </p:sp>
      <p:pic>
        <p:nvPicPr>
          <p:cNvPr id="64" name="図 63">
            <a:extLst>
              <a:ext uri="{FF2B5EF4-FFF2-40B4-BE49-F238E27FC236}">
                <a16:creationId xmlns:a16="http://schemas.microsoft.com/office/drawing/2014/main" id="{318377B4-01DF-2715-38CA-9E927F18CCF3}"/>
              </a:ext>
            </a:extLst>
          </p:cNvPr>
          <p:cNvPicPr>
            <a:picLocks noChangeAspect="1"/>
          </p:cNvPicPr>
          <p:nvPr/>
        </p:nvPicPr>
        <p:blipFill>
          <a:blip r:embed="rId14"/>
          <a:stretch>
            <a:fillRect/>
          </a:stretch>
        </p:blipFill>
        <p:spPr>
          <a:xfrm>
            <a:off x="175076" y="3493196"/>
            <a:ext cx="1157979" cy="751832"/>
          </a:xfrm>
          <a:prstGeom prst="rect">
            <a:avLst/>
          </a:prstGeom>
        </p:spPr>
      </p:pic>
      <p:sp>
        <p:nvSpPr>
          <p:cNvPr id="66" name="テキスト ボックス 65">
            <a:extLst>
              <a:ext uri="{FF2B5EF4-FFF2-40B4-BE49-F238E27FC236}">
                <a16:creationId xmlns:a16="http://schemas.microsoft.com/office/drawing/2014/main" id="{1D48D808-A92B-C7D3-F599-973BF61434D4}"/>
              </a:ext>
            </a:extLst>
          </p:cNvPr>
          <p:cNvSpPr txBox="1"/>
          <p:nvPr/>
        </p:nvSpPr>
        <p:spPr>
          <a:xfrm>
            <a:off x="487972" y="3297567"/>
            <a:ext cx="638893" cy="230832"/>
          </a:xfrm>
          <a:prstGeom prst="rect">
            <a:avLst/>
          </a:prstGeom>
          <a:solidFill>
            <a:srgbClr val="FF7C80"/>
          </a:solidFill>
        </p:spPr>
        <p:txBody>
          <a:bodyPr wrap="square" rtlCol="0">
            <a:spAutoFit/>
          </a:bodyPr>
          <a:lstStyle/>
          <a:p>
            <a:r>
              <a:rPr kumimoji="1" lang="en-US" altLang="ja-JP" sz="900" dirty="0">
                <a:latin typeface="Arial" panose="020B0604020202020204" pitchFamily="34" charset="0"/>
                <a:cs typeface="Arial" panose="020B0604020202020204" pitchFamily="34" charset="0"/>
              </a:rPr>
              <a:t>Sucrose</a:t>
            </a:r>
            <a:endParaRPr kumimoji="1" lang="ja-JP" altLang="en-US" sz="900" dirty="0">
              <a:latin typeface="Arial" panose="020B0604020202020204" pitchFamily="34" charset="0"/>
              <a:cs typeface="Arial" panose="020B0604020202020204" pitchFamily="34" charset="0"/>
            </a:endParaRPr>
          </a:p>
        </p:txBody>
      </p:sp>
      <p:cxnSp>
        <p:nvCxnSpPr>
          <p:cNvPr id="70" name="直線矢印コネクタ 69">
            <a:extLst>
              <a:ext uri="{FF2B5EF4-FFF2-40B4-BE49-F238E27FC236}">
                <a16:creationId xmlns:a16="http://schemas.microsoft.com/office/drawing/2014/main" id="{C644CB6D-6936-C587-2B61-176FFB7F5A57}"/>
              </a:ext>
            </a:extLst>
          </p:cNvPr>
          <p:cNvCxnSpPr>
            <a:cxnSpLocks/>
          </p:cNvCxnSpPr>
          <p:nvPr/>
        </p:nvCxnSpPr>
        <p:spPr>
          <a:xfrm flipV="1">
            <a:off x="782240" y="2932811"/>
            <a:ext cx="0" cy="299479"/>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C59A38A-18E1-344B-A43E-EEBD3267A11B}"/>
              </a:ext>
            </a:extLst>
          </p:cNvPr>
          <p:cNvSpPr txBox="1"/>
          <p:nvPr/>
        </p:nvSpPr>
        <p:spPr>
          <a:xfrm>
            <a:off x="313120" y="7837303"/>
            <a:ext cx="6228416" cy="830997"/>
          </a:xfrm>
          <a:prstGeom prst="rect">
            <a:avLst/>
          </a:prstGeom>
          <a:noFill/>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Supplementary Fig. 7.</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Age-related changes of fecal metabolites in sugar and energy metabolic pathways</a:t>
            </a:r>
          </a:p>
          <a:p>
            <a:r>
              <a:rPr lang="en-US" altLang="ja-JP" sz="1200" dirty="0">
                <a:latin typeface="Times New Roman" panose="02020603050405020304" pitchFamily="18" charset="0"/>
                <a:cs typeface="Times New Roman" panose="02020603050405020304" pitchFamily="18" charset="0"/>
              </a:rPr>
              <a:t>Metabolites highlighted in red or blue show significantly positive or negative correlation with age, respectively.</a:t>
            </a:r>
          </a:p>
        </p:txBody>
      </p:sp>
      <p:pic>
        <p:nvPicPr>
          <p:cNvPr id="82" name="図 81">
            <a:extLst>
              <a:ext uri="{FF2B5EF4-FFF2-40B4-BE49-F238E27FC236}">
                <a16:creationId xmlns:a16="http://schemas.microsoft.com/office/drawing/2014/main" id="{2146481A-61A2-8408-D92E-AC8776BC0B98}"/>
              </a:ext>
            </a:extLst>
          </p:cNvPr>
          <p:cNvPicPr>
            <a:picLocks noChangeAspect="1"/>
          </p:cNvPicPr>
          <p:nvPr/>
        </p:nvPicPr>
        <p:blipFill>
          <a:blip r:embed="rId15"/>
          <a:stretch>
            <a:fillRect/>
          </a:stretch>
        </p:blipFill>
        <p:spPr>
          <a:xfrm>
            <a:off x="4149263" y="1464132"/>
            <a:ext cx="1101095" cy="716883"/>
          </a:xfrm>
          <a:prstGeom prst="rect">
            <a:avLst/>
          </a:prstGeom>
        </p:spPr>
      </p:pic>
      <p:sp>
        <p:nvSpPr>
          <p:cNvPr id="83" name="テキスト ボックス 82">
            <a:extLst>
              <a:ext uri="{FF2B5EF4-FFF2-40B4-BE49-F238E27FC236}">
                <a16:creationId xmlns:a16="http://schemas.microsoft.com/office/drawing/2014/main" id="{829CFB72-8800-23CB-F220-6B8CD7CC4138}"/>
              </a:ext>
            </a:extLst>
          </p:cNvPr>
          <p:cNvSpPr txBox="1"/>
          <p:nvPr/>
        </p:nvSpPr>
        <p:spPr>
          <a:xfrm>
            <a:off x="4371716" y="1195144"/>
            <a:ext cx="747727" cy="246221"/>
          </a:xfrm>
          <a:prstGeom prst="rect">
            <a:avLst/>
          </a:prstGeom>
          <a:solidFill>
            <a:srgbClr val="FF7C80"/>
          </a:solidFill>
        </p:spPr>
        <p:txBody>
          <a:bodyPr wrap="square" rtlCol="0">
            <a:spAutoFit/>
          </a:bodyPr>
          <a:lstStyle/>
          <a:p>
            <a:r>
              <a:rPr kumimoji="1" lang="en-US" altLang="ja-JP" sz="1000" dirty="0">
                <a:latin typeface="Arial" panose="020B0604020202020204" pitchFamily="34" charset="0"/>
                <a:cs typeface="Arial" panose="020B0604020202020204" pitchFamily="34" charset="0"/>
              </a:rPr>
              <a:t>Trehalose</a:t>
            </a:r>
            <a:endParaRPr kumimoji="1" lang="ja-JP" altLang="en-US" sz="1000" dirty="0">
              <a:latin typeface="Arial" panose="020B0604020202020204" pitchFamily="34" charset="0"/>
              <a:cs typeface="Arial" panose="020B0604020202020204" pitchFamily="34" charset="0"/>
            </a:endParaRPr>
          </a:p>
        </p:txBody>
      </p:sp>
      <p:cxnSp>
        <p:nvCxnSpPr>
          <p:cNvPr id="84" name="直線矢印コネクタ 83">
            <a:extLst>
              <a:ext uri="{FF2B5EF4-FFF2-40B4-BE49-F238E27FC236}">
                <a16:creationId xmlns:a16="http://schemas.microsoft.com/office/drawing/2014/main" id="{E068DEF1-8B9E-03C9-2E89-AF671CB6E3C3}"/>
              </a:ext>
            </a:extLst>
          </p:cNvPr>
          <p:cNvCxnSpPr>
            <a:cxnSpLocks/>
          </p:cNvCxnSpPr>
          <p:nvPr/>
        </p:nvCxnSpPr>
        <p:spPr>
          <a:xfrm>
            <a:off x="3847446" y="1089073"/>
            <a:ext cx="304483" cy="269106"/>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8" name="グループ化 17">
            <a:extLst>
              <a:ext uri="{FF2B5EF4-FFF2-40B4-BE49-F238E27FC236}">
                <a16:creationId xmlns:a16="http://schemas.microsoft.com/office/drawing/2014/main" id="{9693A2A7-03E2-39DD-19DE-F108947ABD23}"/>
              </a:ext>
            </a:extLst>
          </p:cNvPr>
          <p:cNvGrpSpPr/>
          <p:nvPr/>
        </p:nvGrpSpPr>
        <p:grpSpPr>
          <a:xfrm rot="1019093">
            <a:off x="3492901" y="1833837"/>
            <a:ext cx="494263" cy="246701"/>
            <a:chOff x="3517451" y="1945370"/>
            <a:chExt cx="494263" cy="246701"/>
          </a:xfrm>
        </p:grpSpPr>
        <p:cxnSp>
          <p:nvCxnSpPr>
            <p:cNvPr id="85" name="直線矢印コネクタ 84">
              <a:extLst>
                <a:ext uri="{FF2B5EF4-FFF2-40B4-BE49-F238E27FC236}">
                  <a16:creationId xmlns:a16="http://schemas.microsoft.com/office/drawing/2014/main" id="{81F80299-312B-6E54-84C3-349F4385EB8D}"/>
                </a:ext>
              </a:extLst>
            </p:cNvPr>
            <p:cNvCxnSpPr>
              <a:cxnSpLocks/>
            </p:cNvCxnSpPr>
            <p:nvPr/>
          </p:nvCxnSpPr>
          <p:spPr>
            <a:xfrm flipH="1">
              <a:off x="3517451" y="2077889"/>
              <a:ext cx="237504" cy="11418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6" name="直線矢印コネクタ 85">
              <a:extLst>
                <a:ext uri="{FF2B5EF4-FFF2-40B4-BE49-F238E27FC236}">
                  <a16:creationId xmlns:a16="http://schemas.microsoft.com/office/drawing/2014/main" id="{DE1A0B96-16AB-DFAF-C3EB-484E10504A6F}"/>
                </a:ext>
              </a:extLst>
            </p:cNvPr>
            <p:cNvCxnSpPr>
              <a:cxnSpLocks/>
            </p:cNvCxnSpPr>
            <p:nvPr/>
          </p:nvCxnSpPr>
          <p:spPr>
            <a:xfrm flipH="1">
              <a:off x="3764406" y="1945370"/>
              <a:ext cx="247308" cy="104047"/>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87" name="直線矢印コネクタ 86">
            <a:extLst>
              <a:ext uri="{FF2B5EF4-FFF2-40B4-BE49-F238E27FC236}">
                <a16:creationId xmlns:a16="http://schemas.microsoft.com/office/drawing/2014/main" id="{A7A2B168-D95C-FF91-EE76-788005143899}"/>
              </a:ext>
            </a:extLst>
          </p:cNvPr>
          <p:cNvCxnSpPr>
            <a:cxnSpLocks/>
          </p:cNvCxnSpPr>
          <p:nvPr/>
        </p:nvCxnSpPr>
        <p:spPr>
          <a:xfrm flipV="1">
            <a:off x="1435177" y="2192071"/>
            <a:ext cx="485397" cy="9979"/>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9" name="直線矢印コネクタ 88">
            <a:extLst>
              <a:ext uri="{FF2B5EF4-FFF2-40B4-BE49-F238E27FC236}">
                <a16:creationId xmlns:a16="http://schemas.microsoft.com/office/drawing/2014/main" id="{65B61022-6911-6617-B71F-B195E12FF8FD}"/>
              </a:ext>
            </a:extLst>
          </p:cNvPr>
          <p:cNvCxnSpPr>
            <a:cxnSpLocks/>
          </p:cNvCxnSpPr>
          <p:nvPr/>
        </p:nvCxnSpPr>
        <p:spPr>
          <a:xfrm>
            <a:off x="1936484" y="2192071"/>
            <a:ext cx="461142"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93" name="グループ化 92">
            <a:extLst>
              <a:ext uri="{FF2B5EF4-FFF2-40B4-BE49-F238E27FC236}">
                <a16:creationId xmlns:a16="http://schemas.microsoft.com/office/drawing/2014/main" id="{BE2510E6-69C2-8CC4-040B-8056B6F34D46}"/>
              </a:ext>
            </a:extLst>
          </p:cNvPr>
          <p:cNvGrpSpPr/>
          <p:nvPr/>
        </p:nvGrpSpPr>
        <p:grpSpPr>
          <a:xfrm rot="606067">
            <a:off x="3510240" y="4619305"/>
            <a:ext cx="1080000" cy="5197"/>
            <a:chOff x="1590192" y="616716"/>
            <a:chExt cx="846982" cy="5197"/>
          </a:xfrm>
        </p:grpSpPr>
        <p:cxnSp>
          <p:nvCxnSpPr>
            <p:cNvPr id="94" name="直線矢印コネクタ 93">
              <a:extLst>
                <a:ext uri="{FF2B5EF4-FFF2-40B4-BE49-F238E27FC236}">
                  <a16:creationId xmlns:a16="http://schemas.microsoft.com/office/drawing/2014/main" id="{4E32E7D7-4511-65F4-E2BE-D515B1F9FB87}"/>
                </a:ext>
              </a:extLst>
            </p:cNvPr>
            <p:cNvCxnSpPr>
              <a:cxnSpLocks/>
            </p:cNvCxnSpPr>
            <p:nvPr/>
          </p:nvCxnSpPr>
          <p:spPr>
            <a:xfrm>
              <a:off x="1590192" y="616716"/>
              <a:ext cx="400825"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5" name="直線矢印コネクタ 94">
              <a:extLst>
                <a:ext uri="{FF2B5EF4-FFF2-40B4-BE49-F238E27FC236}">
                  <a16:creationId xmlns:a16="http://schemas.microsoft.com/office/drawing/2014/main" id="{A11B1531-A123-B1EA-CF23-13853D4091BC}"/>
                </a:ext>
              </a:extLst>
            </p:cNvPr>
            <p:cNvCxnSpPr>
              <a:cxnSpLocks/>
            </p:cNvCxnSpPr>
            <p:nvPr/>
          </p:nvCxnSpPr>
          <p:spPr>
            <a:xfrm>
              <a:off x="2036349" y="621913"/>
              <a:ext cx="400825"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5" name="テキスト ボックス 44">
            <a:extLst>
              <a:ext uri="{FF2B5EF4-FFF2-40B4-BE49-F238E27FC236}">
                <a16:creationId xmlns:a16="http://schemas.microsoft.com/office/drawing/2014/main" id="{57877703-761F-B2B0-3D7E-9AAFEAA1D2A5}"/>
              </a:ext>
            </a:extLst>
          </p:cNvPr>
          <p:cNvSpPr txBox="1"/>
          <p:nvPr/>
        </p:nvSpPr>
        <p:spPr>
          <a:xfrm>
            <a:off x="2533728" y="5852936"/>
            <a:ext cx="1043619" cy="307777"/>
          </a:xfrm>
          <a:prstGeom prst="rect">
            <a:avLst/>
          </a:prstGeom>
          <a:noFill/>
          <a:scene3d>
            <a:camera prst="orthographicFront">
              <a:rot lat="0" lon="0" rev="0"/>
            </a:camera>
            <a:lightRig rig="threePt" dir="t"/>
          </a:scene3d>
        </p:spPr>
        <p:txBody>
          <a:bodyPr wrap="none" rtlCol="0">
            <a:spAutoFit/>
          </a:bodyPr>
          <a:lstStyle/>
          <a:p>
            <a:r>
              <a:rPr kumimoji="1" lang="en-US" altLang="ja-JP" sz="1400" b="1" dirty="0">
                <a:latin typeface="Arial" panose="020B0604020202020204" pitchFamily="34" charset="0"/>
                <a:cs typeface="Arial" panose="020B0604020202020204" pitchFamily="34" charset="0"/>
              </a:rPr>
              <a:t>TCA cycle</a:t>
            </a:r>
            <a:endParaRPr kumimoji="1" lang="ja-JP" altLang="en-US" sz="1400" b="1"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3B542FE8-52B8-EF97-3B8C-47C20FD8EA2B}"/>
              </a:ext>
            </a:extLst>
          </p:cNvPr>
          <p:cNvSpPr txBox="1"/>
          <p:nvPr/>
        </p:nvSpPr>
        <p:spPr>
          <a:xfrm>
            <a:off x="788931" y="245956"/>
            <a:ext cx="426247" cy="279402"/>
          </a:xfrm>
          <a:prstGeom prst="rect">
            <a:avLst/>
          </a:prstGeom>
          <a:noFill/>
        </p:spPr>
        <p:txBody>
          <a:bodyPr wrap="none" rtlCol="0">
            <a:spAutoFit/>
          </a:bodyPr>
          <a:lstStyle/>
          <a:p>
            <a:r>
              <a:rPr kumimoji="1" lang="ja-JP" altLang="en-US" sz="800" b="1" dirty="0">
                <a:solidFill>
                  <a:srgbClr val="FFC000"/>
                </a:solidFill>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GF</a:t>
            </a:r>
          </a:p>
          <a:p>
            <a:r>
              <a:rPr lang="ja-JP" altLang="en-US" sz="800" b="1" dirty="0">
                <a:solidFill>
                  <a:srgbClr val="008000"/>
                </a:solidFill>
                <a:latin typeface="Arial" panose="020B0604020202020204" pitchFamily="34" charset="0"/>
                <a:cs typeface="Arial" panose="020B0604020202020204" pitchFamily="34" charset="0"/>
              </a:rPr>
              <a:t>－</a:t>
            </a:r>
            <a:r>
              <a:rPr lang="ja-JP" altLang="en-US" sz="800" b="1" dirty="0">
                <a:latin typeface="Arial" panose="020B0604020202020204" pitchFamily="34" charset="0"/>
                <a:cs typeface="Arial" panose="020B0604020202020204" pitchFamily="34" charset="0"/>
              </a:rPr>
              <a:t> </a:t>
            </a:r>
            <a:r>
              <a:rPr lang="en-US" altLang="ja-JP" sz="800" b="1" dirty="0">
                <a:latin typeface="Arial" panose="020B0604020202020204" pitchFamily="34" charset="0"/>
                <a:cs typeface="Arial" panose="020B0604020202020204" pitchFamily="34" charset="0"/>
              </a:rPr>
              <a:t>SPF</a:t>
            </a:r>
            <a:endParaRPr kumimoji="1" lang="ja-JP" altLang="en-US" sz="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0624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D6BDF21-4B5F-267C-A8A3-1A07CEA76359}"/>
              </a:ext>
            </a:extLst>
          </p:cNvPr>
          <p:cNvPicPr>
            <a:picLocks noChangeAspect="1"/>
          </p:cNvPicPr>
          <p:nvPr/>
        </p:nvPicPr>
        <p:blipFill rotWithShape="1">
          <a:blip r:embed="rId2">
            <a:extLst>
              <a:ext uri="{28A0092B-C50C-407E-A947-70E740481C1C}">
                <a14:useLocalDpi xmlns:a14="http://schemas.microsoft.com/office/drawing/2010/main" val="0"/>
              </a:ext>
            </a:extLst>
          </a:blip>
          <a:srcRect r="68758"/>
          <a:stretch/>
        </p:blipFill>
        <p:spPr>
          <a:xfrm>
            <a:off x="692696" y="2915816"/>
            <a:ext cx="1656184" cy="1987953"/>
          </a:xfrm>
          <a:prstGeom prst="rect">
            <a:avLst/>
          </a:prstGeom>
        </p:spPr>
      </p:pic>
      <p:pic>
        <p:nvPicPr>
          <p:cNvPr id="7" name="図 6">
            <a:extLst>
              <a:ext uri="{FF2B5EF4-FFF2-40B4-BE49-F238E27FC236}">
                <a16:creationId xmlns:a16="http://schemas.microsoft.com/office/drawing/2014/main" id="{84954080-05EB-6542-3F04-DDBF4920AA62}"/>
              </a:ext>
            </a:extLst>
          </p:cNvPr>
          <p:cNvPicPr>
            <a:picLocks noChangeAspect="1"/>
          </p:cNvPicPr>
          <p:nvPr/>
        </p:nvPicPr>
        <p:blipFill rotWithShape="1">
          <a:blip r:embed="rId3">
            <a:extLst>
              <a:ext uri="{28A0092B-C50C-407E-A947-70E740481C1C}">
                <a14:useLocalDpi xmlns:a14="http://schemas.microsoft.com/office/drawing/2010/main" val="0"/>
              </a:ext>
            </a:extLst>
          </a:blip>
          <a:srcRect r="67564"/>
          <a:stretch/>
        </p:blipFill>
        <p:spPr>
          <a:xfrm>
            <a:off x="692696" y="4953790"/>
            <a:ext cx="1719514" cy="1987953"/>
          </a:xfrm>
          <a:prstGeom prst="rect">
            <a:avLst/>
          </a:prstGeom>
        </p:spPr>
      </p:pic>
      <p:pic>
        <p:nvPicPr>
          <p:cNvPr id="9" name="図 8">
            <a:extLst>
              <a:ext uri="{FF2B5EF4-FFF2-40B4-BE49-F238E27FC236}">
                <a16:creationId xmlns:a16="http://schemas.microsoft.com/office/drawing/2014/main" id="{E2B6C505-8DE7-8959-8A23-9765E1FBAEA8}"/>
              </a:ext>
            </a:extLst>
          </p:cNvPr>
          <p:cNvPicPr>
            <a:picLocks noChangeAspect="1"/>
          </p:cNvPicPr>
          <p:nvPr/>
        </p:nvPicPr>
        <p:blipFill>
          <a:blip r:embed="rId4"/>
          <a:stretch>
            <a:fillRect/>
          </a:stretch>
        </p:blipFill>
        <p:spPr>
          <a:xfrm>
            <a:off x="670727" y="338930"/>
            <a:ext cx="2880320" cy="2155176"/>
          </a:xfrm>
          <a:prstGeom prst="rect">
            <a:avLst/>
          </a:prstGeom>
        </p:spPr>
      </p:pic>
      <p:pic>
        <p:nvPicPr>
          <p:cNvPr id="10" name="図 9">
            <a:extLst>
              <a:ext uri="{FF2B5EF4-FFF2-40B4-BE49-F238E27FC236}">
                <a16:creationId xmlns:a16="http://schemas.microsoft.com/office/drawing/2014/main" id="{608342F4-0C03-9CD5-D2B7-00587355C787}"/>
              </a:ext>
            </a:extLst>
          </p:cNvPr>
          <p:cNvPicPr>
            <a:picLocks noChangeAspect="1"/>
          </p:cNvPicPr>
          <p:nvPr/>
        </p:nvPicPr>
        <p:blipFill rotWithShape="1">
          <a:blip r:embed="rId2">
            <a:extLst>
              <a:ext uri="{28A0092B-C50C-407E-A947-70E740481C1C}">
                <a14:useLocalDpi xmlns:a14="http://schemas.microsoft.com/office/drawing/2010/main" val="0"/>
              </a:ext>
            </a:extLst>
          </a:blip>
          <a:srcRect l="65621"/>
          <a:stretch/>
        </p:blipFill>
        <p:spPr>
          <a:xfrm>
            <a:off x="2339112" y="2922824"/>
            <a:ext cx="1822512" cy="1987953"/>
          </a:xfrm>
          <a:prstGeom prst="rect">
            <a:avLst/>
          </a:prstGeom>
        </p:spPr>
      </p:pic>
      <p:pic>
        <p:nvPicPr>
          <p:cNvPr id="11" name="図 10">
            <a:extLst>
              <a:ext uri="{FF2B5EF4-FFF2-40B4-BE49-F238E27FC236}">
                <a16:creationId xmlns:a16="http://schemas.microsoft.com/office/drawing/2014/main" id="{1C35E422-690E-8B56-A990-AB689BA7BE7D}"/>
              </a:ext>
            </a:extLst>
          </p:cNvPr>
          <p:cNvPicPr>
            <a:picLocks noChangeAspect="1"/>
          </p:cNvPicPr>
          <p:nvPr/>
        </p:nvPicPr>
        <p:blipFill rotWithShape="1">
          <a:blip r:embed="rId3">
            <a:extLst>
              <a:ext uri="{28A0092B-C50C-407E-A947-70E740481C1C}">
                <a14:useLocalDpi xmlns:a14="http://schemas.microsoft.com/office/drawing/2010/main" val="0"/>
              </a:ext>
            </a:extLst>
          </a:blip>
          <a:srcRect l="65621"/>
          <a:stretch/>
        </p:blipFill>
        <p:spPr>
          <a:xfrm>
            <a:off x="2349246" y="4939773"/>
            <a:ext cx="1822512" cy="1987953"/>
          </a:xfrm>
          <a:prstGeom prst="rect">
            <a:avLst/>
          </a:prstGeom>
        </p:spPr>
      </p:pic>
      <p:sp>
        <p:nvSpPr>
          <p:cNvPr id="12" name="テキスト ボックス 11">
            <a:extLst>
              <a:ext uri="{FF2B5EF4-FFF2-40B4-BE49-F238E27FC236}">
                <a16:creationId xmlns:a16="http://schemas.microsoft.com/office/drawing/2014/main" id="{33C212DA-4F54-FFD3-420E-EDC0D76AC261}"/>
              </a:ext>
            </a:extLst>
          </p:cNvPr>
          <p:cNvSpPr txBox="1"/>
          <p:nvPr/>
        </p:nvSpPr>
        <p:spPr>
          <a:xfrm>
            <a:off x="1392065" y="1568954"/>
            <a:ext cx="971741"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M4, 44 weeks</a:t>
            </a:r>
            <a:endParaRPr kumimoji="1" lang="ja-JP" altLang="en-US" sz="1000" dirty="0">
              <a:latin typeface="Arial" panose="020B0604020202020204" pitchFamily="34" charset="0"/>
              <a:cs typeface="Arial" panose="020B0604020202020204" pitchFamily="34" charset="0"/>
            </a:endParaRPr>
          </a:p>
        </p:txBody>
      </p:sp>
      <p:cxnSp>
        <p:nvCxnSpPr>
          <p:cNvPr id="14" name="直線矢印コネクタ 13">
            <a:extLst>
              <a:ext uri="{FF2B5EF4-FFF2-40B4-BE49-F238E27FC236}">
                <a16:creationId xmlns:a16="http://schemas.microsoft.com/office/drawing/2014/main" id="{BC03E814-17AD-25D0-C919-763A118FDE76}"/>
              </a:ext>
            </a:extLst>
          </p:cNvPr>
          <p:cNvCxnSpPr/>
          <p:nvPr/>
        </p:nvCxnSpPr>
        <p:spPr>
          <a:xfrm flipH="1">
            <a:off x="1320057" y="1721905"/>
            <a:ext cx="144016" cy="222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775EB708-3989-D62F-5A0B-CB8918CB7ABC}"/>
              </a:ext>
            </a:extLst>
          </p:cNvPr>
          <p:cNvCxnSpPr>
            <a:cxnSpLocks/>
          </p:cNvCxnSpPr>
          <p:nvPr/>
        </p:nvCxnSpPr>
        <p:spPr>
          <a:xfrm>
            <a:off x="1179148" y="3981800"/>
            <a:ext cx="0" cy="4043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DEAC6D7D-C1F7-1842-4092-7045E138F71D}"/>
              </a:ext>
            </a:extLst>
          </p:cNvPr>
          <p:cNvCxnSpPr>
            <a:cxnSpLocks/>
          </p:cNvCxnSpPr>
          <p:nvPr/>
        </p:nvCxnSpPr>
        <p:spPr>
          <a:xfrm>
            <a:off x="1126002" y="6021868"/>
            <a:ext cx="0" cy="4043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BBA90137-4D3F-572E-8873-49D339D01DC8}"/>
              </a:ext>
            </a:extLst>
          </p:cNvPr>
          <p:cNvCxnSpPr>
            <a:cxnSpLocks/>
          </p:cNvCxnSpPr>
          <p:nvPr/>
        </p:nvCxnSpPr>
        <p:spPr>
          <a:xfrm flipH="1">
            <a:off x="2826270" y="4156480"/>
            <a:ext cx="216024" cy="2928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163FB227-B0A4-47D9-5371-E64A3009D26B}"/>
              </a:ext>
            </a:extLst>
          </p:cNvPr>
          <p:cNvCxnSpPr>
            <a:cxnSpLocks/>
          </p:cNvCxnSpPr>
          <p:nvPr/>
        </p:nvCxnSpPr>
        <p:spPr>
          <a:xfrm flipH="1">
            <a:off x="2830556" y="6103574"/>
            <a:ext cx="216024" cy="2928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9408F45F-244F-CBC6-3F01-6CA8D7DACA4B}"/>
              </a:ext>
            </a:extLst>
          </p:cNvPr>
          <p:cNvSpPr txBox="1"/>
          <p:nvPr/>
        </p:nvSpPr>
        <p:spPr>
          <a:xfrm>
            <a:off x="981986" y="3753970"/>
            <a:ext cx="971741"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M4, 44 weeks</a:t>
            </a:r>
            <a:endParaRPr kumimoji="1" lang="ja-JP" altLang="en-US" sz="10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513063E0-FE7D-53D8-6A9F-7B27FBC890B9}"/>
              </a:ext>
            </a:extLst>
          </p:cNvPr>
          <p:cNvSpPr txBox="1"/>
          <p:nvPr/>
        </p:nvSpPr>
        <p:spPr>
          <a:xfrm>
            <a:off x="2764497" y="3957196"/>
            <a:ext cx="971741"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M4, 44 weeks</a:t>
            </a:r>
            <a:endParaRPr kumimoji="1" lang="ja-JP" altLang="en-US" sz="1000"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3F2984ED-C29D-8B9E-D414-518ADB6A48E6}"/>
              </a:ext>
            </a:extLst>
          </p:cNvPr>
          <p:cNvSpPr txBox="1"/>
          <p:nvPr/>
        </p:nvSpPr>
        <p:spPr>
          <a:xfrm>
            <a:off x="959159" y="5810638"/>
            <a:ext cx="971741"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M4, 44 weeks</a:t>
            </a:r>
            <a:endParaRPr kumimoji="1" lang="ja-JP" altLang="en-US" sz="1000"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5E77656E-8C3E-987E-4372-A62BBA8A8977}"/>
              </a:ext>
            </a:extLst>
          </p:cNvPr>
          <p:cNvSpPr txBox="1"/>
          <p:nvPr/>
        </p:nvSpPr>
        <p:spPr>
          <a:xfrm>
            <a:off x="2723812" y="5898757"/>
            <a:ext cx="971741"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M4, 44 weeks</a:t>
            </a:r>
            <a:endParaRPr kumimoji="1" lang="ja-JP" altLang="en-US" sz="1000" dirty="0">
              <a:latin typeface="Arial" panose="020B0604020202020204" pitchFamily="34" charset="0"/>
              <a:cs typeface="Arial" panose="020B0604020202020204" pitchFamily="34" charset="0"/>
            </a:endParaRPr>
          </a:p>
        </p:txBody>
      </p:sp>
      <p:sp>
        <p:nvSpPr>
          <p:cNvPr id="8" name="正方形/長方形 7">
            <a:extLst>
              <a:ext uri="{FF2B5EF4-FFF2-40B4-BE49-F238E27FC236}">
                <a16:creationId xmlns:a16="http://schemas.microsoft.com/office/drawing/2014/main" id="{CA593356-8314-69D6-01F8-2C70EF856495}"/>
              </a:ext>
            </a:extLst>
          </p:cNvPr>
          <p:cNvSpPr/>
          <p:nvPr/>
        </p:nvSpPr>
        <p:spPr>
          <a:xfrm>
            <a:off x="254670" y="7207658"/>
            <a:ext cx="6348659" cy="1015663"/>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8. The outlier in the plasma metabolome data of SPF mice.</a:t>
            </a:r>
          </a:p>
          <a:p>
            <a:r>
              <a:rPr lang="en-US" altLang="ja-JP" sz="1200" kern="0" dirty="0">
                <a:effectLst/>
                <a:latin typeface="Times New Roman" panose="02020603050405020304" pitchFamily="18" charset="0"/>
                <a:ea typeface="Times New Roman" panose="02020603050405020304" pitchFamily="18" charset="0"/>
              </a:rPr>
              <a:t>PCA score plots of plasma metabolites of SPF mice (a). Each symbol represents the mean principal component (PC) score from all of the individual mice. The colors indicate the age of mice in weeks. The histogram and normal Q-Q plot of PC1 (b) and PC2 (c) scores indicate that mouse number 4 at 44 weeks is an outlier.</a:t>
            </a:r>
            <a:endParaRPr lang="ja-JP" altLang="ja-JP" sz="1200" b="1" dirty="0">
              <a:latin typeface="Times New Roman" pitchFamily="18" charset="0"/>
              <a:cs typeface="Times New Roman" pitchFamily="18" charset="0"/>
            </a:endParaRPr>
          </a:p>
        </p:txBody>
      </p:sp>
      <p:sp>
        <p:nvSpPr>
          <p:cNvPr id="13" name="テキスト ボックス 12">
            <a:extLst>
              <a:ext uri="{FF2B5EF4-FFF2-40B4-BE49-F238E27FC236}">
                <a16:creationId xmlns:a16="http://schemas.microsoft.com/office/drawing/2014/main" id="{562F92E1-0975-34E3-24B6-C3525199F3BE}"/>
              </a:ext>
            </a:extLst>
          </p:cNvPr>
          <p:cNvSpPr txBox="1"/>
          <p:nvPr/>
        </p:nvSpPr>
        <p:spPr>
          <a:xfrm>
            <a:off x="310313" y="77628"/>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a</a:t>
            </a:r>
            <a:endParaRPr lang="ja-JP" altLang="en-US" sz="1200" b="1"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4149D7A4-B7D0-A1E1-D156-5951A4A1EB5F}"/>
              </a:ext>
            </a:extLst>
          </p:cNvPr>
          <p:cNvSpPr txBox="1"/>
          <p:nvPr/>
        </p:nvSpPr>
        <p:spPr>
          <a:xfrm>
            <a:off x="423070" y="2827878"/>
            <a:ext cx="279244"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b</a:t>
            </a:r>
            <a:endParaRPr lang="ja-JP" altLang="en-US" sz="1200" b="1"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C4182C4A-0468-7F03-5DFD-798080769FFC}"/>
              </a:ext>
            </a:extLst>
          </p:cNvPr>
          <p:cNvSpPr txBox="1"/>
          <p:nvPr/>
        </p:nvSpPr>
        <p:spPr>
          <a:xfrm>
            <a:off x="413452" y="4893587"/>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c</a:t>
            </a:r>
            <a:endParaRPr lang="ja-JP" altLang="en-US" sz="1200" b="1" dirty="0">
              <a:latin typeface="Arial" panose="020B0604020202020204" pitchFamily="34" charset="0"/>
              <a:cs typeface="Arial" panose="020B0604020202020204" pitchFamily="34" charset="0"/>
            </a:endParaRPr>
          </a:p>
        </p:txBody>
      </p:sp>
      <p:pic>
        <p:nvPicPr>
          <p:cNvPr id="18" name="図 17">
            <a:extLst>
              <a:ext uri="{FF2B5EF4-FFF2-40B4-BE49-F238E27FC236}">
                <a16:creationId xmlns:a16="http://schemas.microsoft.com/office/drawing/2014/main" id="{6CA64119-F402-7633-8251-C30261E980C9}"/>
              </a:ext>
            </a:extLst>
          </p:cNvPr>
          <p:cNvPicPr>
            <a:picLocks noChangeAspect="1"/>
          </p:cNvPicPr>
          <p:nvPr/>
        </p:nvPicPr>
        <p:blipFill>
          <a:blip r:embed="rId5"/>
          <a:stretch>
            <a:fillRect/>
          </a:stretch>
        </p:blipFill>
        <p:spPr>
          <a:xfrm>
            <a:off x="3746276" y="100151"/>
            <a:ext cx="415348" cy="2542741"/>
          </a:xfrm>
          <a:prstGeom prst="rect">
            <a:avLst/>
          </a:prstGeom>
        </p:spPr>
      </p:pic>
    </p:spTree>
    <p:extLst>
      <p:ext uri="{BB962C8B-B14F-4D97-AF65-F5344CB8AC3E}">
        <p14:creationId xmlns:p14="http://schemas.microsoft.com/office/powerpoint/2010/main" val="608742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9B102B3-7E8C-10C2-01E0-004754721DF9}"/>
              </a:ext>
            </a:extLst>
          </p:cNvPr>
          <p:cNvSpPr txBox="1"/>
          <p:nvPr/>
        </p:nvSpPr>
        <p:spPr>
          <a:xfrm rot="16200000">
            <a:off x="-587497" y="1636719"/>
            <a:ext cx="2012089" cy="261610"/>
          </a:xfrm>
          <a:prstGeom prst="rect">
            <a:avLst/>
          </a:prstGeom>
          <a:noFill/>
        </p:spPr>
        <p:txBody>
          <a:bodyPr wrap="none" rtlCol="0">
            <a:spAutoFit/>
          </a:bodyPr>
          <a:lstStyle/>
          <a:p>
            <a:r>
              <a:rPr kumimoji="1" lang="en-US" altLang="ja-JP" sz="1100" dirty="0">
                <a:latin typeface="Arial" panose="020B0604020202020204" pitchFamily="34" charset="0"/>
                <a:cs typeface="Arial" panose="020B0604020202020204" pitchFamily="34" charset="0"/>
              </a:rPr>
              <a:t>Positively correlated </a:t>
            </a:r>
            <a:r>
              <a:rPr lang="en-US" altLang="ja-JP" sz="1100" dirty="0">
                <a:latin typeface="Arial" panose="020B0604020202020204" pitchFamily="34" charset="0"/>
                <a:cs typeface="Arial" panose="020B0604020202020204" pitchFamily="34" charset="0"/>
              </a:rPr>
              <a:t>with</a:t>
            </a:r>
            <a:r>
              <a:rPr kumimoji="1" lang="en-US" altLang="ja-JP" sz="1100" dirty="0">
                <a:latin typeface="Arial" panose="020B0604020202020204" pitchFamily="34" charset="0"/>
                <a:cs typeface="Arial" panose="020B0604020202020204" pitchFamily="34" charset="0"/>
              </a:rPr>
              <a:t> age</a:t>
            </a:r>
            <a:endParaRPr kumimoji="1" lang="ja-JP" altLang="en-US" sz="11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FBA7AF66-2EB4-67A9-3D88-746BBDCF581A}"/>
              </a:ext>
            </a:extLst>
          </p:cNvPr>
          <p:cNvSpPr txBox="1"/>
          <p:nvPr/>
        </p:nvSpPr>
        <p:spPr>
          <a:xfrm rot="16200000">
            <a:off x="-618755" y="4041365"/>
            <a:ext cx="2074607" cy="261610"/>
          </a:xfrm>
          <a:prstGeom prst="rect">
            <a:avLst/>
          </a:prstGeom>
          <a:noFill/>
        </p:spPr>
        <p:txBody>
          <a:bodyPr wrap="none" rtlCol="0">
            <a:spAutoFit/>
          </a:bodyPr>
          <a:lstStyle/>
          <a:p>
            <a:r>
              <a:rPr kumimoji="1" lang="en-US" altLang="ja-JP" sz="1100" dirty="0">
                <a:latin typeface="Arial" panose="020B0604020202020204" pitchFamily="34" charset="0"/>
                <a:cs typeface="Arial" panose="020B0604020202020204" pitchFamily="34" charset="0"/>
              </a:rPr>
              <a:t>Negatively correlated </a:t>
            </a:r>
            <a:r>
              <a:rPr lang="en-US" altLang="ja-JP" sz="1100" dirty="0">
                <a:latin typeface="Arial" panose="020B0604020202020204" pitchFamily="34" charset="0"/>
                <a:cs typeface="Arial" panose="020B0604020202020204" pitchFamily="34" charset="0"/>
              </a:rPr>
              <a:t>with</a:t>
            </a:r>
            <a:r>
              <a:rPr kumimoji="1" lang="en-US" altLang="ja-JP" sz="1100" dirty="0">
                <a:latin typeface="Arial" panose="020B0604020202020204" pitchFamily="34" charset="0"/>
                <a:cs typeface="Arial" panose="020B0604020202020204" pitchFamily="34" charset="0"/>
              </a:rPr>
              <a:t> age</a:t>
            </a:r>
            <a:endParaRPr kumimoji="1" lang="ja-JP" altLang="en-US" sz="1100" dirty="0">
              <a:latin typeface="Arial" panose="020B0604020202020204" pitchFamily="34" charset="0"/>
              <a:cs typeface="Arial" panose="020B0604020202020204" pitchFamily="34" charset="0"/>
            </a:endParaRPr>
          </a:p>
        </p:txBody>
      </p:sp>
      <p:pic>
        <p:nvPicPr>
          <p:cNvPr id="11" name="図 10">
            <a:extLst>
              <a:ext uri="{FF2B5EF4-FFF2-40B4-BE49-F238E27FC236}">
                <a16:creationId xmlns:a16="http://schemas.microsoft.com/office/drawing/2014/main" id="{AE9FC049-59AC-4FDE-2411-1BAC61798FF8}"/>
              </a:ext>
            </a:extLst>
          </p:cNvPr>
          <p:cNvPicPr>
            <a:picLocks noChangeAspect="1"/>
          </p:cNvPicPr>
          <p:nvPr/>
        </p:nvPicPr>
        <p:blipFill>
          <a:blip r:embed="rId2"/>
          <a:stretch>
            <a:fillRect/>
          </a:stretch>
        </p:blipFill>
        <p:spPr>
          <a:xfrm>
            <a:off x="2882140" y="4572000"/>
            <a:ext cx="993473" cy="880931"/>
          </a:xfrm>
          <a:prstGeom prst="rect">
            <a:avLst/>
          </a:prstGeom>
        </p:spPr>
      </p:pic>
      <p:pic>
        <p:nvPicPr>
          <p:cNvPr id="12" name="図 11">
            <a:extLst>
              <a:ext uri="{FF2B5EF4-FFF2-40B4-BE49-F238E27FC236}">
                <a16:creationId xmlns:a16="http://schemas.microsoft.com/office/drawing/2014/main" id="{D6D84885-CC62-9AEB-36D8-84EED9565B59}"/>
              </a:ext>
            </a:extLst>
          </p:cNvPr>
          <p:cNvPicPr>
            <a:picLocks noChangeAspect="1"/>
          </p:cNvPicPr>
          <p:nvPr/>
        </p:nvPicPr>
        <p:blipFill>
          <a:blip r:embed="rId3"/>
          <a:stretch>
            <a:fillRect/>
          </a:stretch>
        </p:blipFill>
        <p:spPr>
          <a:xfrm>
            <a:off x="2915336" y="3927310"/>
            <a:ext cx="463540" cy="641824"/>
          </a:xfrm>
          <a:prstGeom prst="rect">
            <a:avLst/>
          </a:prstGeom>
        </p:spPr>
      </p:pic>
      <p:sp>
        <p:nvSpPr>
          <p:cNvPr id="15" name="正方形/長方形 14">
            <a:extLst>
              <a:ext uri="{FF2B5EF4-FFF2-40B4-BE49-F238E27FC236}">
                <a16:creationId xmlns:a16="http://schemas.microsoft.com/office/drawing/2014/main" id="{144A448F-F4EF-8B55-0BFF-EC4B8E1479F1}"/>
              </a:ext>
            </a:extLst>
          </p:cNvPr>
          <p:cNvSpPr/>
          <p:nvPr/>
        </p:nvSpPr>
        <p:spPr>
          <a:xfrm>
            <a:off x="425060" y="5588802"/>
            <a:ext cx="5852294" cy="1292662"/>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9.</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A heatmap of plasma metabolites significantly correlated with age in GF mice. </a:t>
            </a:r>
          </a:p>
          <a:p>
            <a:r>
              <a:rPr lang="ja-JP" altLang="ja-JP"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Columns correspond to the samples of different ages (in weeks); rows correspond to metabolites that were significantly correlated with age and separated by positive or negative correlation. The colors (red to blue) indicate the z-score values calculated at each week of age using the average of each age group of mice (n = 2-6).</a:t>
            </a:r>
            <a:endParaRPr lang="en-US" altLang="ja-JP" sz="1100" dirty="0">
              <a:latin typeface="Times New Roman" panose="02020603050405020304" pitchFamily="18" charset="0"/>
              <a:cs typeface="Times New Roman" panose="02020603050405020304" pitchFamily="18" charset="0"/>
            </a:endParaRPr>
          </a:p>
        </p:txBody>
      </p:sp>
      <p:grpSp>
        <p:nvGrpSpPr>
          <p:cNvPr id="16" name="グループ化 15">
            <a:extLst>
              <a:ext uri="{FF2B5EF4-FFF2-40B4-BE49-F238E27FC236}">
                <a16:creationId xmlns:a16="http://schemas.microsoft.com/office/drawing/2014/main" id="{22563800-A405-7803-00EE-D7C923911EE3}"/>
              </a:ext>
            </a:extLst>
          </p:cNvPr>
          <p:cNvGrpSpPr/>
          <p:nvPr/>
        </p:nvGrpSpPr>
        <p:grpSpPr>
          <a:xfrm>
            <a:off x="549353" y="825560"/>
            <a:ext cx="2388373" cy="4449894"/>
            <a:chOff x="3385933" y="704303"/>
            <a:chExt cx="2388373" cy="4449894"/>
          </a:xfrm>
        </p:grpSpPr>
        <p:pic>
          <p:nvPicPr>
            <p:cNvPr id="4" name="図 3">
              <a:extLst>
                <a:ext uri="{FF2B5EF4-FFF2-40B4-BE49-F238E27FC236}">
                  <a16:creationId xmlns:a16="http://schemas.microsoft.com/office/drawing/2014/main" id="{F309B67E-5085-424B-893F-DC671F54B4FD}"/>
                </a:ext>
              </a:extLst>
            </p:cNvPr>
            <p:cNvPicPr>
              <a:picLocks noChangeAspect="1"/>
            </p:cNvPicPr>
            <p:nvPr/>
          </p:nvPicPr>
          <p:blipFill>
            <a:blip r:embed="rId4"/>
            <a:stretch>
              <a:fillRect/>
            </a:stretch>
          </p:blipFill>
          <p:spPr>
            <a:xfrm>
              <a:off x="3385933" y="704303"/>
              <a:ext cx="2388373" cy="2073156"/>
            </a:xfrm>
            <a:prstGeom prst="rect">
              <a:avLst/>
            </a:prstGeom>
          </p:spPr>
        </p:pic>
        <p:pic>
          <p:nvPicPr>
            <p:cNvPr id="14" name="図 13">
              <a:extLst>
                <a:ext uri="{FF2B5EF4-FFF2-40B4-BE49-F238E27FC236}">
                  <a16:creationId xmlns:a16="http://schemas.microsoft.com/office/drawing/2014/main" id="{0C9F766E-EBE4-6EB4-A133-7B11CFC8DD2B}"/>
                </a:ext>
              </a:extLst>
            </p:cNvPr>
            <p:cNvPicPr>
              <a:picLocks noChangeAspect="1"/>
            </p:cNvPicPr>
            <p:nvPr/>
          </p:nvPicPr>
          <p:blipFill>
            <a:blip r:embed="rId5"/>
            <a:stretch>
              <a:fillRect/>
            </a:stretch>
          </p:blipFill>
          <p:spPr>
            <a:xfrm>
              <a:off x="3385934" y="2800601"/>
              <a:ext cx="2232000" cy="2353596"/>
            </a:xfrm>
            <a:prstGeom prst="rect">
              <a:avLst/>
            </a:prstGeom>
          </p:spPr>
        </p:pic>
      </p:grpSp>
    </p:spTree>
    <p:extLst>
      <p:ext uri="{BB962C8B-B14F-4D97-AF65-F5344CB8AC3E}">
        <p14:creationId xmlns:p14="http://schemas.microsoft.com/office/powerpoint/2010/main" val="3876438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正方形/長方形 39">
            <a:extLst>
              <a:ext uri="{FF2B5EF4-FFF2-40B4-BE49-F238E27FC236}">
                <a16:creationId xmlns:a16="http://schemas.microsoft.com/office/drawing/2014/main" id="{CA3E11AE-D13F-DFB1-6986-7561331FB60A}"/>
              </a:ext>
            </a:extLst>
          </p:cNvPr>
          <p:cNvSpPr/>
          <p:nvPr/>
        </p:nvSpPr>
        <p:spPr>
          <a:xfrm>
            <a:off x="403057" y="7502840"/>
            <a:ext cx="6051885" cy="830997"/>
          </a:xfrm>
          <a:prstGeom prst="rect">
            <a:avLst/>
          </a:prstGeom>
        </p:spPr>
        <p:txBody>
          <a:bodyPr wrap="square">
            <a:spAutoFit/>
          </a:bodyPr>
          <a:lstStyle/>
          <a:p>
            <a:r>
              <a:rPr lang="en-US" altLang="ja-JP" sz="1200" b="1" dirty="0">
                <a:latin typeface="Times New Roman" panose="02020603050405020304" pitchFamily="18" charset="0"/>
                <a:cs typeface="Times New Roman" panose="02020603050405020304" pitchFamily="18" charset="0"/>
              </a:rPr>
              <a:t>Supplementary Fig. 10</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Concentration of plasma amino acids in GF and SPF mice. </a:t>
            </a:r>
          </a:p>
          <a:p>
            <a:r>
              <a:rPr lang="en-US" altLang="ja-JP" sz="1200" kern="0" dirty="0">
                <a:effectLst/>
                <a:latin typeface="Times New Roman" panose="02020603050405020304" pitchFamily="18" charset="0"/>
                <a:ea typeface="Times New Roman" panose="02020603050405020304" pitchFamily="18" charset="0"/>
                <a:cs typeface="Times New Roman" panose="02020603050405020304" pitchFamily="18" charset="0"/>
              </a:rPr>
              <a:t>The concentration of plasma amino acids in SPF mice that were significantly positively correlated with age (a). Plasma amino acids with no significant correlation with age are shown in (b). Bold line indicates mean and standard deviation at each week of age.</a:t>
            </a:r>
          </a:p>
        </p:txBody>
      </p:sp>
      <p:sp>
        <p:nvSpPr>
          <p:cNvPr id="10" name="テキスト ボックス 9">
            <a:extLst>
              <a:ext uri="{FF2B5EF4-FFF2-40B4-BE49-F238E27FC236}">
                <a16:creationId xmlns:a16="http://schemas.microsoft.com/office/drawing/2014/main" id="{26DCFA82-292B-9728-2C2B-84084E156AB7}"/>
              </a:ext>
            </a:extLst>
          </p:cNvPr>
          <p:cNvSpPr txBox="1"/>
          <p:nvPr/>
        </p:nvSpPr>
        <p:spPr>
          <a:xfrm>
            <a:off x="882441" y="5987020"/>
            <a:ext cx="573092" cy="228602"/>
          </a:xfrm>
          <a:prstGeom prst="rect">
            <a:avLst/>
          </a:prstGeom>
          <a:noFill/>
        </p:spPr>
        <p:txBody>
          <a:bodyPr wrap="none" rtlCol="0">
            <a:spAutoFit/>
          </a:bodyPr>
          <a:lstStyle/>
          <a:p>
            <a:r>
              <a:rPr kumimoji="1" lang="en-US" altLang="ja-JP" sz="1200" dirty="0">
                <a:latin typeface="Arial" panose="020B0604020202020204" pitchFamily="34" charset="0"/>
                <a:cs typeface="Arial" panose="020B0604020202020204" pitchFamily="34" charset="0"/>
              </a:rPr>
              <a:t>Alanine</a:t>
            </a:r>
            <a:endParaRPr kumimoji="1" lang="ja-JP" altLang="en-US" sz="12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EBB9E62A-8CB2-DC5C-649C-8F849E7C44EC}"/>
              </a:ext>
            </a:extLst>
          </p:cNvPr>
          <p:cNvSpPr txBox="1"/>
          <p:nvPr/>
        </p:nvSpPr>
        <p:spPr>
          <a:xfrm>
            <a:off x="964546" y="584510"/>
            <a:ext cx="779480"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Arginine</a:t>
            </a:r>
            <a:endParaRPr kumimoji="1" lang="ja-JP" altLang="en-US" sz="12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65D3513C-22CD-BBBE-3032-2A1A002CFEE8}"/>
              </a:ext>
            </a:extLst>
          </p:cNvPr>
          <p:cNvSpPr txBox="1"/>
          <p:nvPr/>
        </p:nvSpPr>
        <p:spPr>
          <a:xfrm>
            <a:off x="2349584" y="566876"/>
            <a:ext cx="791375" cy="228602"/>
          </a:xfrm>
          <a:prstGeom prst="rect">
            <a:avLst/>
          </a:prstGeom>
          <a:noFill/>
        </p:spPr>
        <p:txBody>
          <a:bodyPr wrap="none" rtlCol="0">
            <a:spAutoFit/>
          </a:bodyPr>
          <a:lstStyle/>
          <a:p>
            <a:r>
              <a:rPr kumimoji="1" lang="en-US" altLang="ja-JP" sz="1200" dirty="0">
                <a:latin typeface="Arial" panose="020B0604020202020204" pitchFamily="34" charset="0"/>
                <a:cs typeface="Arial" panose="020B0604020202020204" pitchFamily="34" charset="0"/>
              </a:rPr>
              <a:t>Asparagine</a:t>
            </a:r>
            <a:endParaRPr kumimoji="1" lang="ja-JP" altLang="en-US" sz="12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615DFF70-932A-7201-F974-711FBC87EC7D}"/>
              </a:ext>
            </a:extLst>
          </p:cNvPr>
          <p:cNvSpPr txBox="1"/>
          <p:nvPr/>
        </p:nvSpPr>
        <p:spPr>
          <a:xfrm>
            <a:off x="5508008" y="559356"/>
            <a:ext cx="729197" cy="228602"/>
          </a:xfrm>
          <a:prstGeom prst="rect">
            <a:avLst/>
          </a:prstGeom>
          <a:noFill/>
        </p:spPr>
        <p:txBody>
          <a:bodyPr wrap="none" rtlCol="0">
            <a:spAutoFit/>
          </a:bodyPr>
          <a:lstStyle/>
          <a:p>
            <a:r>
              <a:rPr lang="en-US" altLang="ja-JP" sz="1200" dirty="0">
                <a:latin typeface="Arial" panose="020B0604020202020204" pitchFamily="34" charset="0"/>
                <a:cs typeface="Arial" panose="020B0604020202020204" pitchFamily="34" charset="0"/>
              </a:rPr>
              <a:t>Glutamine</a:t>
            </a:r>
            <a:endParaRPr kumimoji="1" lang="ja-JP" altLang="en-US" sz="12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A2CC9D91-038B-3683-0FE2-FB04A399C52D}"/>
              </a:ext>
            </a:extLst>
          </p:cNvPr>
          <p:cNvSpPr txBox="1"/>
          <p:nvPr/>
        </p:nvSpPr>
        <p:spPr>
          <a:xfrm>
            <a:off x="874043" y="1781350"/>
            <a:ext cx="1083855" cy="276999"/>
          </a:xfrm>
          <a:prstGeom prst="rect">
            <a:avLst/>
          </a:prstGeom>
          <a:noFill/>
        </p:spPr>
        <p:txBody>
          <a:bodyPr wrap="square" rtlCol="0">
            <a:spAutoFit/>
          </a:bodyPr>
          <a:lstStyle/>
          <a:p>
            <a:r>
              <a:rPr lang="en-US" altLang="ja-JP" sz="1200" dirty="0">
                <a:latin typeface="Arial" panose="020B0604020202020204" pitchFamily="34" charset="0"/>
                <a:cs typeface="Arial" panose="020B0604020202020204" pitchFamily="34" charset="0"/>
              </a:rPr>
              <a:t>Glutamate</a:t>
            </a:r>
            <a:endParaRPr kumimoji="1" lang="ja-JP" altLang="en-US" sz="12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9193A9A9-A892-FAF0-7C95-456EA2804232}"/>
              </a:ext>
            </a:extLst>
          </p:cNvPr>
          <p:cNvSpPr txBox="1"/>
          <p:nvPr/>
        </p:nvSpPr>
        <p:spPr>
          <a:xfrm>
            <a:off x="2516810" y="1765569"/>
            <a:ext cx="72125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Glycine</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FE57513F-48F0-EDC5-F2C5-9467287FF54E}"/>
              </a:ext>
            </a:extLst>
          </p:cNvPr>
          <p:cNvSpPr txBox="1"/>
          <p:nvPr/>
        </p:nvSpPr>
        <p:spPr>
          <a:xfrm>
            <a:off x="4054742" y="1803738"/>
            <a:ext cx="636592" cy="228602"/>
          </a:xfrm>
          <a:prstGeom prst="rect">
            <a:avLst/>
          </a:prstGeom>
          <a:noFill/>
        </p:spPr>
        <p:txBody>
          <a:bodyPr wrap="none" rtlCol="0">
            <a:spAutoFit/>
          </a:bodyPr>
          <a:lstStyle/>
          <a:p>
            <a:r>
              <a:rPr lang="en-US" altLang="ja-JP" sz="1200" dirty="0">
                <a:latin typeface="Arial" panose="020B0604020202020204" pitchFamily="34" charset="0"/>
                <a:cs typeface="Arial" panose="020B0604020202020204" pitchFamily="34" charset="0"/>
              </a:rPr>
              <a:t>Histidine</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BB22AE8C-C7A6-ECD9-5957-CF1D2BC0DC4B}"/>
              </a:ext>
            </a:extLst>
          </p:cNvPr>
          <p:cNvSpPr txBox="1"/>
          <p:nvPr/>
        </p:nvSpPr>
        <p:spPr>
          <a:xfrm>
            <a:off x="5508008" y="1806509"/>
            <a:ext cx="1095057" cy="276999"/>
          </a:xfrm>
          <a:prstGeom prst="rect">
            <a:avLst/>
          </a:prstGeom>
          <a:noFill/>
        </p:spPr>
        <p:txBody>
          <a:bodyPr wrap="square" rtlCol="0">
            <a:spAutoFit/>
          </a:bodyPr>
          <a:lstStyle/>
          <a:p>
            <a:r>
              <a:rPr lang="en-US" altLang="ja-JP" sz="1200" dirty="0">
                <a:latin typeface="Arial" panose="020B0604020202020204" pitchFamily="34" charset="0"/>
                <a:cs typeface="Arial" panose="020B0604020202020204" pitchFamily="34" charset="0"/>
              </a:rPr>
              <a:t>Isoleucine</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1752498F-8C3B-CA44-5014-1E81F8D449E4}"/>
              </a:ext>
            </a:extLst>
          </p:cNvPr>
          <p:cNvSpPr txBox="1"/>
          <p:nvPr/>
        </p:nvSpPr>
        <p:spPr>
          <a:xfrm>
            <a:off x="918035" y="3100817"/>
            <a:ext cx="755385"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Leucine</a:t>
            </a:r>
            <a:endParaRPr kumimoji="1" lang="ja-JP" altLang="en-US" sz="1200" dirty="0">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7B83D768-AA06-42F3-46F5-ED07920C7FD0}"/>
              </a:ext>
            </a:extLst>
          </p:cNvPr>
          <p:cNvSpPr txBox="1"/>
          <p:nvPr/>
        </p:nvSpPr>
        <p:spPr>
          <a:xfrm>
            <a:off x="3808243" y="5971175"/>
            <a:ext cx="935185" cy="276999"/>
          </a:xfrm>
          <a:prstGeom prst="rect">
            <a:avLst/>
          </a:prstGeom>
          <a:noFill/>
        </p:spPr>
        <p:txBody>
          <a:bodyPr wrap="square" rtlCol="0">
            <a:spAutoFit/>
          </a:bodyPr>
          <a:lstStyle/>
          <a:p>
            <a:r>
              <a:rPr lang="en-US" altLang="ja-JP" sz="1200" dirty="0">
                <a:latin typeface="Arial" panose="020B0604020202020204" pitchFamily="34" charset="0"/>
                <a:cs typeface="Arial" panose="020B0604020202020204" pitchFamily="34" charset="0"/>
              </a:rPr>
              <a:t>Methionine</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D387A8A4-EA54-1464-D48C-B112D80A43B5}"/>
              </a:ext>
            </a:extLst>
          </p:cNvPr>
          <p:cNvSpPr txBox="1"/>
          <p:nvPr/>
        </p:nvSpPr>
        <p:spPr>
          <a:xfrm>
            <a:off x="2271936" y="3097925"/>
            <a:ext cx="1297994"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Phenylalanine</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4AD9D8E7-ECE6-55D5-D04F-6E74058EA7DD}"/>
              </a:ext>
            </a:extLst>
          </p:cNvPr>
          <p:cNvSpPr txBox="1"/>
          <p:nvPr/>
        </p:nvSpPr>
        <p:spPr>
          <a:xfrm>
            <a:off x="4019619" y="3097925"/>
            <a:ext cx="721258"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Proline</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6C21B57B-F690-F177-3BE6-08B7DB6D61C0}"/>
              </a:ext>
            </a:extLst>
          </p:cNvPr>
          <p:cNvSpPr txBox="1"/>
          <p:nvPr/>
        </p:nvSpPr>
        <p:spPr>
          <a:xfrm>
            <a:off x="5436908" y="5936473"/>
            <a:ext cx="674834" cy="276999"/>
          </a:xfrm>
          <a:prstGeom prst="rect">
            <a:avLst/>
          </a:prstGeom>
          <a:noFill/>
        </p:spPr>
        <p:txBody>
          <a:bodyPr wrap="square" rtlCol="0">
            <a:spAutoFit/>
          </a:bodyPr>
          <a:lstStyle/>
          <a:p>
            <a:r>
              <a:rPr lang="en-US" altLang="ja-JP" sz="1200" dirty="0">
                <a:latin typeface="Arial" panose="020B0604020202020204" pitchFamily="34" charset="0"/>
                <a:cs typeface="Arial" panose="020B0604020202020204" pitchFamily="34" charset="0"/>
              </a:rPr>
              <a:t>Serine</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F5E1FA63-B332-65BE-B852-995676344E35}"/>
              </a:ext>
            </a:extLst>
          </p:cNvPr>
          <p:cNvSpPr txBox="1"/>
          <p:nvPr/>
        </p:nvSpPr>
        <p:spPr>
          <a:xfrm>
            <a:off x="5522038" y="3094181"/>
            <a:ext cx="978498"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Threonine</a:t>
            </a:r>
            <a:endParaRPr kumimoji="1" lang="ja-JP" altLang="en-US" sz="12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861AFCA5-AE6A-6BE4-D7A2-21823D1C234B}"/>
              </a:ext>
            </a:extLst>
          </p:cNvPr>
          <p:cNvSpPr txBox="1"/>
          <p:nvPr/>
        </p:nvSpPr>
        <p:spPr>
          <a:xfrm>
            <a:off x="784817" y="4339465"/>
            <a:ext cx="978498"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Tryptophan</a:t>
            </a:r>
            <a:endParaRPr kumimoji="1" lang="ja-JP" altLang="en-US" sz="12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89E0DE88-AF8C-9D4F-B13B-DCD71E853237}"/>
              </a:ext>
            </a:extLst>
          </p:cNvPr>
          <p:cNvSpPr txBox="1"/>
          <p:nvPr/>
        </p:nvSpPr>
        <p:spPr>
          <a:xfrm>
            <a:off x="2439437" y="4297393"/>
            <a:ext cx="962993" cy="276999"/>
          </a:xfrm>
          <a:prstGeom prst="rect">
            <a:avLst/>
          </a:prstGeom>
          <a:noFill/>
        </p:spPr>
        <p:txBody>
          <a:bodyPr wrap="square" rtlCol="0">
            <a:spAutoFit/>
          </a:bodyPr>
          <a:lstStyle/>
          <a:p>
            <a:r>
              <a:rPr lang="en-US" altLang="ja-JP" sz="1200" dirty="0">
                <a:latin typeface="Arial" panose="020B0604020202020204" pitchFamily="34" charset="0"/>
                <a:cs typeface="Arial" panose="020B0604020202020204" pitchFamily="34" charset="0"/>
              </a:rPr>
              <a:t>Tyrosine</a:t>
            </a:r>
            <a:endParaRPr kumimoji="1" lang="ja-JP" altLang="en-US" sz="1200" dirty="0">
              <a:latin typeface="Arial" panose="020B0604020202020204" pitchFamily="34" charset="0"/>
              <a:cs typeface="Arial" panose="020B0604020202020204" pitchFamily="34" charset="0"/>
            </a:endParaRPr>
          </a:p>
        </p:txBody>
      </p:sp>
      <p:sp>
        <p:nvSpPr>
          <p:cNvPr id="57" name="テキスト ボックス 56">
            <a:extLst>
              <a:ext uri="{FF2B5EF4-FFF2-40B4-BE49-F238E27FC236}">
                <a16:creationId xmlns:a16="http://schemas.microsoft.com/office/drawing/2014/main" id="{BE3F4B8D-8F21-6A89-4B58-46D55B88877E}"/>
              </a:ext>
            </a:extLst>
          </p:cNvPr>
          <p:cNvSpPr txBox="1"/>
          <p:nvPr/>
        </p:nvSpPr>
        <p:spPr>
          <a:xfrm>
            <a:off x="4004364" y="4296845"/>
            <a:ext cx="630930"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Valine</a:t>
            </a:r>
            <a:endParaRPr kumimoji="1" lang="ja-JP" altLang="en-US" sz="1200" dirty="0">
              <a:latin typeface="Arial" panose="020B0604020202020204" pitchFamily="34" charset="0"/>
              <a:cs typeface="Arial" panose="020B0604020202020204" pitchFamily="34" charset="0"/>
            </a:endParaRPr>
          </a:p>
        </p:txBody>
      </p:sp>
      <p:sp>
        <p:nvSpPr>
          <p:cNvPr id="44" name="正方形/長方形 43">
            <a:extLst>
              <a:ext uri="{FF2B5EF4-FFF2-40B4-BE49-F238E27FC236}">
                <a16:creationId xmlns:a16="http://schemas.microsoft.com/office/drawing/2014/main" id="{62ABA5FD-7CEE-AD93-1628-B7F4DBDD9B0D}"/>
              </a:ext>
            </a:extLst>
          </p:cNvPr>
          <p:cNvSpPr/>
          <p:nvPr/>
        </p:nvSpPr>
        <p:spPr>
          <a:xfrm>
            <a:off x="211955" y="121227"/>
            <a:ext cx="2571538"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a.</a:t>
            </a:r>
            <a:r>
              <a:rPr lang="ja-JP" altLang="en-US" sz="1200" b="1" dirty="0">
                <a:latin typeface="Arial" panose="020B0604020202020204" pitchFamily="34" charset="0"/>
                <a:cs typeface="Arial" panose="020B0604020202020204" pitchFamily="34" charset="0"/>
              </a:rPr>
              <a:t>　</a:t>
            </a:r>
            <a:r>
              <a:rPr lang="en-US" altLang="ja-JP" sz="1200" b="1" dirty="0">
                <a:latin typeface="Arial" panose="020B0604020202020204" pitchFamily="34" charset="0"/>
                <a:cs typeface="Arial" panose="020B0604020202020204" pitchFamily="34" charset="0"/>
              </a:rPr>
              <a:t>positively correlated with age</a:t>
            </a:r>
            <a:endParaRPr lang="ja-JP" altLang="en-US" sz="1200" b="1" dirty="0">
              <a:latin typeface="Arial" panose="020B0604020202020204" pitchFamily="34" charset="0"/>
              <a:cs typeface="Arial" panose="020B0604020202020204" pitchFamily="34" charset="0"/>
            </a:endParaRPr>
          </a:p>
        </p:txBody>
      </p:sp>
      <p:sp>
        <p:nvSpPr>
          <p:cNvPr id="49" name="正方形/長方形 48">
            <a:extLst>
              <a:ext uri="{FF2B5EF4-FFF2-40B4-BE49-F238E27FC236}">
                <a16:creationId xmlns:a16="http://schemas.microsoft.com/office/drawing/2014/main" id="{97AEEC16-D3EB-94B1-F1FD-BF6519297233}"/>
              </a:ext>
            </a:extLst>
          </p:cNvPr>
          <p:cNvSpPr/>
          <p:nvPr/>
        </p:nvSpPr>
        <p:spPr>
          <a:xfrm>
            <a:off x="211955" y="5615288"/>
            <a:ext cx="2097049" cy="276999"/>
          </a:xfrm>
          <a:prstGeom prst="rect">
            <a:avLst/>
          </a:prstGeom>
        </p:spPr>
        <p:txBody>
          <a:bodyPr wrap="none">
            <a:spAutoFit/>
          </a:bodyPr>
          <a:lstStyle/>
          <a:p>
            <a:r>
              <a:rPr lang="en-US" altLang="ja-JP" sz="1200" b="1" dirty="0">
                <a:latin typeface="Arial" panose="020B0604020202020204" pitchFamily="34" charset="0"/>
                <a:cs typeface="Arial" panose="020B0604020202020204" pitchFamily="34" charset="0"/>
              </a:rPr>
              <a:t>b.  no correlation with age</a:t>
            </a:r>
            <a:endParaRPr lang="ja-JP" altLang="en-US" sz="1200" b="1"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6FB83D66-5286-408E-A4D9-AAD5C6D6F1E9}"/>
              </a:ext>
            </a:extLst>
          </p:cNvPr>
          <p:cNvSpPr txBox="1"/>
          <p:nvPr/>
        </p:nvSpPr>
        <p:spPr>
          <a:xfrm>
            <a:off x="3987421" y="559356"/>
            <a:ext cx="841897" cy="276999"/>
          </a:xfrm>
          <a:prstGeom prst="rect">
            <a:avLst/>
          </a:prstGeom>
          <a:noFill/>
        </p:spPr>
        <p:txBody>
          <a:bodyPr wrap="none" rtlCol="0">
            <a:spAutoFit/>
          </a:bodyPr>
          <a:lstStyle/>
          <a:p>
            <a:r>
              <a:rPr kumimoji="1" lang="en-US" altLang="ja-JP" sz="1200" dirty="0">
                <a:latin typeface="Arial" panose="020B0604020202020204" pitchFamily="34" charset="0"/>
                <a:cs typeface="Arial" panose="020B0604020202020204" pitchFamily="34" charset="0"/>
              </a:rPr>
              <a:t>Aspartate</a:t>
            </a:r>
            <a:endParaRPr kumimoji="1" lang="ja-JP" altLang="en-US" sz="1200" dirty="0">
              <a:latin typeface="Arial" panose="020B0604020202020204" pitchFamily="34" charset="0"/>
              <a:cs typeface="Arial" panose="020B0604020202020204" pitchFamily="34" charset="0"/>
            </a:endParaRPr>
          </a:p>
        </p:txBody>
      </p:sp>
      <p:pic>
        <p:nvPicPr>
          <p:cNvPr id="26" name="図 25">
            <a:extLst>
              <a:ext uri="{FF2B5EF4-FFF2-40B4-BE49-F238E27FC236}">
                <a16:creationId xmlns:a16="http://schemas.microsoft.com/office/drawing/2014/main" id="{47F20D91-34D2-7470-3A8F-E91F9521F427}"/>
              </a:ext>
            </a:extLst>
          </p:cNvPr>
          <p:cNvPicPr>
            <a:picLocks noChangeAspect="1"/>
          </p:cNvPicPr>
          <p:nvPr/>
        </p:nvPicPr>
        <p:blipFill>
          <a:blip r:embed="rId2"/>
          <a:stretch>
            <a:fillRect/>
          </a:stretch>
        </p:blipFill>
        <p:spPr>
          <a:xfrm>
            <a:off x="448987" y="6297953"/>
            <a:ext cx="1440000" cy="938343"/>
          </a:xfrm>
          <a:prstGeom prst="rect">
            <a:avLst/>
          </a:prstGeom>
        </p:spPr>
      </p:pic>
      <p:pic>
        <p:nvPicPr>
          <p:cNvPr id="30" name="図 29">
            <a:extLst>
              <a:ext uri="{FF2B5EF4-FFF2-40B4-BE49-F238E27FC236}">
                <a16:creationId xmlns:a16="http://schemas.microsoft.com/office/drawing/2014/main" id="{820056FE-1E6E-D7D1-7683-AE9AF7188604}"/>
              </a:ext>
            </a:extLst>
          </p:cNvPr>
          <p:cNvPicPr>
            <a:picLocks noChangeAspect="1"/>
          </p:cNvPicPr>
          <p:nvPr/>
        </p:nvPicPr>
        <p:blipFill>
          <a:blip r:embed="rId3"/>
          <a:stretch>
            <a:fillRect/>
          </a:stretch>
        </p:blipFill>
        <p:spPr>
          <a:xfrm>
            <a:off x="510886" y="815498"/>
            <a:ext cx="1440000" cy="911420"/>
          </a:xfrm>
          <a:prstGeom prst="rect">
            <a:avLst/>
          </a:prstGeom>
        </p:spPr>
      </p:pic>
      <p:pic>
        <p:nvPicPr>
          <p:cNvPr id="59" name="図 58">
            <a:extLst>
              <a:ext uri="{FF2B5EF4-FFF2-40B4-BE49-F238E27FC236}">
                <a16:creationId xmlns:a16="http://schemas.microsoft.com/office/drawing/2014/main" id="{2B47DCAE-5ABE-EE0E-707A-A9E105849DA2}"/>
              </a:ext>
            </a:extLst>
          </p:cNvPr>
          <p:cNvPicPr>
            <a:picLocks noChangeAspect="1"/>
          </p:cNvPicPr>
          <p:nvPr/>
        </p:nvPicPr>
        <p:blipFill>
          <a:blip r:embed="rId4"/>
          <a:stretch>
            <a:fillRect/>
          </a:stretch>
        </p:blipFill>
        <p:spPr>
          <a:xfrm>
            <a:off x="3627681" y="821914"/>
            <a:ext cx="1404000" cy="887894"/>
          </a:xfrm>
          <a:prstGeom prst="rect">
            <a:avLst/>
          </a:prstGeom>
        </p:spPr>
      </p:pic>
      <p:pic>
        <p:nvPicPr>
          <p:cNvPr id="61" name="図 60">
            <a:extLst>
              <a:ext uri="{FF2B5EF4-FFF2-40B4-BE49-F238E27FC236}">
                <a16:creationId xmlns:a16="http://schemas.microsoft.com/office/drawing/2014/main" id="{0A1D67E7-A0DF-F1BB-C327-6526EAB82B02}"/>
              </a:ext>
            </a:extLst>
          </p:cNvPr>
          <p:cNvPicPr>
            <a:picLocks noChangeAspect="1"/>
          </p:cNvPicPr>
          <p:nvPr/>
        </p:nvPicPr>
        <p:blipFill>
          <a:blip r:embed="rId5"/>
          <a:stretch>
            <a:fillRect/>
          </a:stretch>
        </p:blipFill>
        <p:spPr>
          <a:xfrm>
            <a:off x="440807" y="2057344"/>
            <a:ext cx="1440000" cy="930252"/>
          </a:xfrm>
          <a:prstGeom prst="rect">
            <a:avLst/>
          </a:prstGeom>
        </p:spPr>
      </p:pic>
      <p:pic>
        <p:nvPicPr>
          <p:cNvPr id="63" name="図 62">
            <a:extLst>
              <a:ext uri="{FF2B5EF4-FFF2-40B4-BE49-F238E27FC236}">
                <a16:creationId xmlns:a16="http://schemas.microsoft.com/office/drawing/2014/main" id="{7E38A0C2-35FE-C19D-8C74-857193DB9C5B}"/>
              </a:ext>
            </a:extLst>
          </p:cNvPr>
          <p:cNvPicPr>
            <a:picLocks noChangeAspect="1"/>
          </p:cNvPicPr>
          <p:nvPr/>
        </p:nvPicPr>
        <p:blipFill>
          <a:blip r:embed="rId6"/>
          <a:stretch>
            <a:fillRect/>
          </a:stretch>
        </p:blipFill>
        <p:spPr>
          <a:xfrm>
            <a:off x="5072325" y="795478"/>
            <a:ext cx="1404000" cy="934509"/>
          </a:xfrm>
          <a:prstGeom prst="rect">
            <a:avLst/>
          </a:prstGeom>
        </p:spPr>
      </p:pic>
      <p:pic>
        <p:nvPicPr>
          <p:cNvPr id="65" name="図 64">
            <a:extLst>
              <a:ext uri="{FF2B5EF4-FFF2-40B4-BE49-F238E27FC236}">
                <a16:creationId xmlns:a16="http://schemas.microsoft.com/office/drawing/2014/main" id="{DE0A7F4D-2804-5F78-9BFD-5E937BF42924}"/>
              </a:ext>
            </a:extLst>
          </p:cNvPr>
          <p:cNvPicPr>
            <a:picLocks noChangeAspect="1"/>
          </p:cNvPicPr>
          <p:nvPr/>
        </p:nvPicPr>
        <p:blipFill>
          <a:blip r:embed="rId7"/>
          <a:stretch>
            <a:fillRect/>
          </a:stretch>
        </p:blipFill>
        <p:spPr>
          <a:xfrm>
            <a:off x="1991306" y="2059174"/>
            <a:ext cx="1404000" cy="917319"/>
          </a:xfrm>
          <a:prstGeom prst="rect">
            <a:avLst/>
          </a:prstGeom>
        </p:spPr>
      </p:pic>
      <p:pic>
        <p:nvPicPr>
          <p:cNvPr id="67" name="図 66">
            <a:extLst>
              <a:ext uri="{FF2B5EF4-FFF2-40B4-BE49-F238E27FC236}">
                <a16:creationId xmlns:a16="http://schemas.microsoft.com/office/drawing/2014/main" id="{5DBEA4D3-1CC2-CEAA-8214-66E180A0C145}"/>
              </a:ext>
            </a:extLst>
          </p:cNvPr>
          <p:cNvPicPr>
            <a:picLocks noChangeAspect="1"/>
          </p:cNvPicPr>
          <p:nvPr/>
        </p:nvPicPr>
        <p:blipFill>
          <a:blip r:embed="rId8"/>
          <a:stretch>
            <a:fillRect/>
          </a:stretch>
        </p:blipFill>
        <p:spPr>
          <a:xfrm>
            <a:off x="3601458" y="2069793"/>
            <a:ext cx="1368000" cy="898518"/>
          </a:xfrm>
          <a:prstGeom prst="rect">
            <a:avLst/>
          </a:prstGeom>
        </p:spPr>
      </p:pic>
      <p:pic>
        <p:nvPicPr>
          <p:cNvPr id="69" name="図 68">
            <a:extLst>
              <a:ext uri="{FF2B5EF4-FFF2-40B4-BE49-F238E27FC236}">
                <a16:creationId xmlns:a16="http://schemas.microsoft.com/office/drawing/2014/main" id="{6FB53D69-F3FB-013B-B99E-D268EEE12643}"/>
              </a:ext>
            </a:extLst>
          </p:cNvPr>
          <p:cNvPicPr>
            <a:picLocks noChangeAspect="1"/>
          </p:cNvPicPr>
          <p:nvPr/>
        </p:nvPicPr>
        <p:blipFill>
          <a:blip r:embed="rId9"/>
          <a:stretch>
            <a:fillRect/>
          </a:stretch>
        </p:blipFill>
        <p:spPr>
          <a:xfrm>
            <a:off x="473610" y="3362427"/>
            <a:ext cx="1440000" cy="938735"/>
          </a:xfrm>
          <a:prstGeom prst="rect">
            <a:avLst/>
          </a:prstGeom>
        </p:spPr>
      </p:pic>
      <p:pic>
        <p:nvPicPr>
          <p:cNvPr id="71" name="図 70">
            <a:extLst>
              <a:ext uri="{FF2B5EF4-FFF2-40B4-BE49-F238E27FC236}">
                <a16:creationId xmlns:a16="http://schemas.microsoft.com/office/drawing/2014/main" id="{FC097ACC-17D6-8594-5F04-709D3E12FB15}"/>
              </a:ext>
            </a:extLst>
          </p:cNvPr>
          <p:cNvPicPr>
            <a:picLocks noChangeAspect="1"/>
          </p:cNvPicPr>
          <p:nvPr/>
        </p:nvPicPr>
        <p:blipFill>
          <a:blip r:embed="rId10"/>
          <a:stretch>
            <a:fillRect/>
          </a:stretch>
        </p:blipFill>
        <p:spPr>
          <a:xfrm>
            <a:off x="1970286" y="3336582"/>
            <a:ext cx="1447037" cy="947953"/>
          </a:xfrm>
          <a:prstGeom prst="rect">
            <a:avLst/>
          </a:prstGeom>
        </p:spPr>
      </p:pic>
      <p:pic>
        <p:nvPicPr>
          <p:cNvPr id="73" name="図 72">
            <a:extLst>
              <a:ext uri="{FF2B5EF4-FFF2-40B4-BE49-F238E27FC236}">
                <a16:creationId xmlns:a16="http://schemas.microsoft.com/office/drawing/2014/main" id="{5973CE4D-9E54-940F-5A5C-F87F54181809}"/>
              </a:ext>
            </a:extLst>
          </p:cNvPr>
          <p:cNvPicPr>
            <a:picLocks noChangeAspect="1"/>
          </p:cNvPicPr>
          <p:nvPr/>
        </p:nvPicPr>
        <p:blipFill>
          <a:blip r:embed="rId11"/>
          <a:stretch>
            <a:fillRect/>
          </a:stretch>
        </p:blipFill>
        <p:spPr>
          <a:xfrm>
            <a:off x="3517212" y="3331818"/>
            <a:ext cx="1440000" cy="939853"/>
          </a:xfrm>
          <a:prstGeom prst="rect">
            <a:avLst/>
          </a:prstGeom>
        </p:spPr>
      </p:pic>
      <p:pic>
        <p:nvPicPr>
          <p:cNvPr id="75" name="図 74">
            <a:extLst>
              <a:ext uri="{FF2B5EF4-FFF2-40B4-BE49-F238E27FC236}">
                <a16:creationId xmlns:a16="http://schemas.microsoft.com/office/drawing/2014/main" id="{89A30590-507B-8271-9CE0-31418FB9637A}"/>
              </a:ext>
            </a:extLst>
          </p:cNvPr>
          <p:cNvPicPr>
            <a:picLocks noChangeAspect="1"/>
          </p:cNvPicPr>
          <p:nvPr/>
        </p:nvPicPr>
        <p:blipFill>
          <a:blip r:embed="rId12"/>
          <a:stretch>
            <a:fillRect/>
          </a:stretch>
        </p:blipFill>
        <p:spPr>
          <a:xfrm>
            <a:off x="5121160" y="3307139"/>
            <a:ext cx="1440000" cy="938868"/>
          </a:xfrm>
          <a:prstGeom prst="rect">
            <a:avLst/>
          </a:prstGeom>
        </p:spPr>
      </p:pic>
      <p:pic>
        <p:nvPicPr>
          <p:cNvPr id="77" name="図 76">
            <a:extLst>
              <a:ext uri="{FF2B5EF4-FFF2-40B4-BE49-F238E27FC236}">
                <a16:creationId xmlns:a16="http://schemas.microsoft.com/office/drawing/2014/main" id="{99219440-AFA1-BF3B-62A9-A9A0E2833E52}"/>
              </a:ext>
            </a:extLst>
          </p:cNvPr>
          <p:cNvPicPr>
            <a:picLocks noChangeAspect="1"/>
          </p:cNvPicPr>
          <p:nvPr/>
        </p:nvPicPr>
        <p:blipFill>
          <a:blip r:embed="rId13"/>
          <a:stretch>
            <a:fillRect/>
          </a:stretch>
        </p:blipFill>
        <p:spPr>
          <a:xfrm>
            <a:off x="447844" y="4602412"/>
            <a:ext cx="1440000" cy="933277"/>
          </a:xfrm>
          <a:prstGeom prst="rect">
            <a:avLst/>
          </a:prstGeom>
        </p:spPr>
      </p:pic>
      <p:pic>
        <p:nvPicPr>
          <p:cNvPr id="79" name="図 78">
            <a:extLst>
              <a:ext uri="{FF2B5EF4-FFF2-40B4-BE49-F238E27FC236}">
                <a16:creationId xmlns:a16="http://schemas.microsoft.com/office/drawing/2014/main" id="{B7EA8A71-6E62-E067-8B67-5549918795D1}"/>
              </a:ext>
            </a:extLst>
          </p:cNvPr>
          <p:cNvPicPr>
            <a:picLocks noChangeAspect="1"/>
          </p:cNvPicPr>
          <p:nvPr/>
        </p:nvPicPr>
        <p:blipFill>
          <a:blip r:embed="rId14"/>
          <a:stretch>
            <a:fillRect/>
          </a:stretch>
        </p:blipFill>
        <p:spPr>
          <a:xfrm>
            <a:off x="1981566" y="4569334"/>
            <a:ext cx="1440000" cy="945378"/>
          </a:xfrm>
          <a:prstGeom prst="rect">
            <a:avLst/>
          </a:prstGeom>
        </p:spPr>
      </p:pic>
      <p:pic>
        <p:nvPicPr>
          <p:cNvPr id="81" name="図 80">
            <a:extLst>
              <a:ext uri="{FF2B5EF4-FFF2-40B4-BE49-F238E27FC236}">
                <a16:creationId xmlns:a16="http://schemas.microsoft.com/office/drawing/2014/main" id="{15CD115C-0DCD-EA40-90AF-D889E0459BD9}"/>
              </a:ext>
            </a:extLst>
          </p:cNvPr>
          <p:cNvPicPr>
            <a:picLocks noChangeAspect="1"/>
          </p:cNvPicPr>
          <p:nvPr/>
        </p:nvPicPr>
        <p:blipFill>
          <a:blip r:embed="rId15"/>
          <a:stretch>
            <a:fillRect/>
          </a:stretch>
        </p:blipFill>
        <p:spPr>
          <a:xfrm>
            <a:off x="3492770" y="4561120"/>
            <a:ext cx="1440000" cy="942297"/>
          </a:xfrm>
          <a:prstGeom prst="rect">
            <a:avLst/>
          </a:prstGeom>
        </p:spPr>
      </p:pic>
      <p:pic>
        <p:nvPicPr>
          <p:cNvPr id="83" name="図 82">
            <a:extLst>
              <a:ext uri="{FF2B5EF4-FFF2-40B4-BE49-F238E27FC236}">
                <a16:creationId xmlns:a16="http://schemas.microsoft.com/office/drawing/2014/main" id="{2C7116E6-F99B-8D69-2855-0655945BA6B0}"/>
              </a:ext>
            </a:extLst>
          </p:cNvPr>
          <p:cNvPicPr>
            <a:picLocks noChangeAspect="1"/>
          </p:cNvPicPr>
          <p:nvPr/>
        </p:nvPicPr>
        <p:blipFill>
          <a:blip r:embed="rId16"/>
          <a:stretch>
            <a:fillRect/>
          </a:stretch>
        </p:blipFill>
        <p:spPr>
          <a:xfrm>
            <a:off x="2032671" y="815498"/>
            <a:ext cx="1440000" cy="912269"/>
          </a:xfrm>
          <a:prstGeom prst="rect">
            <a:avLst/>
          </a:prstGeom>
        </p:spPr>
      </p:pic>
      <p:pic>
        <p:nvPicPr>
          <p:cNvPr id="85" name="図 84">
            <a:extLst>
              <a:ext uri="{FF2B5EF4-FFF2-40B4-BE49-F238E27FC236}">
                <a16:creationId xmlns:a16="http://schemas.microsoft.com/office/drawing/2014/main" id="{12E3B788-93D7-9992-0C30-20C25126E004}"/>
              </a:ext>
            </a:extLst>
          </p:cNvPr>
          <p:cNvPicPr>
            <a:picLocks noChangeAspect="1"/>
          </p:cNvPicPr>
          <p:nvPr/>
        </p:nvPicPr>
        <p:blipFill>
          <a:blip r:embed="rId17"/>
          <a:stretch>
            <a:fillRect/>
          </a:stretch>
        </p:blipFill>
        <p:spPr>
          <a:xfrm>
            <a:off x="5120652" y="2048364"/>
            <a:ext cx="1437542" cy="928129"/>
          </a:xfrm>
          <a:prstGeom prst="rect">
            <a:avLst/>
          </a:prstGeom>
        </p:spPr>
      </p:pic>
      <p:pic>
        <p:nvPicPr>
          <p:cNvPr id="87" name="図 86">
            <a:extLst>
              <a:ext uri="{FF2B5EF4-FFF2-40B4-BE49-F238E27FC236}">
                <a16:creationId xmlns:a16="http://schemas.microsoft.com/office/drawing/2014/main" id="{99C31CF0-8638-BCE1-BE0B-7CFE374514BC}"/>
              </a:ext>
            </a:extLst>
          </p:cNvPr>
          <p:cNvPicPr>
            <a:picLocks noChangeAspect="1"/>
          </p:cNvPicPr>
          <p:nvPr/>
        </p:nvPicPr>
        <p:blipFill>
          <a:blip r:embed="rId18"/>
          <a:stretch>
            <a:fillRect/>
          </a:stretch>
        </p:blipFill>
        <p:spPr>
          <a:xfrm>
            <a:off x="1963343" y="6274583"/>
            <a:ext cx="1476000" cy="925795"/>
          </a:xfrm>
          <a:prstGeom prst="rect">
            <a:avLst/>
          </a:prstGeom>
        </p:spPr>
      </p:pic>
      <p:sp>
        <p:nvSpPr>
          <p:cNvPr id="37" name="テキスト ボックス 36">
            <a:extLst>
              <a:ext uri="{FF2B5EF4-FFF2-40B4-BE49-F238E27FC236}">
                <a16:creationId xmlns:a16="http://schemas.microsoft.com/office/drawing/2014/main" id="{0C9433BE-DEB4-B75E-FE92-7C1CBA1554E3}"/>
              </a:ext>
            </a:extLst>
          </p:cNvPr>
          <p:cNvSpPr txBox="1"/>
          <p:nvPr/>
        </p:nvSpPr>
        <p:spPr>
          <a:xfrm>
            <a:off x="2403064" y="5986930"/>
            <a:ext cx="683820"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Lysine</a:t>
            </a:r>
            <a:endParaRPr kumimoji="1" lang="ja-JP" altLang="en-US" sz="1200" dirty="0">
              <a:latin typeface="Arial" panose="020B0604020202020204" pitchFamily="34" charset="0"/>
              <a:cs typeface="Arial" panose="020B0604020202020204" pitchFamily="34" charset="0"/>
            </a:endParaRPr>
          </a:p>
        </p:txBody>
      </p:sp>
      <p:pic>
        <p:nvPicPr>
          <p:cNvPr id="89" name="図 88">
            <a:extLst>
              <a:ext uri="{FF2B5EF4-FFF2-40B4-BE49-F238E27FC236}">
                <a16:creationId xmlns:a16="http://schemas.microsoft.com/office/drawing/2014/main" id="{0288A1D8-1BAE-BCB7-F192-527DECA2D84F}"/>
              </a:ext>
            </a:extLst>
          </p:cNvPr>
          <p:cNvPicPr>
            <a:picLocks noChangeAspect="1"/>
          </p:cNvPicPr>
          <p:nvPr/>
        </p:nvPicPr>
        <p:blipFill>
          <a:blip r:embed="rId19"/>
          <a:stretch>
            <a:fillRect/>
          </a:stretch>
        </p:blipFill>
        <p:spPr>
          <a:xfrm>
            <a:off x="3446349" y="6248174"/>
            <a:ext cx="1437543" cy="941212"/>
          </a:xfrm>
          <a:prstGeom prst="rect">
            <a:avLst/>
          </a:prstGeom>
        </p:spPr>
      </p:pic>
      <p:pic>
        <p:nvPicPr>
          <p:cNvPr id="91" name="図 90">
            <a:extLst>
              <a:ext uri="{FF2B5EF4-FFF2-40B4-BE49-F238E27FC236}">
                <a16:creationId xmlns:a16="http://schemas.microsoft.com/office/drawing/2014/main" id="{A6401AC0-C8F9-D92D-1BD1-7CFA48F046B8}"/>
              </a:ext>
            </a:extLst>
          </p:cNvPr>
          <p:cNvPicPr>
            <a:picLocks noChangeAspect="1"/>
          </p:cNvPicPr>
          <p:nvPr/>
        </p:nvPicPr>
        <p:blipFill>
          <a:blip r:embed="rId20"/>
          <a:stretch>
            <a:fillRect/>
          </a:stretch>
        </p:blipFill>
        <p:spPr>
          <a:xfrm>
            <a:off x="4932770" y="6239136"/>
            <a:ext cx="1440000" cy="931853"/>
          </a:xfrm>
          <a:prstGeom prst="rect">
            <a:avLst/>
          </a:prstGeom>
        </p:spPr>
      </p:pic>
      <p:sp>
        <p:nvSpPr>
          <p:cNvPr id="42" name="テキスト ボックス 41">
            <a:extLst>
              <a:ext uri="{FF2B5EF4-FFF2-40B4-BE49-F238E27FC236}">
                <a16:creationId xmlns:a16="http://schemas.microsoft.com/office/drawing/2014/main" id="{AB3AC827-7B2F-2F93-D7FA-00979B4F82B7}"/>
              </a:ext>
            </a:extLst>
          </p:cNvPr>
          <p:cNvSpPr txBox="1"/>
          <p:nvPr/>
        </p:nvSpPr>
        <p:spPr>
          <a:xfrm>
            <a:off x="822070" y="877426"/>
            <a:ext cx="615425" cy="338554"/>
          </a:xfrm>
          <a:prstGeom prst="rect">
            <a:avLst/>
          </a:prstGeom>
          <a:noFill/>
        </p:spPr>
        <p:txBody>
          <a:bodyPr wrap="square" rtlCol="0">
            <a:spAutoFit/>
          </a:bodyPr>
          <a:lstStyle/>
          <a:p>
            <a:r>
              <a:rPr kumimoji="1" lang="ja-JP" altLang="en-US" sz="800" b="1" dirty="0">
                <a:solidFill>
                  <a:srgbClr val="FFC000"/>
                </a:solidFill>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GF</a:t>
            </a:r>
          </a:p>
          <a:p>
            <a:r>
              <a:rPr lang="ja-JP" altLang="en-US" sz="800" b="1" dirty="0">
                <a:solidFill>
                  <a:srgbClr val="008000"/>
                </a:solidFill>
                <a:latin typeface="Arial" panose="020B0604020202020204" pitchFamily="34" charset="0"/>
                <a:cs typeface="Arial" panose="020B0604020202020204" pitchFamily="34" charset="0"/>
              </a:rPr>
              <a:t>－</a:t>
            </a:r>
            <a:r>
              <a:rPr lang="ja-JP" altLang="en-US" sz="800" b="1" dirty="0">
                <a:latin typeface="Arial" panose="020B0604020202020204" pitchFamily="34" charset="0"/>
                <a:cs typeface="Arial" panose="020B0604020202020204" pitchFamily="34" charset="0"/>
              </a:rPr>
              <a:t> </a:t>
            </a:r>
            <a:r>
              <a:rPr lang="en-US" altLang="ja-JP" sz="800" b="1" dirty="0">
                <a:latin typeface="Arial" panose="020B0604020202020204" pitchFamily="34" charset="0"/>
                <a:cs typeface="Arial" panose="020B0604020202020204" pitchFamily="34" charset="0"/>
              </a:rPr>
              <a:t>SPF</a:t>
            </a:r>
            <a:endParaRPr kumimoji="1" lang="ja-JP" altLang="en-US" sz="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9814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a:extLst>
              <a:ext uri="{FF2B5EF4-FFF2-40B4-BE49-F238E27FC236}">
                <a16:creationId xmlns:a16="http://schemas.microsoft.com/office/drawing/2014/main" id="{8D66C01F-3ECE-4012-A55A-B4AAB1482559}"/>
              </a:ext>
            </a:extLst>
          </p:cNvPr>
          <p:cNvSpPr txBox="1"/>
          <p:nvPr/>
        </p:nvSpPr>
        <p:spPr>
          <a:xfrm>
            <a:off x="2952956" y="3166020"/>
            <a:ext cx="588623"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(weeks)</a:t>
            </a:r>
            <a:endParaRPr kumimoji="1" lang="ja-JP" altLang="en-US"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 name="テキスト ボックス 1">
            <a:extLst>
              <a:ext uri="{FF2B5EF4-FFF2-40B4-BE49-F238E27FC236}">
                <a16:creationId xmlns:a16="http://schemas.microsoft.com/office/drawing/2014/main" id="{BE40BF65-4E62-4665-BA5C-98AE959F4787}"/>
              </a:ext>
            </a:extLst>
          </p:cNvPr>
          <p:cNvSpPr txBox="1"/>
          <p:nvPr/>
        </p:nvSpPr>
        <p:spPr>
          <a:xfrm>
            <a:off x="117363" y="337271"/>
            <a:ext cx="269626" cy="276999"/>
          </a:xfrm>
          <a:prstGeom prst="rect">
            <a:avLst/>
          </a:prstGeom>
          <a:noFill/>
          <a:scene3d>
            <a:camera prst="orthographicFront">
              <a:rot lat="0" lon="0" rev="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a</a:t>
            </a:r>
            <a:endParaRPr kumimoji="1" lang="ja-JP" altLang="en-US" sz="12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2" name="テキスト ボックス 21">
            <a:extLst>
              <a:ext uri="{FF2B5EF4-FFF2-40B4-BE49-F238E27FC236}">
                <a16:creationId xmlns:a16="http://schemas.microsoft.com/office/drawing/2014/main" id="{6E6335A6-C506-4CA8-8604-583FD2A833CD}"/>
              </a:ext>
            </a:extLst>
          </p:cNvPr>
          <p:cNvSpPr txBox="1"/>
          <p:nvPr/>
        </p:nvSpPr>
        <p:spPr>
          <a:xfrm>
            <a:off x="3501008" y="348814"/>
            <a:ext cx="263215" cy="276999"/>
          </a:xfrm>
          <a:prstGeom prst="rect">
            <a:avLst/>
          </a:prstGeom>
          <a:noFill/>
          <a:scene3d>
            <a:camera prst="orthographicFront">
              <a:rot lat="0" lon="0" rev="0"/>
            </a:camera>
            <a:lightRig rig="threePt" dir="t"/>
          </a:scene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b</a:t>
            </a:r>
            <a:endParaRPr kumimoji="1" lang="ja-JP" altLang="en-US" sz="12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3" name="正方形/長方形 12">
            <a:extLst>
              <a:ext uri="{FF2B5EF4-FFF2-40B4-BE49-F238E27FC236}">
                <a16:creationId xmlns:a16="http://schemas.microsoft.com/office/drawing/2014/main" id="{7DACB2BC-A93D-4D8F-9866-458D75F1C26D}"/>
              </a:ext>
            </a:extLst>
          </p:cNvPr>
          <p:cNvSpPr/>
          <p:nvPr/>
        </p:nvSpPr>
        <p:spPr>
          <a:xfrm>
            <a:off x="131801" y="6782862"/>
            <a:ext cx="6665668"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Supplementary Fig. 11 Scatter plots of generalized Procrustes analysis coordinates of Bray-Curtis dissimilarity and fecal metabolome and plasma metabolome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Procrustes analysis between Bray-Curtis dissimilarity and fecal metabolome (a), Bray-Curtis dissimilarity and plasma metabolome (b), and fecal metabolome and plasma metabolome (c) , respectively. The data are color coded by weeks of age. Each line connects the microbiome and metabolome data from individual mice. </a:t>
            </a:r>
            <a:r>
              <a:rPr kumimoji="1" lang="en-US" altLang="ja-JP" sz="1200" b="0" i="0" u="none" strike="noStrike" kern="1200" cap="none" spc="0" normalizeH="0" baseline="0" noProof="0" dirty="0">
                <a:ln>
                  <a:noFill/>
                </a:ln>
                <a:solidFill>
                  <a:prstClr val="black"/>
                </a:solidFill>
                <a:effectLst/>
                <a:uLnTx/>
                <a:uFillTx/>
                <a:latin typeface="Times New Roman" panose="02020603050405020304" pitchFamily="18" charset="0"/>
                <a:ea typeface="ＭＳ ゴシック" panose="020B0609070205080204" pitchFamily="49" charset="-128"/>
                <a:cs typeface="+mn-cs"/>
              </a:rPr>
              <a:t>The R value reflects the correlation between the two ordination results. Significant correlations (</a:t>
            </a:r>
            <a:r>
              <a:rPr kumimoji="1" lang="en-US" altLang="ja-JP" sz="1200" b="0" i="1" u="none" strike="noStrike" kern="1200" cap="none" spc="0" normalizeH="0" baseline="0" noProof="0" dirty="0">
                <a:ln>
                  <a:noFill/>
                </a:ln>
                <a:solidFill>
                  <a:prstClr val="black"/>
                </a:solidFill>
                <a:effectLst/>
                <a:uLnTx/>
                <a:uFillTx/>
                <a:latin typeface="Times New Roman" panose="02020603050405020304" pitchFamily="18" charset="0"/>
                <a:ea typeface="ＭＳ ゴシック" panose="020B0609070205080204" pitchFamily="49" charset="-128"/>
                <a:cs typeface="+mn-cs"/>
              </a:rPr>
              <a:t>P</a:t>
            </a:r>
            <a:r>
              <a:rPr kumimoji="1" lang="en-US" altLang="ja-JP" sz="1200" b="0" i="0" u="none" strike="noStrike" kern="1200" cap="none" spc="0" normalizeH="0" baseline="0" noProof="0" dirty="0">
                <a:ln>
                  <a:noFill/>
                </a:ln>
                <a:solidFill>
                  <a:prstClr val="black"/>
                </a:solidFill>
                <a:effectLst/>
                <a:uLnTx/>
                <a:uFillTx/>
                <a:latin typeface="Times New Roman" panose="02020603050405020304" pitchFamily="18" charset="0"/>
                <a:ea typeface="ＭＳ ゴシック" panose="020B0609070205080204" pitchFamily="49" charset="-128"/>
                <a:cs typeface="+mn-cs"/>
              </a:rPr>
              <a:t> &lt; 0.001, 999 permutations) were detected in all comparisons.</a:t>
            </a:r>
            <a:endParaRPr kumimoji="1" lang="en-US" altLang="ja-JP"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56170E25-53FD-420D-8391-DC3CD92CF08B}"/>
              </a:ext>
            </a:extLst>
          </p:cNvPr>
          <p:cNvSpPr txBox="1"/>
          <p:nvPr/>
        </p:nvSpPr>
        <p:spPr>
          <a:xfrm>
            <a:off x="108174" y="3531759"/>
            <a:ext cx="263215" cy="276999"/>
          </a:xfrm>
          <a:prstGeom prst="rect">
            <a:avLst/>
          </a:prstGeom>
          <a:noFill/>
          <a:scene3d>
            <a:camera prst="orthographicFront">
              <a:rot lat="0" lon="0" rev="0"/>
            </a:camera>
            <a:lightRig rig="threePt" dir="t"/>
          </a:scene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c</a:t>
            </a:r>
            <a:endParaRPr kumimoji="1" lang="ja-JP" altLang="en-US" sz="12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12" name="図 11">
            <a:extLst>
              <a:ext uri="{FF2B5EF4-FFF2-40B4-BE49-F238E27FC236}">
                <a16:creationId xmlns:a16="http://schemas.microsoft.com/office/drawing/2014/main" id="{5165B49F-7947-17A9-1C2A-45D7E0104E4D}"/>
              </a:ext>
            </a:extLst>
          </p:cNvPr>
          <p:cNvPicPr>
            <a:picLocks noChangeAspect="1"/>
          </p:cNvPicPr>
          <p:nvPr/>
        </p:nvPicPr>
        <p:blipFill rotWithShape="1">
          <a:blip r:embed="rId2">
            <a:extLst>
              <a:ext uri="{28A0092B-C50C-407E-A947-70E740481C1C}">
                <a14:useLocalDpi xmlns:a14="http://schemas.microsoft.com/office/drawing/2010/main" val="0"/>
              </a:ext>
            </a:extLst>
          </a:blip>
          <a:srcRect r="32772"/>
          <a:stretch/>
        </p:blipFill>
        <p:spPr>
          <a:xfrm>
            <a:off x="139219" y="655890"/>
            <a:ext cx="2843294" cy="2887094"/>
          </a:xfrm>
          <a:prstGeom prst="rect">
            <a:avLst/>
          </a:prstGeom>
        </p:spPr>
      </p:pic>
      <p:pic>
        <p:nvPicPr>
          <p:cNvPr id="4" name="図 3">
            <a:extLst>
              <a:ext uri="{FF2B5EF4-FFF2-40B4-BE49-F238E27FC236}">
                <a16:creationId xmlns:a16="http://schemas.microsoft.com/office/drawing/2014/main" id="{8C2D49D6-E060-C59C-C297-224FAD338D49}"/>
              </a:ext>
            </a:extLst>
          </p:cNvPr>
          <p:cNvPicPr>
            <a:picLocks noChangeAspect="1"/>
          </p:cNvPicPr>
          <p:nvPr/>
        </p:nvPicPr>
        <p:blipFill rotWithShape="1">
          <a:blip r:embed="rId3">
            <a:extLst>
              <a:ext uri="{28A0092B-C50C-407E-A947-70E740481C1C}">
                <a14:useLocalDpi xmlns:a14="http://schemas.microsoft.com/office/drawing/2010/main" val="0"/>
              </a:ext>
            </a:extLst>
          </a:blip>
          <a:srcRect r="30015"/>
          <a:stretch/>
        </p:blipFill>
        <p:spPr>
          <a:xfrm>
            <a:off x="158813" y="3783841"/>
            <a:ext cx="2823700" cy="2741206"/>
          </a:xfrm>
          <a:prstGeom prst="rect">
            <a:avLst/>
          </a:prstGeom>
        </p:spPr>
      </p:pic>
      <p:pic>
        <p:nvPicPr>
          <p:cNvPr id="6" name="図 5">
            <a:extLst>
              <a:ext uri="{FF2B5EF4-FFF2-40B4-BE49-F238E27FC236}">
                <a16:creationId xmlns:a16="http://schemas.microsoft.com/office/drawing/2014/main" id="{D7549EBB-B94E-676F-B4C0-3A37B769AAD8}"/>
              </a:ext>
            </a:extLst>
          </p:cNvPr>
          <p:cNvPicPr>
            <a:picLocks noChangeAspect="1"/>
          </p:cNvPicPr>
          <p:nvPr/>
        </p:nvPicPr>
        <p:blipFill rotWithShape="1">
          <a:blip r:embed="rId4">
            <a:extLst>
              <a:ext uri="{28A0092B-C50C-407E-A947-70E740481C1C}">
                <a14:useLocalDpi xmlns:a14="http://schemas.microsoft.com/office/drawing/2010/main" val="0"/>
              </a:ext>
            </a:extLst>
          </a:blip>
          <a:srcRect r="30660"/>
          <a:stretch/>
        </p:blipFill>
        <p:spPr>
          <a:xfrm>
            <a:off x="3632616" y="628430"/>
            <a:ext cx="3024336" cy="2907710"/>
          </a:xfrm>
          <a:prstGeom prst="rect">
            <a:avLst/>
          </a:prstGeom>
        </p:spPr>
      </p:pic>
      <p:pic>
        <p:nvPicPr>
          <p:cNvPr id="11" name="図 10">
            <a:extLst>
              <a:ext uri="{FF2B5EF4-FFF2-40B4-BE49-F238E27FC236}">
                <a16:creationId xmlns:a16="http://schemas.microsoft.com/office/drawing/2014/main" id="{E8C026B1-0489-5DD5-E50A-FC693F22EEB3}"/>
              </a:ext>
            </a:extLst>
          </p:cNvPr>
          <p:cNvPicPr>
            <a:picLocks noChangeAspect="1"/>
          </p:cNvPicPr>
          <p:nvPr/>
        </p:nvPicPr>
        <p:blipFill>
          <a:blip r:embed="rId5"/>
          <a:stretch>
            <a:fillRect/>
          </a:stretch>
        </p:blipFill>
        <p:spPr>
          <a:xfrm>
            <a:off x="2129184" y="2938573"/>
            <a:ext cx="663604" cy="300500"/>
          </a:xfrm>
          <a:prstGeom prst="rect">
            <a:avLst/>
          </a:prstGeom>
        </p:spPr>
      </p:pic>
      <p:pic>
        <p:nvPicPr>
          <p:cNvPr id="15" name="図 14">
            <a:extLst>
              <a:ext uri="{FF2B5EF4-FFF2-40B4-BE49-F238E27FC236}">
                <a16:creationId xmlns:a16="http://schemas.microsoft.com/office/drawing/2014/main" id="{42206A74-D2E6-EF84-4148-8146D84F4495}"/>
              </a:ext>
            </a:extLst>
          </p:cNvPr>
          <p:cNvPicPr>
            <a:picLocks noChangeAspect="1"/>
          </p:cNvPicPr>
          <p:nvPr/>
        </p:nvPicPr>
        <p:blipFill>
          <a:blip r:embed="rId6"/>
          <a:stretch>
            <a:fillRect/>
          </a:stretch>
        </p:blipFill>
        <p:spPr>
          <a:xfrm>
            <a:off x="3046796" y="657693"/>
            <a:ext cx="324000" cy="2520793"/>
          </a:xfrm>
          <a:prstGeom prst="rect">
            <a:avLst/>
          </a:prstGeom>
        </p:spPr>
      </p:pic>
      <p:pic>
        <p:nvPicPr>
          <p:cNvPr id="19" name="図 18">
            <a:extLst>
              <a:ext uri="{FF2B5EF4-FFF2-40B4-BE49-F238E27FC236}">
                <a16:creationId xmlns:a16="http://schemas.microsoft.com/office/drawing/2014/main" id="{2FAECBB8-A114-539B-91B2-188A277A2C09}"/>
              </a:ext>
            </a:extLst>
          </p:cNvPr>
          <p:cNvPicPr>
            <a:picLocks noChangeAspect="1"/>
          </p:cNvPicPr>
          <p:nvPr/>
        </p:nvPicPr>
        <p:blipFill>
          <a:blip r:embed="rId7"/>
          <a:stretch>
            <a:fillRect/>
          </a:stretch>
        </p:blipFill>
        <p:spPr>
          <a:xfrm>
            <a:off x="476672" y="5896872"/>
            <a:ext cx="541017" cy="377454"/>
          </a:xfrm>
          <a:prstGeom prst="rect">
            <a:avLst/>
          </a:prstGeom>
        </p:spPr>
      </p:pic>
      <p:pic>
        <p:nvPicPr>
          <p:cNvPr id="31" name="図 30">
            <a:extLst>
              <a:ext uri="{FF2B5EF4-FFF2-40B4-BE49-F238E27FC236}">
                <a16:creationId xmlns:a16="http://schemas.microsoft.com/office/drawing/2014/main" id="{B1C8F478-E51E-D0D2-6C1B-2795303EA9C2}"/>
              </a:ext>
            </a:extLst>
          </p:cNvPr>
          <p:cNvPicPr>
            <a:picLocks noChangeAspect="1"/>
          </p:cNvPicPr>
          <p:nvPr/>
        </p:nvPicPr>
        <p:blipFill rotWithShape="1">
          <a:blip r:embed="rId8"/>
          <a:srcRect t="12176" r="9091" b="19422"/>
          <a:stretch/>
        </p:blipFill>
        <p:spPr>
          <a:xfrm>
            <a:off x="5805264" y="2938573"/>
            <a:ext cx="720080" cy="292102"/>
          </a:xfrm>
          <a:prstGeom prst="rect">
            <a:avLst/>
          </a:prstGeom>
        </p:spPr>
      </p:pic>
      <p:sp>
        <p:nvSpPr>
          <p:cNvPr id="3" name="テキスト ボックス 2">
            <a:extLst>
              <a:ext uri="{FF2B5EF4-FFF2-40B4-BE49-F238E27FC236}">
                <a16:creationId xmlns:a16="http://schemas.microsoft.com/office/drawing/2014/main" id="{02F853DD-3DE6-8A04-8439-44F9BC7E297A}"/>
              </a:ext>
            </a:extLst>
          </p:cNvPr>
          <p:cNvSpPr txBox="1"/>
          <p:nvPr/>
        </p:nvSpPr>
        <p:spPr>
          <a:xfrm>
            <a:off x="1893550" y="683568"/>
            <a:ext cx="1066318" cy="200055"/>
          </a:xfrm>
          <a:prstGeom prst="rect">
            <a:avLst/>
          </a:prstGeom>
          <a:noFill/>
          <a:scene3d>
            <a:camera prst="orthographicFront">
              <a:rot lat="0" lon="0" rev="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R </a:t>
            </a:r>
            <a:r>
              <a:rPr kumimoji="1" lang="en-US" altLang="ja-JP"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 0.7816, </a:t>
            </a:r>
            <a:r>
              <a:rPr kumimoji="1" lang="en-US" altLang="ja-JP"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P </a:t>
            </a:r>
            <a:r>
              <a:rPr kumimoji="1" lang="en-US" altLang="ja-JP"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&lt; 0.001</a:t>
            </a:r>
            <a:endParaRPr kumimoji="1" lang="ja-JP" altLang="en-US"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C2475CA3-5A33-9A03-7446-42CC45D5D96B}"/>
              </a:ext>
            </a:extLst>
          </p:cNvPr>
          <p:cNvSpPr txBox="1"/>
          <p:nvPr/>
        </p:nvSpPr>
        <p:spPr>
          <a:xfrm>
            <a:off x="5570207" y="655890"/>
            <a:ext cx="1066318" cy="200055"/>
          </a:xfrm>
          <a:prstGeom prst="rect">
            <a:avLst/>
          </a:prstGeom>
          <a:noFill/>
          <a:scene3d>
            <a:camera prst="orthographicFront">
              <a:rot lat="0" lon="0" rev="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R </a:t>
            </a:r>
            <a:r>
              <a:rPr kumimoji="1" lang="en-US" altLang="ja-JP"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 0.3442, </a:t>
            </a:r>
            <a:r>
              <a:rPr kumimoji="1" lang="en-US" altLang="ja-JP"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P </a:t>
            </a:r>
            <a:r>
              <a:rPr kumimoji="1" lang="en-US" altLang="ja-JP"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&lt; 0.001</a:t>
            </a:r>
            <a:endParaRPr kumimoji="1" lang="ja-JP" altLang="en-US"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7" name="テキスト ボックス 6">
            <a:extLst>
              <a:ext uri="{FF2B5EF4-FFF2-40B4-BE49-F238E27FC236}">
                <a16:creationId xmlns:a16="http://schemas.microsoft.com/office/drawing/2014/main" id="{4724960B-0011-5739-6034-31599313F70C}"/>
              </a:ext>
            </a:extLst>
          </p:cNvPr>
          <p:cNvSpPr txBox="1"/>
          <p:nvPr/>
        </p:nvSpPr>
        <p:spPr>
          <a:xfrm>
            <a:off x="371389" y="3859480"/>
            <a:ext cx="1016625" cy="200055"/>
          </a:xfrm>
          <a:prstGeom prst="rect">
            <a:avLst/>
          </a:prstGeom>
          <a:noFill/>
          <a:scene3d>
            <a:camera prst="orthographicFront">
              <a:rot lat="0" lon="0" rev="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R </a:t>
            </a:r>
            <a:r>
              <a:rPr kumimoji="1" lang="en-US" altLang="ja-JP"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 0.353, </a:t>
            </a:r>
            <a:r>
              <a:rPr kumimoji="1" lang="en-US" altLang="ja-JP"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P </a:t>
            </a:r>
            <a:r>
              <a:rPr kumimoji="1" lang="en-US" altLang="ja-JP"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&lt; 0.001</a:t>
            </a:r>
            <a:endParaRPr kumimoji="1" lang="ja-JP" altLang="en-US"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Tree>
    <p:extLst>
      <p:ext uri="{BB962C8B-B14F-4D97-AF65-F5344CB8AC3E}">
        <p14:creationId xmlns:p14="http://schemas.microsoft.com/office/powerpoint/2010/main" val="444161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FBD6B589-9EC3-1A7A-1B20-48FACA7FAE0F}"/>
              </a:ext>
            </a:extLst>
          </p:cNvPr>
          <p:cNvSpPr txBox="1"/>
          <p:nvPr/>
        </p:nvSpPr>
        <p:spPr>
          <a:xfrm>
            <a:off x="47674" y="6787089"/>
            <a:ext cx="6840859" cy="1938992"/>
          </a:xfrm>
          <a:prstGeom prst="rect">
            <a:avLst/>
          </a:prstGeom>
          <a:noFill/>
          <a:scene3d>
            <a:camera prst="orthographicFront">
              <a:rot lat="0" lon="0" rev="0"/>
            </a:camera>
            <a:lightRig rig="threePt" dir="t"/>
          </a:scene3d>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Supplementary Fig. 12. The break points of age-related changes in the fecal microbiome and metabolome.</a:t>
            </a:r>
            <a:endParaRPr lang="en-US" altLang="ja-JP" sz="1200" dirty="0">
              <a:latin typeface="Times New Roman" panose="02020603050405020304" pitchFamily="18" charset="0"/>
              <a:cs typeface="Times New Roman" panose="02020603050405020304" pitchFamily="18" charset="0"/>
            </a:endParaRPr>
          </a:p>
          <a:p>
            <a:r>
              <a:rPr lang="en-US" altLang="ja-JP" sz="1200" dirty="0">
                <a:latin typeface="Times New Roman" panose="02020603050405020304" pitchFamily="18" charset="0"/>
                <a:cs typeface="Times New Roman" panose="02020603050405020304" pitchFamily="18" charset="0"/>
              </a:rPr>
              <a:t>Change point analysis (CPA) determined the break points of age-related changes in the fecal microbiome and fecal and plasma metabolome. The plots of sum of squared error (SSE) versus number of clusters for (a) fecal microbiome using scores of principal coordinate (</a:t>
            </a:r>
            <a:r>
              <a:rPr lang="en-US" altLang="ja-JP" sz="1200" dirty="0" err="1">
                <a:latin typeface="Times New Roman" panose="02020603050405020304" pitchFamily="18" charset="0"/>
                <a:cs typeface="Times New Roman" panose="02020603050405020304" pitchFamily="18" charset="0"/>
              </a:rPr>
              <a:t>PCo</a:t>
            </a:r>
            <a:r>
              <a:rPr lang="en-US" altLang="ja-JP" sz="1200" dirty="0">
                <a:latin typeface="Times New Roman" panose="02020603050405020304" pitchFamily="18" charset="0"/>
                <a:cs typeface="Times New Roman" panose="02020603050405020304" pitchFamily="18" charset="0"/>
              </a:rPr>
              <a:t>) 1 to 3 of Bray Curtis distance and (b) fecal and (c) plasma metabolome using scores of principal component (PC) 1 to 3. Data are shown as mean and standard deviation. Dot plots for scores of (d) </a:t>
            </a:r>
            <a:r>
              <a:rPr lang="en-US" altLang="ja-JP" sz="1200" dirty="0" err="1">
                <a:latin typeface="Times New Roman" panose="02020603050405020304" pitchFamily="18" charset="0"/>
                <a:cs typeface="Times New Roman" panose="02020603050405020304" pitchFamily="18" charset="0"/>
              </a:rPr>
              <a:t>PCo</a:t>
            </a:r>
            <a:r>
              <a:rPr lang="en-US" altLang="ja-JP" sz="1200" dirty="0">
                <a:latin typeface="Times New Roman" panose="02020603050405020304" pitchFamily="18" charset="0"/>
                <a:cs typeface="Times New Roman" panose="02020603050405020304" pitchFamily="18" charset="0"/>
              </a:rPr>
              <a:t> 1 to 3 of Bray-Curtis distance and PC 1 to 3 from (e) fecal metabolome and (f) plasma metabolome are plotted (data shown for 5 to 6 mice/time point). The dots indicate individual mice. Blue bar indicates the mean. The colored bars on the graph show clusters based on the entropy.</a:t>
            </a:r>
          </a:p>
        </p:txBody>
      </p:sp>
      <p:pic>
        <p:nvPicPr>
          <p:cNvPr id="54" name="図 53">
            <a:extLst>
              <a:ext uri="{FF2B5EF4-FFF2-40B4-BE49-F238E27FC236}">
                <a16:creationId xmlns:a16="http://schemas.microsoft.com/office/drawing/2014/main" id="{CD2A213C-54A2-FF56-0D47-32551A18C37C}"/>
              </a:ext>
            </a:extLst>
          </p:cNvPr>
          <p:cNvPicPr>
            <a:picLocks noChangeAspect="1"/>
          </p:cNvPicPr>
          <p:nvPr/>
        </p:nvPicPr>
        <p:blipFill>
          <a:blip r:embed="rId2"/>
          <a:stretch>
            <a:fillRect/>
          </a:stretch>
        </p:blipFill>
        <p:spPr>
          <a:xfrm>
            <a:off x="161620" y="1980913"/>
            <a:ext cx="2160000" cy="1371891"/>
          </a:xfrm>
          <a:prstGeom prst="rect">
            <a:avLst/>
          </a:prstGeom>
        </p:spPr>
      </p:pic>
      <p:cxnSp>
        <p:nvCxnSpPr>
          <p:cNvPr id="55" name="直線コネクタ 54">
            <a:extLst>
              <a:ext uri="{FF2B5EF4-FFF2-40B4-BE49-F238E27FC236}">
                <a16:creationId xmlns:a16="http://schemas.microsoft.com/office/drawing/2014/main" id="{D7215BF3-5407-EB02-8950-BEF61F9FDC3D}"/>
              </a:ext>
            </a:extLst>
          </p:cNvPr>
          <p:cNvCxnSpPr/>
          <p:nvPr/>
        </p:nvCxnSpPr>
        <p:spPr>
          <a:xfrm>
            <a:off x="450705" y="2155300"/>
            <a:ext cx="648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A86A8DE-0A67-AA91-0525-8E4CADF8A767}"/>
              </a:ext>
            </a:extLst>
          </p:cNvPr>
          <p:cNvCxnSpPr/>
          <p:nvPr/>
        </p:nvCxnSpPr>
        <p:spPr>
          <a:xfrm>
            <a:off x="547309" y="2155300"/>
            <a:ext cx="756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C511EA5A-534D-219F-08DF-C6A6F2EE844B}"/>
              </a:ext>
            </a:extLst>
          </p:cNvPr>
          <p:cNvCxnSpPr/>
          <p:nvPr/>
        </p:nvCxnSpPr>
        <p:spPr>
          <a:xfrm>
            <a:off x="1340768" y="2155300"/>
            <a:ext cx="828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59" name="図 58">
            <a:extLst>
              <a:ext uri="{FF2B5EF4-FFF2-40B4-BE49-F238E27FC236}">
                <a16:creationId xmlns:a16="http://schemas.microsoft.com/office/drawing/2014/main" id="{22AF5E16-57EC-72E4-BC4F-CA33C503D7E1}"/>
              </a:ext>
            </a:extLst>
          </p:cNvPr>
          <p:cNvPicPr>
            <a:picLocks noChangeAspect="1"/>
          </p:cNvPicPr>
          <p:nvPr/>
        </p:nvPicPr>
        <p:blipFill>
          <a:blip r:embed="rId3"/>
          <a:stretch>
            <a:fillRect/>
          </a:stretch>
        </p:blipFill>
        <p:spPr>
          <a:xfrm>
            <a:off x="2398918" y="1980912"/>
            <a:ext cx="2196000" cy="1381194"/>
          </a:xfrm>
          <a:prstGeom prst="rect">
            <a:avLst/>
          </a:prstGeom>
        </p:spPr>
      </p:pic>
      <p:pic>
        <p:nvPicPr>
          <p:cNvPr id="60" name="図 59">
            <a:extLst>
              <a:ext uri="{FF2B5EF4-FFF2-40B4-BE49-F238E27FC236}">
                <a16:creationId xmlns:a16="http://schemas.microsoft.com/office/drawing/2014/main" id="{CFF65AF6-7DE9-2BE3-1A34-2184A35F22DC}"/>
              </a:ext>
            </a:extLst>
          </p:cNvPr>
          <p:cNvPicPr>
            <a:picLocks noChangeAspect="1"/>
          </p:cNvPicPr>
          <p:nvPr/>
        </p:nvPicPr>
        <p:blipFill>
          <a:blip r:embed="rId4"/>
          <a:stretch>
            <a:fillRect/>
          </a:stretch>
        </p:blipFill>
        <p:spPr>
          <a:xfrm>
            <a:off x="4656598" y="1980912"/>
            <a:ext cx="2196000" cy="1381195"/>
          </a:xfrm>
          <a:prstGeom prst="rect">
            <a:avLst/>
          </a:prstGeom>
        </p:spPr>
      </p:pic>
      <p:cxnSp>
        <p:nvCxnSpPr>
          <p:cNvPr id="61" name="直線コネクタ 60">
            <a:extLst>
              <a:ext uri="{FF2B5EF4-FFF2-40B4-BE49-F238E27FC236}">
                <a16:creationId xmlns:a16="http://schemas.microsoft.com/office/drawing/2014/main" id="{6494DD3E-E565-61EB-393D-2A007F4AAE9F}"/>
              </a:ext>
            </a:extLst>
          </p:cNvPr>
          <p:cNvCxnSpPr/>
          <p:nvPr/>
        </p:nvCxnSpPr>
        <p:spPr>
          <a:xfrm>
            <a:off x="2689390" y="2155300"/>
            <a:ext cx="648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CD1A645C-86E1-CB7F-E60E-DAC50704ABFD}"/>
              </a:ext>
            </a:extLst>
          </p:cNvPr>
          <p:cNvCxnSpPr/>
          <p:nvPr/>
        </p:nvCxnSpPr>
        <p:spPr>
          <a:xfrm>
            <a:off x="2781256" y="2155300"/>
            <a:ext cx="7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12030E9F-8CDA-EDD6-1311-49850FEE602B}"/>
              </a:ext>
            </a:extLst>
          </p:cNvPr>
          <p:cNvCxnSpPr/>
          <p:nvPr/>
        </p:nvCxnSpPr>
        <p:spPr>
          <a:xfrm>
            <a:off x="3605620" y="2155300"/>
            <a:ext cx="828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3A115375-19B0-C5EF-A6D9-EEF58BC68015}"/>
              </a:ext>
            </a:extLst>
          </p:cNvPr>
          <p:cNvCxnSpPr/>
          <p:nvPr/>
        </p:nvCxnSpPr>
        <p:spPr>
          <a:xfrm>
            <a:off x="4958268" y="2155300"/>
            <a:ext cx="648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8292A492-E23C-DEAA-CA96-6C24EE516F4A}"/>
              </a:ext>
            </a:extLst>
          </p:cNvPr>
          <p:cNvCxnSpPr/>
          <p:nvPr/>
        </p:nvCxnSpPr>
        <p:spPr>
          <a:xfrm>
            <a:off x="5050134" y="2155300"/>
            <a:ext cx="7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4626F012-0D1D-200F-4F89-4AF1A9DD098E}"/>
              </a:ext>
            </a:extLst>
          </p:cNvPr>
          <p:cNvCxnSpPr/>
          <p:nvPr/>
        </p:nvCxnSpPr>
        <p:spPr>
          <a:xfrm>
            <a:off x="5873440" y="2155300"/>
            <a:ext cx="828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67" name="テキスト ボックス 66">
            <a:extLst>
              <a:ext uri="{FF2B5EF4-FFF2-40B4-BE49-F238E27FC236}">
                <a16:creationId xmlns:a16="http://schemas.microsoft.com/office/drawing/2014/main" id="{58075F66-9574-6C3A-343F-D5DA102C6B01}"/>
              </a:ext>
            </a:extLst>
          </p:cNvPr>
          <p:cNvSpPr txBox="1"/>
          <p:nvPr/>
        </p:nvSpPr>
        <p:spPr>
          <a:xfrm rot="16200000">
            <a:off x="-143014" y="2478864"/>
            <a:ext cx="503664"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PCo1</a:t>
            </a:r>
            <a:endParaRPr kumimoji="1" lang="ja-JP" altLang="en-US" sz="1000" dirty="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3AE62C79-ED38-E005-F504-9686E0F1A8BE}"/>
              </a:ext>
            </a:extLst>
          </p:cNvPr>
          <p:cNvSpPr txBox="1"/>
          <p:nvPr/>
        </p:nvSpPr>
        <p:spPr>
          <a:xfrm rot="16200000">
            <a:off x="2070646" y="2478864"/>
            <a:ext cx="503664"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PCo2</a:t>
            </a:r>
            <a:endParaRPr kumimoji="1" lang="ja-JP" altLang="en-US" sz="1000" dirty="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268F3EF5-4726-302B-96E9-43FC87700C4D}"/>
              </a:ext>
            </a:extLst>
          </p:cNvPr>
          <p:cNvSpPr txBox="1"/>
          <p:nvPr/>
        </p:nvSpPr>
        <p:spPr>
          <a:xfrm rot="16200000">
            <a:off x="4350375" y="2543747"/>
            <a:ext cx="503664"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PCo3</a:t>
            </a:r>
            <a:endParaRPr kumimoji="1" lang="ja-JP" altLang="en-US" sz="1000" dirty="0">
              <a:latin typeface="Arial" panose="020B0604020202020204" pitchFamily="34" charset="0"/>
              <a:cs typeface="Arial" panose="020B0604020202020204" pitchFamily="34" charset="0"/>
            </a:endParaRPr>
          </a:p>
        </p:txBody>
      </p:sp>
      <p:pic>
        <p:nvPicPr>
          <p:cNvPr id="70" name="図 69">
            <a:extLst>
              <a:ext uri="{FF2B5EF4-FFF2-40B4-BE49-F238E27FC236}">
                <a16:creationId xmlns:a16="http://schemas.microsoft.com/office/drawing/2014/main" id="{AB96E1F1-9449-8C1B-788E-AEBE0C166F54}"/>
              </a:ext>
            </a:extLst>
          </p:cNvPr>
          <p:cNvPicPr>
            <a:picLocks noChangeAspect="1"/>
          </p:cNvPicPr>
          <p:nvPr/>
        </p:nvPicPr>
        <p:blipFill>
          <a:blip r:embed="rId5"/>
          <a:stretch>
            <a:fillRect/>
          </a:stretch>
        </p:blipFill>
        <p:spPr>
          <a:xfrm>
            <a:off x="209240" y="3652594"/>
            <a:ext cx="2132980" cy="1332513"/>
          </a:xfrm>
          <a:prstGeom prst="rect">
            <a:avLst/>
          </a:prstGeom>
        </p:spPr>
      </p:pic>
      <p:pic>
        <p:nvPicPr>
          <p:cNvPr id="71" name="図 70">
            <a:extLst>
              <a:ext uri="{FF2B5EF4-FFF2-40B4-BE49-F238E27FC236}">
                <a16:creationId xmlns:a16="http://schemas.microsoft.com/office/drawing/2014/main" id="{96E46E47-86F5-7EB8-B2AA-29B96077A3E0}"/>
              </a:ext>
            </a:extLst>
          </p:cNvPr>
          <p:cNvPicPr>
            <a:picLocks noChangeAspect="1"/>
          </p:cNvPicPr>
          <p:nvPr/>
        </p:nvPicPr>
        <p:blipFill>
          <a:blip r:embed="rId6"/>
          <a:stretch>
            <a:fillRect/>
          </a:stretch>
        </p:blipFill>
        <p:spPr>
          <a:xfrm>
            <a:off x="2434152" y="3648289"/>
            <a:ext cx="2160001" cy="1349394"/>
          </a:xfrm>
          <a:prstGeom prst="rect">
            <a:avLst/>
          </a:prstGeom>
        </p:spPr>
      </p:pic>
      <p:pic>
        <p:nvPicPr>
          <p:cNvPr id="72" name="図 71">
            <a:extLst>
              <a:ext uri="{FF2B5EF4-FFF2-40B4-BE49-F238E27FC236}">
                <a16:creationId xmlns:a16="http://schemas.microsoft.com/office/drawing/2014/main" id="{75640AA6-9CDC-1808-8D78-1EA317EC90DD}"/>
              </a:ext>
            </a:extLst>
          </p:cNvPr>
          <p:cNvPicPr>
            <a:picLocks noChangeAspect="1"/>
          </p:cNvPicPr>
          <p:nvPr/>
        </p:nvPicPr>
        <p:blipFill>
          <a:blip r:embed="rId7"/>
          <a:stretch>
            <a:fillRect/>
          </a:stretch>
        </p:blipFill>
        <p:spPr>
          <a:xfrm>
            <a:off x="4674597" y="3662006"/>
            <a:ext cx="2160001" cy="1352433"/>
          </a:xfrm>
          <a:prstGeom prst="rect">
            <a:avLst/>
          </a:prstGeom>
        </p:spPr>
      </p:pic>
      <p:sp>
        <p:nvSpPr>
          <p:cNvPr id="73" name="テキスト ボックス 72">
            <a:extLst>
              <a:ext uri="{FF2B5EF4-FFF2-40B4-BE49-F238E27FC236}">
                <a16:creationId xmlns:a16="http://schemas.microsoft.com/office/drawing/2014/main" id="{CCA02AE8-3D1D-30DE-A6E8-AEE05878955A}"/>
              </a:ext>
            </a:extLst>
          </p:cNvPr>
          <p:cNvSpPr txBox="1"/>
          <p:nvPr/>
        </p:nvSpPr>
        <p:spPr>
          <a:xfrm rot="16200000">
            <a:off x="-96258" y="4154278"/>
            <a:ext cx="433132"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PC1</a:t>
            </a:r>
            <a:endParaRPr kumimoji="1" lang="ja-JP" altLang="en-US" sz="10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BC71198D-322E-F899-7A0D-7F8276FA9A1A}"/>
              </a:ext>
            </a:extLst>
          </p:cNvPr>
          <p:cNvSpPr txBox="1"/>
          <p:nvPr/>
        </p:nvSpPr>
        <p:spPr>
          <a:xfrm rot="16200000">
            <a:off x="2117402" y="4154277"/>
            <a:ext cx="433132"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PC2</a:t>
            </a:r>
            <a:endParaRPr kumimoji="1" lang="ja-JP" altLang="en-US" sz="1000" dirty="0">
              <a:latin typeface="Arial" panose="020B0604020202020204" pitchFamily="34" charset="0"/>
              <a:cs typeface="Arial" panose="020B0604020202020204" pitchFamily="34" charset="0"/>
            </a:endParaRPr>
          </a:p>
        </p:txBody>
      </p:sp>
      <p:sp>
        <p:nvSpPr>
          <p:cNvPr id="75" name="テキスト ボックス 74">
            <a:extLst>
              <a:ext uri="{FF2B5EF4-FFF2-40B4-BE49-F238E27FC236}">
                <a16:creationId xmlns:a16="http://schemas.microsoft.com/office/drawing/2014/main" id="{5B961EF3-A1C8-48D8-2106-D6B11AD531D6}"/>
              </a:ext>
            </a:extLst>
          </p:cNvPr>
          <p:cNvSpPr txBox="1"/>
          <p:nvPr/>
        </p:nvSpPr>
        <p:spPr>
          <a:xfrm rot="16200000">
            <a:off x="4385642" y="4170706"/>
            <a:ext cx="433132"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PC3</a:t>
            </a:r>
            <a:endParaRPr kumimoji="1" lang="ja-JP" altLang="en-US" sz="1000" dirty="0">
              <a:latin typeface="Arial" panose="020B0604020202020204" pitchFamily="34" charset="0"/>
              <a:cs typeface="Arial" panose="020B0604020202020204" pitchFamily="34" charset="0"/>
            </a:endParaRPr>
          </a:p>
        </p:txBody>
      </p:sp>
      <p:cxnSp>
        <p:nvCxnSpPr>
          <p:cNvPr id="76" name="直線コネクタ 75">
            <a:extLst>
              <a:ext uri="{FF2B5EF4-FFF2-40B4-BE49-F238E27FC236}">
                <a16:creationId xmlns:a16="http://schemas.microsoft.com/office/drawing/2014/main" id="{7B36C4B6-8517-F183-13A2-477178DCAA35}"/>
              </a:ext>
            </a:extLst>
          </p:cNvPr>
          <p:cNvCxnSpPr/>
          <p:nvPr/>
        </p:nvCxnSpPr>
        <p:spPr>
          <a:xfrm>
            <a:off x="464289" y="3856274"/>
            <a:ext cx="648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4C085237-5A67-49DB-1C3C-6E15C3586346}"/>
              </a:ext>
            </a:extLst>
          </p:cNvPr>
          <p:cNvCxnSpPr/>
          <p:nvPr/>
        </p:nvCxnSpPr>
        <p:spPr>
          <a:xfrm>
            <a:off x="560893" y="3856274"/>
            <a:ext cx="756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9E826B25-C608-0D17-671A-575A11E9E67C}"/>
              </a:ext>
            </a:extLst>
          </p:cNvPr>
          <p:cNvCxnSpPr/>
          <p:nvPr/>
        </p:nvCxnSpPr>
        <p:spPr>
          <a:xfrm>
            <a:off x="1354352" y="3856274"/>
            <a:ext cx="828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72811028-1191-3ADE-2E93-820C26129D57}"/>
              </a:ext>
            </a:extLst>
          </p:cNvPr>
          <p:cNvCxnSpPr/>
          <p:nvPr/>
        </p:nvCxnSpPr>
        <p:spPr>
          <a:xfrm>
            <a:off x="2702974" y="3856274"/>
            <a:ext cx="648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D74C726F-ECB2-4895-ABE0-6337ED90A2FC}"/>
              </a:ext>
            </a:extLst>
          </p:cNvPr>
          <p:cNvCxnSpPr/>
          <p:nvPr/>
        </p:nvCxnSpPr>
        <p:spPr>
          <a:xfrm>
            <a:off x="2794840" y="3856274"/>
            <a:ext cx="7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DA7DD509-FA13-E55F-0252-636D55A49FE0}"/>
              </a:ext>
            </a:extLst>
          </p:cNvPr>
          <p:cNvCxnSpPr/>
          <p:nvPr/>
        </p:nvCxnSpPr>
        <p:spPr>
          <a:xfrm>
            <a:off x="3619204" y="3856274"/>
            <a:ext cx="828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1CE7D122-DCE5-5A5B-6B95-2752F3A14D4F}"/>
              </a:ext>
            </a:extLst>
          </p:cNvPr>
          <p:cNvCxnSpPr/>
          <p:nvPr/>
        </p:nvCxnSpPr>
        <p:spPr>
          <a:xfrm>
            <a:off x="4960364" y="3857178"/>
            <a:ext cx="648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BDA172C7-C221-9866-0DC4-F8D1FD5478D5}"/>
              </a:ext>
            </a:extLst>
          </p:cNvPr>
          <p:cNvCxnSpPr/>
          <p:nvPr/>
        </p:nvCxnSpPr>
        <p:spPr>
          <a:xfrm>
            <a:off x="5052230" y="3857178"/>
            <a:ext cx="7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146F1C1-D286-3E3D-34C7-88B22AAFC233}"/>
              </a:ext>
            </a:extLst>
          </p:cNvPr>
          <p:cNvCxnSpPr/>
          <p:nvPr/>
        </p:nvCxnSpPr>
        <p:spPr>
          <a:xfrm>
            <a:off x="5875536" y="3857178"/>
            <a:ext cx="828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85" name="図 84">
            <a:extLst>
              <a:ext uri="{FF2B5EF4-FFF2-40B4-BE49-F238E27FC236}">
                <a16:creationId xmlns:a16="http://schemas.microsoft.com/office/drawing/2014/main" id="{CE933C1A-ADD4-30D5-502E-82979F19CA97}"/>
              </a:ext>
            </a:extLst>
          </p:cNvPr>
          <p:cNvPicPr>
            <a:picLocks noChangeAspect="1"/>
          </p:cNvPicPr>
          <p:nvPr/>
        </p:nvPicPr>
        <p:blipFill>
          <a:blip r:embed="rId8"/>
          <a:stretch>
            <a:fillRect/>
          </a:stretch>
        </p:blipFill>
        <p:spPr>
          <a:xfrm>
            <a:off x="204195" y="5267819"/>
            <a:ext cx="2124000" cy="1326904"/>
          </a:xfrm>
          <a:prstGeom prst="rect">
            <a:avLst/>
          </a:prstGeom>
        </p:spPr>
      </p:pic>
      <p:sp>
        <p:nvSpPr>
          <p:cNvPr id="86" name="テキスト ボックス 85">
            <a:extLst>
              <a:ext uri="{FF2B5EF4-FFF2-40B4-BE49-F238E27FC236}">
                <a16:creationId xmlns:a16="http://schemas.microsoft.com/office/drawing/2014/main" id="{06135D7C-E340-86BC-D728-C676DF9D41BC}"/>
              </a:ext>
            </a:extLst>
          </p:cNvPr>
          <p:cNvSpPr txBox="1"/>
          <p:nvPr/>
        </p:nvSpPr>
        <p:spPr>
          <a:xfrm rot="16200000">
            <a:off x="-96259" y="5731151"/>
            <a:ext cx="433132"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PC1</a:t>
            </a:r>
            <a:endParaRPr kumimoji="1" lang="ja-JP" altLang="en-US" sz="1000" dirty="0">
              <a:latin typeface="Arial" panose="020B0604020202020204" pitchFamily="34" charset="0"/>
              <a:cs typeface="Arial" panose="020B0604020202020204" pitchFamily="34" charset="0"/>
            </a:endParaRPr>
          </a:p>
        </p:txBody>
      </p:sp>
      <p:sp>
        <p:nvSpPr>
          <p:cNvPr id="87" name="テキスト ボックス 86">
            <a:extLst>
              <a:ext uri="{FF2B5EF4-FFF2-40B4-BE49-F238E27FC236}">
                <a16:creationId xmlns:a16="http://schemas.microsoft.com/office/drawing/2014/main" id="{B2A52CF5-1C45-FB7B-B121-2D75E5871598}"/>
              </a:ext>
            </a:extLst>
          </p:cNvPr>
          <p:cNvSpPr txBox="1"/>
          <p:nvPr/>
        </p:nvSpPr>
        <p:spPr>
          <a:xfrm rot="16200000">
            <a:off x="2117401" y="5731151"/>
            <a:ext cx="433132"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PC2</a:t>
            </a:r>
            <a:endParaRPr kumimoji="1" lang="ja-JP" altLang="en-US" sz="1000" dirty="0">
              <a:latin typeface="Arial" panose="020B0604020202020204" pitchFamily="34" charset="0"/>
              <a:cs typeface="Arial" panose="020B0604020202020204" pitchFamily="34" charset="0"/>
            </a:endParaRPr>
          </a:p>
        </p:txBody>
      </p:sp>
      <p:sp>
        <p:nvSpPr>
          <p:cNvPr id="88" name="テキスト ボックス 87">
            <a:extLst>
              <a:ext uri="{FF2B5EF4-FFF2-40B4-BE49-F238E27FC236}">
                <a16:creationId xmlns:a16="http://schemas.microsoft.com/office/drawing/2014/main" id="{E6729059-9A61-5EB7-46BC-36A893E06EAD}"/>
              </a:ext>
            </a:extLst>
          </p:cNvPr>
          <p:cNvSpPr txBox="1"/>
          <p:nvPr/>
        </p:nvSpPr>
        <p:spPr>
          <a:xfrm rot="16200000">
            <a:off x="4385642" y="5747580"/>
            <a:ext cx="433132"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PC3</a:t>
            </a:r>
            <a:endParaRPr kumimoji="1" lang="ja-JP" altLang="en-US" sz="1000" dirty="0">
              <a:latin typeface="Arial" panose="020B0604020202020204" pitchFamily="34" charset="0"/>
              <a:cs typeface="Arial" panose="020B0604020202020204" pitchFamily="34" charset="0"/>
            </a:endParaRPr>
          </a:p>
        </p:txBody>
      </p:sp>
      <p:cxnSp>
        <p:nvCxnSpPr>
          <p:cNvPr id="89" name="直線コネクタ 88">
            <a:extLst>
              <a:ext uri="{FF2B5EF4-FFF2-40B4-BE49-F238E27FC236}">
                <a16:creationId xmlns:a16="http://schemas.microsoft.com/office/drawing/2014/main" id="{8D558E6F-587F-73B7-41F4-CFF8A077DC59}"/>
              </a:ext>
            </a:extLst>
          </p:cNvPr>
          <p:cNvCxnSpPr/>
          <p:nvPr/>
        </p:nvCxnSpPr>
        <p:spPr>
          <a:xfrm>
            <a:off x="464289" y="5470686"/>
            <a:ext cx="27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0046D2DD-8391-845F-6603-B3B815F07053}"/>
              </a:ext>
            </a:extLst>
          </p:cNvPr>
          <p:cNvCxnSpPr/>
          <p:nvPr/>
        </p:nvCxnSpPr>
        <p:spPr>
          <a:xfrm>
            <a:off x="776192" y="5470686"/>
            <a:ext cx="100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55A1DB8B-734E-7682-6DB4-F901E532EDDE}"/>
              </a:ext>
            </a:extLst>
          </p:cNvPr>
          <p:cNvCxnSpPr/>
          <p:nvPr/>
        </p:nvCxnSpPr>
        <p:spPr>
          <a:xfrm>
            <a:off x="1849588" y="5470686"/>
            <a:ext cx="342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7" name="図 96">
            <a:extLst>
              <a:ext uri="{FF2B5EF4-FFF2-40B4-BE49-F238E27FC236}">
                <a16:creationId xmlns:a16="http://schemas.microsoft.com/office/drawing/2014/main" id="{105E2C24-DBDE-4A77-0646-6E248D7B798E}"/>
              </a:ext>
            </a:extLst>
          </p:cNvPr>
          <p:cNvPicPr>
            <a:picLocks noChangeAspect="1"/>
          </p:cNvPicPr>
          <p:nvPr/>
        </p:nvPicPr>
        <p:blipFill>
          <a:blip r:embed="rId9"/>
          <a:stretch>
            <a:fillRect/>
          </a:stretch>
        </p:blipFill>
        <p:spPr>
          <a:xfrm>
            <a:off x="2390392" y="5256710"/>
            <a:ext cx="2124000" cy="1326904"/>
          </a:xfrm>
          <a:prstGeom prst="rect">
            <a:avLst/>
          </a:prstGeom>
        </p:spPr>
      </p:pic>
      <p:pic>
        <p:nvPicPr>
          <p:cNvPr id="98" name="図 97">
            <a:extLst>
              <a:ext uri="{FF2B5EF4-FFF2-40B4-BE49-F238E27FC236}">
                <a16:creationId xmlns:a16="http://schemas.microsoft.com/office/drawing/2014/main" id="{F00EC06B-015F-7580-DC54-83D184FBC7F0}"/>
              </a:ext>
            </a:extLst>
          </p:cNvPr>
          <p:cNvPicPr>
            <a:picLocks noChangeAspect="1"/>
          </p:cNvPicPr>
          <p:nvPr/>
        </p:nvPicPr>
        <p:blipFill>
          <a:blip r:embed="rId10"/>
          <a:stretch>
            <a:fillRect/>
          </a:stretch>
        </p:blipFill>
        <p:spPr>
          <a:xfrm>
            <a:off x="4674597" y="5268723"/>
            <a:ext cx="2124000" cy="1329892"/>
          </a:xfrm>
          <a:prstGeom prst="rect">
            <a:avLst/>
          </a:prstGeom>
        </p:spPr>
      </p:pic>
      <p:cxnSp>
        <p:nvCxnSpPr>
          <p:cNvPr id="99" name="直線コネクタ 98">
            <a:extLst>
              <a:ext uri="{FF2B5EF4-FFF2-40B4-BE49-F238E27FC236}">
                <a16:creationId xmlns:a16="http://schemas.microsoft.com/office/drawing/2014/main" id="{5479A7DC-41A1-072B-B4CB-2BB11882C78A}"/>
              </a:ext>
            </a:extLst>
          </p:cNvPr>
          <p:cNvCxnSpPr/>
          <p:nvPr/>
        </p:nvCxnSpPr>
        <p:spPr>
          <a:xfrm>
            <a:off x="2645809" y="5470686"/>
            <a:ext cx="27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C87A4F45-002C-53C4-725F-6B595ED32FD5}"/>
              </a:ext>
            </a:extLst>
          </p:cNvPr>
          <p:cNvCxnSpPr/>
          <p:nvPr/>
        </p:nvCxnSpPr>
        <p:spPr>
          <a:xfrm>
            <a:off x="2957712" y="5470686"/>
            <a:ext cx="100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07FDEB46-4AB9-56F7-68BE-0C8F0C30A35F}"/>
              </a:ext>
            </a:extLst>
          </p:cNvPr>
          <p:cNvCxnSpPr/>
          <p:nvPr/>
        </p:nvCxnSpPr>
        <p:spPr>
          <a:xfrm>
            <a:off x="4013690" y="5470686"/>
            <a:ext cx="342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A4D4AB48-49A1-FDCF-5235-7DCCC578BFB2}"/>
              </a:ext>
            </a:extLst>
          </p:cNvPr>
          <p:cNvCxnSpPr/>
          <p:nvPr/>
        </p:nvCxnSpPr>
        <p:spPr>
          <a:xfrm>
            <a:off x="4938694" y="5471590"/>
            <a:ext cx="270000"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800374FB-3EDF-A602-44A3-F87AAB32DD4E}"/>
              </a:ext>
            </a:extLst>
          </p:cNvPr>
          <p:cNvCxnSpPr/>
          <p:nvPr/>
        </p:nvCxnSpPr>
        <p:spPr>
          <a:xfrm>
            <a:off x="5250597" y="5471590"/>
            <a:ext cx="100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86103F5D-B113-E820-0640-3724B4AC7267}"/>
              </a:ext>
            </a:extLst>
          </p:cNvPr>
          <p:cNvCxnSpPr/>
          <p:nvPr/>
        </p:nvCxnSpPr>
        <p:spPr>
          <a:xfrm>
            <a:off x="6306575" y="5471590"/>
            <a:ext cx="342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08" name="テキスト ボックス 107">
            <a:extLst>
              <a:ext uri="{FF2B5EF4-FFF2-40B4-BE49-F238E27FC236}">
                <a16:creationId xmlns:a16="http://schemas.microsoft.com/office/drawing/2014/main" id="{1BEE7EB2-1C21-742E-96B2-B37558415331}"/>
              </a:ext>
            </a:extLst>
          </p:cNvPr>
          <p:cNvSpPr txBox="1"/>
          <p:nvPr/>
        </p:nvSpPr>
        <p:spPr>
          <a:xfrm rot="16200000">
            <a:off x="69085" y="925283"/>
            <a:ext cx="439544"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SSE</a:t>
            </a:r>
            <a:endParaRPr kumimoji="1" lang="ja-JP" altLang="en-US" sz="1000" dirty="0">
              <a:latin typeface="Arial" panose="020B0604020202020204" pitchFamily="34" charset="0"/>
              <a:cs typeface="Arial" panose="020B0604020202020204" pitchFamily="34" charset="0"/>
            </a:endParaRPr>
          </a:p>
        </p:txBody>
      </p:sp>
      <p:sp>
        <p:nvSpPr>
          <p:cNvPr id="109" name="テキスト ボックス 108">
            <a:extLst>
              <a:ext uri="{FF2B5EF4-FFF2-40B4-BE49-F238E27FC236}">
                <a16:creationId xmlns:a16="http://schemas.microsoft.com/office/drawing/2014/main" id="{E8748C41-C6DC-1247-37D5-CEA645B50685}"/>
              </a:ext>
            </a:extLst>
          </p:cNvPr>
          <p:cNvSpPr txBox="1"/>
          <p:nvPr/>
        </p:nvSpPr>
        <p:spPr>
          <a:xfrm>
            <a:off x="889974" y="1703441"/>
            <a:ext cx="1257075"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Number of clusters</a:t>
            </a:r>
            <a:endParaRPr kumimoji="1" lang="ja-JP" altLang="en-US" sz="1000" dirty="0">
              <a:latin typeface="Arial" panose="020B0604020202020204" pitchFamily="34" charset="0"/>
              <a:cs typeface="Arial" panose="020B0604020202020204" pitchFamily="34" charset="0"/>
            </a:endParaRPr>
          </a:p>
        </p:txBody>
      </p:sp>
      <p:sp>
        <p:nvSpPr>
          <p:cNvPr id="110" name="テキスト ボックス 109">
            <a:extLst>
              <a:ext uri="{FF2B5EF4-FFF2-40B4-BE49-F238E27FC236}">
                <a16:creationId xmlns:a16="http://schemas.microsoft.com/office/drawing/2014/main" id="{FFA97490-6719-3A62-6099-352C6CE33A73}"/>
              </a:ext>
            </a:extLst>
          </p:cNvPr>
          <p:cNvSpPr txBox="1"/>
          <p:nvPr/>
        </p:nvSpPr>
        <p:spPr>
          <a:xfrm>
            <a:off x="2821686" y="1672568"/>
            <a:ext cx="1257075"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Number of clusters</a:t>
            </a:r>
            <a:endParaRPr kumimoji="1" lang="ja-JP" altLang="en-US" sz="1000" dirty="0">
              <a:latin typeface="Arial" panose="020B0604020202020204" pitchFamily="34" charset="0"/>
              <a:cs typeface="Arial" panose="020B0604020202020204" pitchFamily="34" charset="0"/>
            </a:endParaRPr>
          </a:p>
        </p:txBody>
      </p:sp>
      <p:sp>
        <p:nvSpPr>
          <p:cNvPr id="111" name="テキスト ボックス 110">
            <a:extLst>
              <a:ext uri="{FF2B5EF4-FFF2-40B4-BE49-F238E27FC236}">
                <a16:creationId xmlns:a16="http://schemas.microsoft.com/office/drawing/2014/main" id="{3B00A6AA-6BB5-73BF-FE7D-1B9BD8833EB5}"/>
              </a:ext>
            </a:extLst>
          </p:cNvPr>
          <p:cNvSpPr txBox="1"/>
          <p:nvPr/>
        </p:nvSpPr>
        <p:spPr>
          <a:xfrm>
            <a:off x="4938694" y="1634966"/>
            <a:ext cx="1257075"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Number of clusters</a:t>
            </a:r>
            <a:endParaRPr kumimoji="1" lang="ja-JP" altLang="en-US" sz="1000" dirty="0">
              <a:latin typeface="Arial" panose="020B0604020202020204" pitchFamily="34" charset="0"/>
              <a:cs typeface="Arial" panose="020B0604020202020204" pitchFamily="34" charset="0"/>
            </a:endParaRPr>
          </a:p>
        </p:txBody>
      </p:sp>
      <p:sp>
        <p:nvSpPr>
          <p:cNvPr id="112" name="テキスト ボックス 111">
            <a:extLst>
              <a:ext uri="{FF2B5EF4-FFF2-40B4-BE49-F238E27FC236}">
                <a16:creationId xmlns:a16="http://schemas.microsoft.com/office/drawing/2014/main" id="{464A2536-E7F5-860B-3ADC-37366F84657E}"/>
              </a:ext>
            </a:extLst>
          </p:cNvPr>
          <p:cNvSpPr txBox="1"/>
          <p:nvPr/>
        </p:nvSpPr>
        <p:spPr>
          <a:xfrm>
            <a:off x="47674" y="1691680"/>
            <a:ext cx="271228"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d</a:t>
            </a:r>
            <a:endParaRPr lang="ja-JP" altLang="en-US" sz="1100" b="1" dirty="0">
              <a:latin typeface="Arial" panose="020B0604020202020204" pitchFamily="34" charset="0"/>
              <a:cs typeface="Arial" panose="020B0604020202020204" pitchFamily="34" charset="0"/>
            </a:endParaRPr>
          </a:p>
        </p:txBody>
      </p:sp>
      <p:sp>
        <p:nvSpPr>
          <p:cNvPr id="113" name="テキスト ボックス 112">
            <a:extLst>
              <a:ext uri="{FF2B5EF4-FFF2-40B4-BE49-F238E27FC236}">
                <a16:creationId xmlns:a16="http://schemas.microsoft.com/office/drawing/2014/main" id="{EE5D405B-13D5-E02A-4AD2-0DEFAA16CF71}"/>
              </a:ext>
            </a:extLst>
          </p:cNvPr>
          <p:cNvSpPr txBox="1"/>
          <p:nvPr/>
        </p:nvSpPr>
        <p:spPr>
          <a:xfrm>
            <a:off x="48753" y="3457904"/>
            <a:ext cx="271228"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e</a:t>
            </a:r>
            <a:endParaRPr lang="ja-JP" altLang="en-US" sz="1100" b="1" dirty="0">
              <a:latin typeface="Arial" panose="020B0604020202020204" pitchFamily="34" charset="0"/>
              <a:cs typeface="Arial" panose="020B0604020202020204" pitchFamily="34" charset="0"/>
            </a:endParaRPr>
          </a:p>
        </p:txBody>
      </p:sp>
      <p:sp>
        <p:nvSpPr>
          <p:cNvPr id="114" name="テキスト ボックス 113">
            <a:extLst>
              <a:ext uri="{FF2B5EF4-FFF2-40B4-BE49-F238E27FC236}">
                <a16:creationId xmlns:a16="http://schemas.microsoft.com/office/drawing/2014/main" id="{748EA52F-9F4B-E143-BA90-3F3A2994369D}"/>
              </a:ext>
            </a:extLst>
          </p:cNvPr>
          <p:cNvSpPr txBox="1"/>
          <p:nvPr/>
        </p:nvSpPr>
        <p:spPr>
          <a:xfrm>
            <a:off x="42528" y="5076357"/>
            <a:ext cx="231154"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f</a:t>
            </a:r>
            <a:endParaRPr lang="ja-JP" altLang="en-US" sz="1100" b="1" dirty="0">
              <a:latin typeface="Arial" panose="020B0604020202020204" pitchFamily="34" charset="0"/>
              <a:cs typeface="Arial" panose="020B0604020202020204" pitchFamily="34" charset="0"/>
            </a:endParaRPr>
          </a:p>
        </p:txBody>
      </p:sp>
      <p:sp>
        <p:nvSpPr>
          <p:cNvPr id="115" name="テキスト ボックス 114">
            <a:extLst>
              <a:ext uri="{FF2B5EF4-FFF2-40B4-BE49-F238E27FC236}">
                <a16:creationId xmlns:a16="http://schemas.microsoft.com/office/drawing/2014/main" id="{53B0AC65-9643-E500-5FE4-429FFEBDDA0B}"/>
              </a:ext>
            </a:extLst>
          </p:cNvPr>
          <p:cNvSpPr txBox="1"/>
          <p:nvPr/>
        </p:nvSpPr>
        <p:spPr>
          <a:xfrm>
            <a:off x="180511" y="225704"/>
            <a:ext cx="271228"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a</a:t>
            </a:r>
            <a:endParaRPr lang="ja-JP" altLang="en-US" sz="1100" b="1" dirty="0">
              <a:latin typeface="Arial" panose="020B0604020202020204" pitchFamily="34" charset="0"/>
              <a:cs typeface="Arial" panose="020B0604020202020204" pitchFamily="34" charset="0"/>
            </a:endParaRPr>
          </a:p>
        </p:txBody>
      </p:sp>
      <p:sp>
        <p:nvSpPr>
          <p:cNvPr id="116" name="テキスト ボックス 115">
            <a:extLst>
              <a:ext uri="{FF2B5EF4-FFF2-40B4-BE49-F238E27FC236}">
                <a16:creationId xmlns:a16="http://schemas.microsoft.com/office/drawing/2014/main" id="{A24ACA69-1AB8-FE8E-7DBD-77236B7B638F}"/>
              </a:ext>
            </a:extLst>
          </p:cNvPr>
          <p:cNvSpPr txBox="1"/>
          <p:nvPr/>
        </p:nvSpPr>
        <p:spPr>
          <a:xfrm>
            <a:off x="2265224" y="240474"/>
            <a:ext cx="271228"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b</a:t>
            </a:r>
            <a:endParaRPr lang="ja-JP" altLang="en-US" sz="1100" b="1" dirty="0">
              <a:latin typeface="Arial" panose="020B0604020202020204" pitchFamily="34" charset="0"/>
              <a:cs typeface="Arial" panose="020B0604020202020204" pitchFamily="34" charset="0"/>
            </a:endParaRPr>
          </a:p>
        </p:txBody>
      </p:sp>
      <p:sp>
        <p:nvSpPr>
          <p:cNvPr id="117" name="テキスト ボックス 116">
            <a:extLst>
              <a:ext uri="{FF2B5EF4-FFF2-40B4-BE49-F238E27FC236}">
                <a16:creationId xmlns:a16="http://schemas.microsoft.com/office/drawing/2014/main" id="{4435B626-1FB2-4FFD-9EB0-8C2F01A9EF38}"/>
              </a:ext>
            </a:extLst>
          </p:cNvPr>
          <p:cNvSpPr txBox="1"/>
          <p:nvPr/>
        </p:nvSpPr>
        <p:spPr>
          <a:xfrm>
            <a:off x="4333768" y="199496"/>
            <a:ext cx="271228" cy="261610"/>
          </a:xfrm>
          <a:prstGeom prst="rect">
            <a:avLst/>
          </a:prstGeom>
          <a:noFill/>
          <a:scene3d>
            <a:camera prst="orthographicFront">
              <a:rot lat="0" lon="0" rev="0"/>
            </a:camera>
            <a:lightRig rig="threePt" dir="t"/>
          </a:scene3d>
        </p:spPr>
        <p:txBody>
          <a:bodyPr wrap="none" rtlCol="0">
            <a:spAutoFit/>
          </a:bodyPr>
          <a:lstStyle/>
          <a:p>
            <a:r>
              <a:rPr lang="en-US" altLang="ja-JP" sz="1100" b="1" dirty="0">
                <a:latin typeface="Arial" panose="020B0604020202020204" pitchFamily="34" charset="0"/>
                <a:cs typeface="Arial" panose="020B0604020202020204" pitchFamily="34" charset="0"/>
              </a:rPr>
              <a:t>c</a:t>
            </a:r>
            <a:endParaRPr lang="ja-JP" altLang="en-US" sz="1100" b="1" dirty="0">
              <a:latin typeface="Arial" panose="020B0604020202020204" pitchFamily="34" charset="0"/>
              <a:cs typeface="Arial" panose="020B0604020202020204" pitchFamily="34" charset="0"/>
            </a:endParaRPr>
          </a:p>
        </p:txBody>
      </p:sp>
      <p:sp>
        <p:nvSpPr>
          <p:cNvPr id="118" name="テキスト ボックス 117">
            <a:extLst>
              <a:ext uri="{FF2B5EF4-FFF2-40B4-BE49-F238E27FC236}">
                <a16:creationId xmlns:a16="http://schemas.microsoft.com/office/drawing/2014/main" id="{0613711E-2D30-246F-8A3B-8789FBF605D9}"/>
              </a:ext>
            </a:extLst>
          </p:cNvPr>
          <p:cNvSpPr txBox="1"/>
          <p:nvPr/>
        </p:nvSpPr>
        <p:spPr>
          <a:xfrm>
            <a:off x="873543" y="3327384"/>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19" name="テキスト ボックス 118">
            <a:extLst>
              <a:ext uri="{FF2B5EF4-FFF2-40B4-BE49-F238E27FC236}">
                <a16:creationId xmlns:a16="http://schemas.microsoft.com/office/drawing/2014/main" id="{1E19AFD1-9A56-AF38-A628-B690D6E72A60}"/>
              </a:ext>
            </a:extLst>
          </p:cNvPr>
          <p:cNvSpPr txBox="1"/>
          <p:nvPr/>
        </p:nvSpPr>
        <p:spPr>
          <a:xfrm>
            <a:off x="3091721" y="3319360"/>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833ABD6B-49CC-8A47-BC10-0CFE8B44F76D}"/>
              </a:ext>
            </a:extLst>
          </p:cNvPr>
          <p:cNvSpPr txBox="1"/>
          <p:nvPr/>
        </p:nvSpPr>
        <p:spPr>
          <a:xfrm>
            <a:off x="5388840" y="3334235"/>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CBE92B4B-BE50-0FC4-DE24-573CEC998677}"/>
              </a:ext>
            </a:extLst>
          </p:cNvPr>
          <p:cNvSpPr txBox="1"/>
          <p:nvPr/>
        </p:nvSpPr>
        <p:spPr>
          <a:xfrm>
            <a:off x="802697" y="4990441"/>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2" name="テキスト ボックス 121">
            <a:extLst>
              <a:ext uri="{FF2B5EF4-FFF2-40B4-BE49-F238E27FC236}">
                <a16:creationId xmlns:a16="http://schemas.microsoft.com/office/drawing/2014/main" id="{6EE391C3-E7AB-EDEB-EFCB-A5CEB8517A82}"/>
              </a:ext>
            </a:extLst>
          </p:cNvPr>
          <p:cNvSpPr txBox="1"/>
          <p:nvPr/>
        </p:nvSpPr>
        <p:spPr>
          <a:xfrm>
            <a:off x="3020875" y="4982417"/>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7A84BD36-FBF7-1FD9-E6C5-7E387C58EE91}"/>
              </a:ext>
            </a:extLst>
          </p:cNvPr>
          <p:cNvSpPr txBox="1"/>
          <p:nvPr/>
        </p:nvSpPr>
        <p:spPr>
          <a:xfrm>
            <a:off x="5411778" y="4989417"/>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0E506E7F-7946-C60F-D461-3123C835FC99}"/>
              </a:ext>
            </a:extLst>
          </p:cNvPr>
          <p:cNvSpPr txBox="1"/>
          <p:nvPr/>
        </p:nvSpPr>
        <p:spPr>
          <a:xfrm>
            <a:off x="849616" y="6556049"/>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FAF0E6C3-8CA6-ADAC-2247-A18CAA13A602}"/>
              </a:ext>
            </a:extLst>
          </p:cNvPr>
          <p:cNvSpPr txBox="1"/>
          <p:nvPr/>
        </p:nvSpPr>
        <p:spPr>
          <a:xfrm>
            <a:off x="3067794" y="6548025"/>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sp>
        <p:nvSpPr>
          <p:cNvPr id="126" name="テキスト ボックス 125">
            <a:extLst>
              <a:ext uri="{FF2B5EF4-FFF2-40B4-BE49-F238E27FC236}">
                <a16:creationId xmlns:a16="http://schemas.microsoft.com/office/drawing/2014/main" id="{15AB5E0B-A5E2-E69F-2FA8-CEF252A54080}"/>
              </a:ext>
            </a:extLst>
          </p:cNvPr>
          <p:cNvSpPr txBox="1"/>
          <p:nvPr/>
        </p:nvSpPr>
        <p:spPr>
          <a:xfrm>
            <a:off x="5458697" y="6555025"/>
            <a:ext cx="894797" cy="246221"/>
          </a:xfrm>
          <a:prstGeom prst="rect">
            <a:avLst/>
          </a:prstGeom>
          <a:noFill/>
          <a:scene3d>
            <a:camera prst="orthographicFront">
              <a:rot lat="0" lon="0" rev="0"/>
            </a:camera>
            <a:lightRig rig="threePt" dir="t"/>
          </a:scene3d>
        </p:spPr>
        <p:txBody>
          <a:bodyPr wrap="none" rtlCol="0">
            <a:spAutoFit/>
          </a:bodyPr>
          <a:lstStyle/>
          <a:p>
            <a:r>
              <a:rPr kumimoji="1" lang="en-US" altLang="ja-JP" sz="1000" dirty="0">
                <a:latin typeface="Arial" panose="020B0604020202020204" pitchFamily="34" charset="0"/>
                <a:cs typeface="Arial" panose="020B0604020202020204" pitchFamily="34" charset="0"/>
              </a:rPr>
              <a:t>Age (weeks)</a:t>
            </a:r>
            <a:endParaRPr kumimoji="1" lang="ja-JP" altLang="en-US" sz="1000" dirty="0">
              <a:latin typeface="Arial" panose="020B0604020202020204" pitchFamily="34" charset="0"/>
              <a:cs typeface="Arial" panose="020B0604020202020204" pitchFamily="34" charset="0"/>
            </a:endParaRPr>
          </a:p>
        </p:txBody>
      </p:sp>
      <p:pic>
        <p:nvPicPr>
          <p:cNvPr id="2" name="図 1">
            <a:extLst>
              <a:ext uri="{FF2B5EF4-FFF2-40B4-BE49-F238E27FC236}">
                <a16:creationId xmlns:a16="http://schemas.microsoft.com/office/drawing/2014/main" id="{AB6EE620-3277-1160-B143-91FF3CCF1388}"/>
              </a:ext>
            </a:extLst>
          </p:cNvPr>
          <p:cNvPicPr>
            <a:picLocks noChangeAspect="1"/>
          </p:cNvPicPr>
          <p:nvPr/>
        </p:nvPicPr>
        <p:blipFill>
          <a:blip r:embed="rId11"/>
          <a:stretch>
            <a:fillRect/>
          </a:stretch>
        </p:blipFill>
        <p:spPr>
          <a:xfrm>
            <a:off x="380142" y="453615"/>
            <a:ext cx="2016224" cy="1292568"/>
          </a:xfrm>
          <a:prstGeom prst="rect">
            <a:avLst/>
          </a:prstGeom>
        </p:spPr>
      </p:pic>
      <p:pic>
        <p:nvPicPr>
          <p:cNvPr id="3" name="図 2">
            <a:extLst>
              <a:ext uri="{FF2B5EF4-FFF2-40B4-BE49-F238E27FC236}">
                <a16:creationId xmlns:a16="http://schemas.microsoft.com/office/drawing/2014/main" id="{D5E5D3B5-DF85-3CE5-9331-0D2B516B38D9}"/>
              </a:ext>
            </a:extLst>
          </p:cNvPr>
          <p:cNvPicPr>
            <a:picLocks noChangeAspect="1"/>
          </p:cNvPicPr>
          <p:nvPr/>
        </p:nvPicPr>
        <p:blipFill>
          <a:blip r:embed="rId12"/>
          <a:stretch>
            <a:fillRect/>
          </a:stretch>
        </p:blipFill>
        <p:spPr>
          <a:xfrm>
            <a:off x="2392728" y="449538"/>
            <a:ext cx="2031154" cy="1305085"/>
          </a:xfrm>
          <a:prstGeom prst="rect">
            <a:avLst/>
          </a:prstGeom>
        </p:spPr>
      </p:pic>
      <p:pic>
        <p:nvPicPr>
          <p:cNvPr id="5" name="図 4">
            <a:extLst>
              <a:ext uri="{FF2B5EF4-FFF2-40B4-BE49-F238E27FC236}">
                <a16:creationId xmlns:a16="http://schemas.microsoft.com/office/drawing/2014/main" id="{AA43051F-4D98-B555-E4C3-5BD4E4AD9648}"/>
              </a:ext>
            </a:extLst>
          </p:cNvPr>
          <p:cNvPicPr>
            <a:picLocks noChangeAspect="1"/>
          </p:cNvPicPr>
          <p:nvPr/>
        </p:nvPicPr>
        <p:blipFill>
          <a:blip r:embed="rId13"/>
          <a:stretch>
            <a:fillRect/>
          </a:stretch>
        </p:blipFill>
        <p:spPr>
          <a:xfrm>
            <a:off x="4488140" y="456032"/>
            <a:ext cx="2031155" cy="1285483"/>
          </a:xfrm>
          <a:prstGeom prst="rect">
            <a:avLst/>
          </a:prstGeom>
        </p:spPr>
      </p:pic>
    </p:spTree>
    <p:extLst>
      <p:ext uri="{BB962C8B-B14F-4D97-AF65-F5344CB8AC3E}">
        <p14:creationId xmlns:p14="http://schemas.microsoft.com/office/powerpoint/2010/main" val="2645912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8C79739A-113F-47ED-98A1-F4C619D92CED}"/>
              </a:ext>
            </a:extLst>
          </p:cNvPr>
          <p:cNvSpPr txBox="1"/>
          <p:nvPr/>
        </p:nvSpPr>
        <p:spPr>
          <a:xfrm>
            <a:off x="897663" y="2531572"/>
            <a:ext cx="279244"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b</a:t>
            </a:r>
            <a:endParaRPr lang="ja-JP" altLang="en-US" sz="1200" b="1"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5895F69E-FC12-4649-9A75-8E107D574BBC}"/>
              </a:ext>
            </a:extLst>
          </p:cNvPr>
          <p:cNvSpPr txBox="1"/>
          <p:nvPr/>
        </p:nvSpPr>
        <p:spPr>
          <a:xfrm>
            <a:off x="174948" y="6325576"/>
            <a:ext cx="6508104" cy="830997"/>
          </a:xfrm>
          <a:prstGeom prst="rect">
            <a:avLst/>
          </a:prstGeom>
          <a:noFill/>
          <a:scene3d>
            <a:camera prst="orthographicFront">
              <a:rot lat="0" lon="0" rev="0"/>
            </a:camera>
            <a:lightRig rig="threePt" dir="t"/>
          </a:scene3d>
        </p:spPr>
        <p:txBody>
          <a:bodyPr wrap="square" rtlCol="0">
            <a:spAutoFit/>
          </a:bodyPr>
          <a:lstStyle/>
          <a:p>
            <a:r>
              <a:rPr lang="en-US" altLang="ja-JP" sz="1200" b="1" dirty="0">
                <a:latin typeface="Times New Roman" panose="02020603050405020304" pitchFamily="18" charset="0"/>
                <a:cs typeface="Times New Roman" panose="02020603050405020304" pitchFamily="18" charset="0"/>
              </a:rPr>
              <a:t>Supplementary Fig.</a:t>
            </a:r>
            <a:r>
              <a:rPr lang="ja-JP" altLang="en-US" sz="1200" b="1" dirty="0">
                <a:latin typeface="Times New Roman" panose="02020603050405020304" pitchFamily="18" charset="0"/>
                <a:cs typeface="Times New Roman" panose="02020603050405020304" pitchFamily="18" charset="0"/>
              </a:rPr>
              <a:t> </a:t>
            </a:r>
            <a:r>
              <a:rPr lang="en-US" altLang="ja-JP" sz="1200" b="1" dirty="0">
                <a:latin typeface="Times New Roman" panose="02020603050405020304" pitchFamily="18" charset="0"/>
                <a:cs typeface="Times New Roman" panose="02020603050405020304" pitchFamily="18" charset="0"/>
              </a:rPr>
              <a:t>13. Variable importance determined by the random forest analysis</a:t>
            </a:r>
          </a:p>
          <a:p>
            <a:r>
              <a:rPr lang="en-US" altLang="ja-JP" sz="1200" dirty="0">
                <a:latin typeface="Times New Roman" panose="02020603050405020304" pitchFamily="18" charset="0"/>
                <a:cs typeface="Times New Roman" panose="02020603050405020304" pitchFamily="18" charset="0"/>
              </a:rPr>
              <a:t>Top 10 ranking feature variables selected by Random Forest and their mean decrease in Gini measure in discriminating the age-related break points in (a) the fecal microbiome metabolome, (b) the fecal metabolome, and (c) plasma metabolome.</a:t>
            </a:r>
          </a:p>
        </p:txBody>
      </p:sp>
      <p:pic>
        <p:nvPicPr>
          <p:cNvPr id="3" name="図 2">
            <a:extLst>
              <a:ext uri="{FF2B5EF4-FFF2-40B4-BE49-F238E27FC236}">
                <a16:creationId xmlns:a16="http://schemas.microsoft.com/office/drawing/2014/main" id="{2C4FA181-31B9-691C-6C44-81EF698E92AA}"/>
              </a:ext>
            </a:extLst>
          </p:cNvPr>
          <p:cNvPicPr>
            <a:picLocks noChangeAspect="1"/>
          </p:cNvPicPr>
          <p:nvPr/>
        </p:nvPicPr>
        <p:blipFill rotWithShape="1">
          <a:blip r:embed="rId2"/>
          <a:srcRect l="32817" t="2783" r="-572" b="347"/>
          <a:stretch/>
        </p:blipFill>
        <p:spPr>
          <a:xfrm>
            <a:off x="2453284" y="209688"/>
            <a:ext cx="2683399" cy="1849292"/>
          </a:xfrm>
          <a:prstGeom prst="rect">
            <a:avLst/>
          </a:prstGeom>
        </p:spPr>
      </p:pic>
      <p:pic>
        <p:nvPicPr>
          <p:cNvPr id="5" name="図 4">
            <a:extLst>
              <a:ext uri="{FF2B5EF4-FFF2-40B4-BE49-F238E27FC236}">
                <a16:creationId xmlns:a16="http://schemas.microsoft.com/office/drawing/2014/main" id="{99B4F156-C0E3-82CB-4CD8-4E2AF9986789}"/>
              </a:ext>
            </a:extLst>
          </p:cNvPr>
          <p:cNvPicPr>
            <a:picLocks noChangeAspect="1"/>
          </p:cNvPicPr>
          <p:nvPr/>
        </p:nvPicPr>
        <p:blipFill rotWithShape="1">
          <a:blip r:embed="rId3"/>
          <a:srcRect l="77" t="5709" r="-77" b="-441"/>
          <a:stretch/>
        </p:blipFill>
        <p:spPr>
          <a:xfrm>
            <a:off x="1773182" y="2238174"/>
            <a:ext cx="3393049" cy="1904670"/>
          </a:xfrm>
          <a:prstGeom prst="rect">
            <a:avLst/>
          </a:prstGeom>
        </p:spPr>
      </p:pic>
      <p:pic>
        <p:nvPicPr>
          <p:cNvPr id="7" name="図 6">
            <a:extLst>
              <a:ext uri="{FF2B5EF4-FFF2-40B4-BE49-F238E27FC236}">
                <a16:creationId xmlns:a16="http://schemas.microsoft.com/office/drawing/2014/main" id="{0D86639F-FE00-64C0-7723-92588785222A}"/>
              </a:ext>
            </a:extLst>
          </p:cNvPr>
          <p:cNvPicPr>
            <a:picLocks noChangeAspect="1"/>
          </p:cNvPicPr>
          <p:nvPr/>
        </p:nvPicPr>
        <p:blipFill rotWithShape="1">
          <a:blip r:embed="rId4"/>
          <a:srcRect t="4131"/>
          <a:stretch/>
        </p:blipFill>
        <p:spPr>
          <a:xfrm>
            <a:off x="1872550" y="4297090"/>
            <a:ext cx="3291058" cy="1878201"/>
          </a:xfrm>
          <a:prstGeom prst="rect">
            <a:avLst/>
          </a:prstGeom>
        </p:spPr>
      </p:pic>
      <p:sp>
        <p:nvSpPr>
          <p:cNvPr id="11" name="テキスト ボックス 10">
            <a:extLst>
              <a:ext uri="{FF2B5EF4-FFF2-40B4-BE49-F238E27FC236}">
                <a16:creationId xmlns:a16="http://schemas.microsoft.com/office/drawing/2014/main" id="{E9ABC2A7-A852-80FB-2E63-C75EF8CF9935}"/>
              </a:ext>
            </a:extLst>
          </p:cNvPr>
          <p:cNvSpPr txBox="1"/>
          <p:nvPr/>
        </p:nvSpPr>
        <p:spPr>
          <a:xfrm>
            <a:off x="404664" y="209688"/>
            <a:ext cx="2088232" cy="1613199"/>
          </a:xfrm>
          <a:prstGeom prst="rect">
            <a:avLst/>
          </a:prstGeom>
          <a:solidFill>
            <a:schemeClr val="bg1">
              <a:lumMod val="95000"/>
            </a:schemeClr>
          </a:solidFill>
          <a:scene3d>
            <a:camera prst="orthographicFront">
              <a:rot lat="0" lon="0" rev="0"/>
            </a:camera>
            <a:lightRig rig="threePt" dir="t"/>
          </a:scene3d>
        </p:spPr>
        <p:txBody>
          <a:bodyPr wrap="square">
            <a:spAutoFit/>
          </a:bodyPr>
          <a:lstStyle/>
          <a:p>
            <a:pPr algn="r">
              <a:lnSpc>
                <a:spcPts val="1200"/>
              </a:lnSpc>
            </a:pPr>
            <a:r>
              <a:rPr lang="en-US" altLang="ja-JP" sz="700" dirty="0" err="1">
                <a:latin typeface="Arial" panose="020B0604020202020204" pitchFamily="34" charset="0"/>
                <a:cs typeface="Arial" panose="020B0604020202020204" pitchFamily="34" charset="0"/>
              </a:rPr>
              <a:t>Allobaculum</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err="1">
                <a:latin typeface="Arial" panose="020B0604020202020204" pitchFamily="34" charset="0"/>
                <a:cs typeface="Arial" panose="020B0604020202020204" pitchFamily="34" charset="0"/>
              </a:rPr>
              <a:t>Turicibacter</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err="1">
                <a:latin typeface="Arial" panose="020B0604020202020204" pitchFamily="34" charset="0"/>
                <a:cs typeface="Arial" panose="020B0604020202020204" pitchFamily="34" charset="0"/>
              </a:rPr>
              <a:t>Ruminococcus</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err="1">
                <a:latin typeface="Arial" panose="020B0604020202020204" pitchFamily="34" charset="0"/>
                <a:cs typeface="Arial" panose="020B0604020202020204" pitchFamily="34" charset="0"/>
              </a:rPr>
              <a:t>Family_Desulfovibrionaceae_unclasiified</a:t>
            </a:r>
            <a:r>
              <a:rPr lang="en-US" altLang="ja-JP" sz="700" dirty="0">
                <a:latin typeface="Arial" panose="020B0604020202020204" pitchFamily="34" charset="0"/>
                <a:cs typeface="Arial" panose="020B0604020202020204" pitchFamily="34" charset="0"/>
              </a:rPr>
              <a:t> genus</a:t>
            </a:r>
          </a:p>
          <a:p>
            <a:pPr algn="r">
              <a:lnSpc>
                <a:spcPts val="1200"/>
              </a:lnSpc>
            </a:pPr>
            <a:r>
              <a:rPr lang="en-US" altLang="ja-JP" sz="700" dirty="0">
                <a:latin typeface="Arial" panose="020B0604020202020204" pitchFamily="34" charset="0"/>
                <a:cs typeface="Arial" panose="020B0604020202020204" pitchFamily="34" charset="0"/>
              </a:rPr>
              <a:t>AF12</a:t>
            </a:r>
          </a:p>
          <a:p>
            <a:pPr algn="r">
              <a:lnSpc>
                <a:spcPts val="1200"/>
              </a:lnSpc>
            </a:pPr>
            <a:r>
              <a:rPr lang="en-US" altLang="ja-JP" sz="700" dirty="0" err="1">
                <a:latin typeface="Arial" panose="020B0604020202020204" pitchFamily="34" charset="0"/>
                <a:cs typeface="Arial" panose="020B0604020202020204" pitchFamily="34" charset="0"/>
              </a:rPr>
              <a:t>Candidatus</a:t>
            </a:r>
            <a:r>
              <a:rPr lang="en-US" altLang="ja-JP" sz="700" dirty="0">
                <a:latin typeface="Arial" panose="020B0604020202020204" pitchFamily="34" charset="0"/>
                <a:cs typeface="Arial" panose="020B0604020202020204" pitchFamily="34" charset="0"/>
              </a:rPr>
              <a:t> </a:t>
            </a:r>
            <a:r>
              <a:rPr lang="en-US" altLang="ja-JP" sz="700" dirty="0" err="1">
                <a:latin typeface="Arial" panose="020B0604020202020204" pitchFamily="34" charset="0"/>
                <a:cs typeface="Arial" panose="020B0604020202020204" pitchFamily="34" charset="0"/>
              </a:rPr>
              <a:t>Arthromitus</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a:latin typeface="Arial" panose="020B0604020202020204" pitchFamily="34" charset="0"/>
                <a:cs typeface="Arial" panose="020B0604020202020204" pitchFamily="34" charset="0"/>
              </a:rPr>
              <a:t>Lactobacillus</a:t>
            </a:r>
          </a:p>
          <a:p>
            <a:pPr algn="r">
              <a:lnSpc>
                <a:spcPts val="1200"/>
              </a:lnSpc>
            </a:pPr>
            <a:r>
              <a:rPr lang="en-US" altLang="ja-JP" sz="700" dirty="0">
                <a:latin typeface="Arial" panose="020B0604020202020204" pitchFamily="34" charset="0"/>
                <a:cs typeface="Arial" panose="020B0604020202020204" pitchFamily="34" charset="0"/>
              </a:rPr>
              <a:t>Bifidobacterium</a:t>
            </a:r>
          </a:p>
          <a:p>
            <a:pPr algn="r">
              <a:lnSpc>
                <a:spcPts val="1200"/>
              </a:lnSpc>
            </a:pPr>
            <a:r>
              <a:rPr lang="en-US" altLang="ja-JP" sz="700" dirty="0" err="1">
                <a:latin typeface="Arial" panose="020B0604020202020204" pitchFamily="34" charset="0"/>
                <a:cs typeface="Arial" panose="020B0604020202020204" pitchFamily="34" charset="0"/>
              </a:rPr>
              <a:t>Order_Clostridiales_unclasiified</a:t>
            </a:r>
            <a:r>
              <a:rPr lang="en-US" altLang="ja-JP" sz="700" dirty="0">
                <a:latin typeface="Arial" panose="020B0604020202020204" pitchFamily="34" charset="0"/>
                <a:cs typeface="Arial" panose="020B0604020202020204" pitchFamily="34" charset="0"/>
              </a:rPr>
              <a:t> genus</a:t>
            </a:r>
          </a:p>
          <a:p>
            <a:pPr algn="r">
              <a:lnSpc>
                <a:spcPts val="1200"/>
              </a:lnSpc>
            </a:pPr>
            <a:r>
              <a:rPr lang="en-US" altLang="ja-JP" sz="700" dirty="0">
                <a:latin typeface="Arial" panose="020B0604020202020204" pitchFamily="34" charset="0"/>
                <a:cs typeface="Arial" panose="020B0604020202020204" pitchFamily="34" charset="0"/>
              </a:rPr>
              <a:t>Family_F16_unclasiified genus</a:t>
            </a:r>
          </a:p>
        </p:txBody>
      </p:sp>
      <p:sp>
        <p:nvSpPr>
          <p:cNvPr id="9" name="テキスト ボックス 8">
            <a:extLst>
              <a:ext uri="{FF2B5EF4-FFF2-40B4-BE49-F238E27FC236}">
                <a16:creationId xmlns:a16="http://schemas.microsoft.com/office/drawing/2014/main" id="{3661D889-D376-410B-9116-67F31F615EBC}"/>
              </a:ext>
            </a:extLst>
          </p:cNvPr>
          <p:cNvSpPr txBox="1"/>
          <p:nvPr/>
        </p:nvSpPr>
        <p:spPr>
          <a:xfrm>
            <a:off x="242539" y="71188"/>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a</a:t>
            </a:r>
            <a:endParaRPr lang="ja-JP" altLang="en-US" sz="1200" b="1"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C85519E8-E5CA-5B14-0D9C-FF3187E60401}"/>
              </a:ext>
            </a:extLst>
          </p:cNvPr>
          <p:cNvSpPr txBox="1"/>
          <p:nvPr/>
        </p:nvSpPr>
        <p:spPr>
          <a:xfrm>
            <a:off x="377352" y="2268604"/>
            <a:ext cx="2088232" cy="1613199"/>
          </a:xfrm>
          <a:prstGeom prst="rect">
            <a:avLst/>
          </a:prstGeom>
          <a:solidFill>
            <a:schemeClr val="bg1">
              <a:lumMod val="95000"/>
            </a:schemeClr>
          </a:solidFill>
          <a:scene3d>
            <a:camera prst="orthographicFront">
              <a:rot lat="0" lon="0" rev="0"/>
            </a:camera>
            <a:lightRig rig="threePt" dir="t"/>
          </a:scene3d>
        </p:spPr>
        <p:txBody>
          <a:bodyPr wrap="square">
            <a:spAutoFit/>
          </a:bodyPr>
          <a:lstStyle/>
          <a:p>
            <a:pPr algn="r">
              <a:lnSpc>
                <a:spcPts val="1200"/>
              </a:lnSpc>
            </a:pPr>
            <a:r>
              <a:rPr lang="en-US" altLang="ja-JP" sz="700" dirty="0" err="1">
                <a:latin typeface="Arial" panose="020B0604020202020204" pitchFamily="34" charset="0"/>
                <a:cs typeface="Arial" panose="020B0604020202020204" pitchFamily="34" charset="0"/>
              </a:rPr>
              <a:t>Lysinamide</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a:latin typeface="Arial" panose="020B0604020202020204" pitchFamily="34" charset="0"/>
                <a:cs typeface="Arial" panose="020B0604020202020204" pitchFamily="34" charset="0"/>
              </a:rPr>
              <a:t>Trehalose</a:t>
            </a:r>
          </a:p>
          <a:p>
            <a:pPr algn="r">
              <a:lnSpc>
                <a:spcPts val="1200"/>
              </a:lnSpc>
            </a:pPr>
            <a:r>
              <a:rPr lang="en-US" altLang="ja-JP" sz="700" dirty="0">
                <a:latin typeface="Arial" panose="020B0604020202020204" pitchFamily="34" charset="0"/>
                <a:cs typeface="Arial" panose="020B0604020202020204" pitchFamily="34" charset="0"/>
              </a:rPr>
              <a:t>Betaine</a:t>
            </a:r>
          </a:p>
          <a:p>
            <a:pPr algn="r">
              <a:lnSpc>
                <a:spcPts val="1200"/>
              </a:lnSpc>
            </a:pPr>
            <a:r>
              <a:rPr lang="en-US" altLang="ja-JP" sz="700" dirty="0">
                <a:latin typeface="Arial" panose="020B0604020202020204" pitchFamily="34" charset="0"/>
                <a:cs typeface="Arial" panose="020B0604020202020204" pitchFamily="34" charset="0"/>
              </a:rPr>
              <a:t>4-Oxopentanoate</a:t>
            </a:r>
          </a:p>
          <a:p>
            <a:pPr algn="r">
              <a:lnSpc>
                <a:spcPts val="1200"/>
              </a:lnSpc>
            </a:pPr>
            <a:r>
              <a:rPr lang="en-US" altLang="ja-JP" sz="700" dirty="0">
                <a:latin typeface="Arial" panose="020B0604020202020204" pitchFamily="34" charset="0"/>
                <a:cs typeface="Arial" panose="020B0604020202020204" pitchFamily="34" charset="0"/>
              </a:rPr>
              <a:t>O-Hydroxybenzoate</a:t>
            </a:r>
          </a:p>
          <a:p>
            <a:pPr algn="r">
              <a:lnSpc>
                <a:spcPts val="1200"/>
              </a:lnSpc>
            </a:pPr>
            <a:r>
              <a:rPr lang="en-US" altLang="ja-JP" sz="700" dirty="0">
                <a:latin typeface="Arial" panose="020B0604020202020204" pitchFamily="34" charset="0"/>
                <a:cs typeface="Arial" panose="020B0604020202020204" pitchFamily="34" charset="0"/>
              </a:rPr>
              <a:t>5-Aminolevulinate</a:t>
            </a:r>
          </a:p>
          <a:p>
            <a:pPr algn="r">
              <a:lnSpc>
                <a:spcPts val="1200"/>
              </a:lnSpc>
            </a:pPr>
            <a:r>
              <a:rPr lang="en-US" altLang="ja-JP" sz="700" dirty="0">
                <a:latin typeface="Arial" panose="020B0604020202020204" pitchFamily="34" charset="0"/>
                <a:cs typeface="Arial" panose="020B0604020202020204" pitchFamily="34" charset="0"/>
              </a:rPr>
              <a:t>Guanine</a:t>
            </a:r>
          </a:p>
          <a:p>
            <a:pPr algn="r">
              <a:lnSpc>
                <a:spcPts val="1200"/>
              </a:lnSpc>
            </a:pPr>
            <a:r>
              <a:rPr lang="en-US" altLang="ja-JP" sz="700" dirty="0">
                <a:latin typeface="Arial" panose="020B0604020202020204" pitchFamily="34" charset="0"/>
                <a:cs typeface="Arial" panose="020B0604020202020204" pitchFamily="34" charset="0"/>
              </a:rPr>
              <a:t>Tryptamine</a:t>
            </a:r>
          </a:p>
          <a:p>
            <a:pPr algn="r">
              <a:lnSpc>
                <a:spcPts val="1200"/>
              </a:lnSpc>
            </a:pPr>
            <a:r>
              <a:rPr lang="en-US" altLang="ja-JP" sz="700" dirty="0">
                <a:latin typeface="Arial" panose="020B0604020202020204" pitchFamily="34" charset="0"/>
                <a:cs typeface="Arial" panose="020B0604020202020204" pitchFamily="34" charset="0"/>
              </a:rPr>
              <a:t>Sucrose</a:t>
            </a:r>
          </a:p>
          <a:p>
            <a:pPr algn="r">
              <a:lnSpc>
                <a:spcPts val="1200"/>
              </a:lnSpc>
            </a:pPr>
            <a:r>
              <a:rPr lang="en-US" altLang="ja-JP" sz="700" dirty="0">
                <a:latin typeface="Arial" panose="020B0604020202020204" pitchFamily="34" charset="0"/>
                <a:cs typeface="Arial" panose="020B0604020202020204" pitchFamily="34" charset="0"/>
              </a:rPr>
              <a:t>Methionine</a:t>
            </a:r>
          </a:p>
        </p:txBody>
      </p:sp>
      <p:sp>
        <p:nvSpPr>
          <p:cNvPr id="14" name="テキスト ボックス 13">
            <a:extLst>
              <a:ext uri="{FF2B5EF4-FFF2-40B4-BE49-F238E27FC236}">
                <a16:creationId xmlns:a16="http://schemas.microsoft.com/office/drawing/2014/main" id="{D4655656-3596-CDD0-F61B-3AAE30E7AD4B}"/>
              </a:ext>
            </a:extLst>
          </p:cNvPr>
          <p:cNvSpPr txBox="1"/>
          <p:nvPr/>
        </p:nvSpPr>
        <p:spPr>
          <a:xfrm>
            <a:off x="1013091" y="4297090"/>
            <a:ext cx="1441077" cy="1613199"/>
          </a:xfrm>
          <a:prstGeom prst="rect">
            <a:avLst/>
          </a:prstGeom>
          <a:solidFill>
            <a:schemeClr val="bg1">
              <a:lumMod val="95000"/>
            </a:schemeClr>
          </a:solidFill>
          <a:scene3d>
            <a:camera prst="orthographicFront">
              <a:rot lat="0" lon="0" rev="0"/>
            </a:camera>
            <a:lightRig rig="threePt" dir="t"/>
          </a:scene3d>
        </p:spPr>
        <p:txBody>
          <a:bodyPr wrap="square">
            <a:spAutoFit/>
          </a:bodyPr>
          <a:lstStyle/>
          <a:p>
            <a:pPr algn="r">
              <a:lnSpc>
                <a:spcPts val="1200"/>
              </a:lnSpc>
            </a:pPr>
            <a:r>
              <a:rPr lang="en-US" altLang="ja-JP" sz="700" dirty="0">
                <a:latin typeface="Arial" panose="020B0604020202020204" pitchFamily="34" charset="0"/>
                <a:cs typeface="Arial" panose="020B0604020202020204" pitchFamily="34" charset="0"/>
              </a:rPr>
              <a:t>Benzoate</a:t>
            </a:r>
          </a:p>
          <a:p>
            <a:pPr algn="r">
              <a:lnSpc>
                <a:spcPts val="1200"/>
              </a:lnSpc>
            </a:pPr>
            <a:r>
              <a:rPr lang="en-US" altLang="ja-JP" sz="700" dirty="0" err="1">
                <a:latin typeface="Arial" panose="020B0604020202020204" pitchFamily="34" charset="0"/>
                <a:cs typeface="Arial" panose="020B0604020202020204" pitchFamily="34" charset="0"/>
              </a:rPr>
              <a:t>Xanthosine</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a:latin typeface="Arial" panose="020B0604020202020204" pitchFamily="34" charset="0"/>
                <a:cs typeface="Arial" panose="020B0604020202020204" pitchFamily="34" charset="0"/>
              </a:rPr>
              <a:t>Ectoine</a:t>
            </a:r>
          </a:p>
          <a:p>
            <a:pPr algn="r">
              <a:lnSpc>
                <a:spcPts val="1200"/>
              </a:lnSpc>
            </a:pPr>
            <a:r>
              <a:rPr lang="en-US" altLang="ja-JP" sz="700" dirty="0">
                <a:latin typeface="Arial" panose="020B0604020202020204" pitchFamily="34" charset="0"/>
                <a:cs typeface="Arial" panose="020B0604020202020204" pitchFamily="34" charset="0"/>
              </a:rPr>
              <a:t>Terephthalate</a:t>
            </a:r>
          </a:p>
          <a:p>
            <a:pPr algn="r">
              <a:lnSpc>
                <a:spcPts val="1200"/>
              </a:lnSpc>
            </a:pPr>
            <a:r>
              <a:rPr lang="en-US" altLang="ja-JP" sz="700" dirty="0">
                <a:latin typeface="Arial" panose="020B0604020202020204" pitchFamily="34" charset="0"/>
                <a:cs typeface="Arial" panose="020B0604020202020204" pitchFamily="34" charset="0"/>
              </a:rPr>
              <a:t>Hydroxyproline</a:t>
            </a:r>
          </a:p>
          <a:p>
            <a:pPr algn="r">
              <a:lnSpc>
                <a:spcPts val="1200"/>
              </a:lnSpc>
            </a:pPr>
            <a:r>
              <a:rPr lang="en-US" altLang="ja-JP" sz="700" dirty="0" err="1">
                <a:latin typeface="Arial" panose="020B0604020202020204" pitchFamily="34" charset="0"/>
                <a:cs typeface="Arial" panose="020B0604020202020204" pitchFamily="34" charset="0"/>
              </a:rPr>
              <a:t>Acetohydroxamate</a:t>
            </a:r>
            <a:endParaRPr lang="en-US" altLang="ja-JP" sz="700" dirty="0">
              <a:latin typeface="Arial" panose="020B0604020202020204" pitchFamily="34" charset="0"/>
              <a:cs typeface="Arial" panose="020B0604020202020204" pitchFamily="34" charset="0"/>
            </a:endParaRPr>
          </a:p>
          <a:p>
            <a:pPr algn="r">
              <a:lnSpc>
                <a:spcPts val="1200"/>
              </a:lnSpc>
            </a:pPr>
            <a:r>
              <a:rPr lang="en-US" altLang="ja-JP" sz="700" dirty="0">
                <a:latin typeface="Arial" panose="020B0604020202020204" pitchFamily="34" charset="0"/>
                <a:cs typeface="Arial" panose="020B0604020202020204" pitchFamily="34" charset="0"/>
              </a:rPr>
              <a:t>Creatinine</a:t>
            </a:r>
          </a:p>
          <a:p>
            <a:pPr algn="r">
              <a:lnSpc>
                <a:spcPts val="1200"/>
              </a:lnSpc>
            </a:pPr>
            <a:r>
              <a:rPr lang="en-US" altLang="ja-JP" sz="700" dirty="0">
                <a:latin typeface="Arial" panose="020B0604020202020204" pitchFamily="34" charset="0"/>
                <a:cs typeface="Arial" panose="020B0604020202020204" pitchFamily="34" charset="0"/>
              </a:rPr>
              <a:t>Urate</a:t>
            </a:r>
          </a:p>
          <a:p>
            <a:pPr algn="r">
              <a:lnSpc>
                <a:spcPts val="1200"/>
              </a:lnSpc>
            </a:pPr>
            <a:r>
              <a:rPr lang="en-US" altLang="ja-JP" sz="700" dirty="0">
                <a:latin typeface="Arial" panose="020B0604020202020204" pitchFamily="34" charset="0"/>
                <a:cs typeface="Arial" panose="020B0604020202020204" pitchFamily="34" charset="0"/>
              </a:rPr>
              <a:t>Citramalate</a:t>
            </a:r>
          </a:p>
          <a:p>
            <a:pPr algn="r">
              <a:lnSpc>
                <a:spcPts val="1200"/>
              </a:lnSpc>
            </a:pPr>
            <a:r>
              <a:rPr lang="en-US" altLang="ja-JP" sz="700" dirty="0" err="1">
                <a:latin typeface="Arial" panose="020B0604020202020204" pitchFamily="34" charset="0"/>
                <a:cs typeface="Arial" panose="020B0604020202020204" pitchFamily="34" charset="0"/>
              </a:rPr>
              <a:t>Citraconate</a:t>
            </a:r>
            <a:endParaRPr lang="en-US" altLang="ja-JP" sz="70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87B46BBE-DA4D-9EC5-0561-C60282BF2512}"/>
              </a:ext>
            </a:extLst>
          </p:cNvPr>
          <p:cNvSpPr txBox="1"/>
          <p:nvPr/>
        </p:nvSpPr>
        <p:spPr>
          <a:xfrm>
            <a:off x="269851" y="2153271"/>
            <a:ext cx="279244"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b</a:t>
            </a:r>
            <a:endParaRPr lang="ja-JP" altLang="en-US" sz="1200" b="1"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36B8F222-D118-E4D1-B3A4-94D355644B65}"/>
              </a:ext>
            </a:extLst>
          </p:cNvPr>
          <p:cNvSpPr txBox="1"/>
          <p:nvPr/>
        </p:nvSpPr>
        <p:spPr>
          <a:xfrm>
            <a:off x="261426" y="4222993"/>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c</a:t>
            </a:r>
            <a:endParaRPr lang="ja-JP" altLang="en-US"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7602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C374714-5CC5-ADCE-D80B-61D2419ADEC7}"/>
              </a:ext>
            </a:extLst>
          </p:cNvPr>
          <p:cNvPicPr>
            <a:picLocks noChangeAspect="1"/>
          </p:cNvPicPr>
          <p:nvPr/>
        </p:nvPicPr>
        <p:blipFill rotWithShape="1">
          <a:blip r:embed="rId2"/>
          <a:srcRect t="19896" r="51787"/>
          <a:stretch/>
        </p:blipFill>
        <p:spPr>
          <a:xfrm>
            <a:off x="2970130" y="2129355"/>
            <a:ext cx="1152128" cy="1500625"/>
          </a:xfrm>
          <a:prstGeom prst="rect">
            <a:avLst/>
          </a:prstGeom>
        </p:spPr>
      </p:pic>
      <p:sp>
        <p:nvSpPr>
          <p:cNvPr id="2" name="テキスト ボックス 1">
            <a:extLst>
              <a:ext uri="{FF2B5EF4-FFF2-40B4-BE49-F238E27FC236}">
                <a16:creationId xmlns:a16="http://schemas.microsoft.com/office/drawing/2014/main" id="{53348C50-45FD-A90B-3AB8-0AD44C0B9A9F}"/>
              </a:ext>
            </a:extLst>
          </p:cNvPr>
          <p:cNvSpPr txBox="1"/>
          <p:nvPr/>
        </p:nvSpPr>
        <p:spPr>
          <a:xfrm>
            <a:off x="242504" y="323529"/>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a</a:t>
            </a:r>
            <a:endParaRPr lang="ja-JP" altLang="en-US" sz="12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5CAF727B-79C8-85D3-0CA5-6912AD2AC531}"/>
              </a:ext>
            </a:extLst>
          </p:cNvPr>
          <p:cNvSpPr txBox="1"/>
          <p:nvPr/>
        </p:nvSpPr>
        <p:spPr>
          <a:xfrm>
            <a:off x="2691601" y="1588170"/>
            <a:ext cx="509712" cy="200055"/>
          </a:xfrm>
          <a:prstGeom prst="rect">
            <a:avLst/>
          </a:prstGeom>
          <a:noFill/>
          <a:scene3d>
            <a:camera prst="orthographicFront">
              <a:rot lat="0" lon="0" rev="0"/>
            </a:camera>
            <a:lightRig rig="threePt" dir="t"/>
          </a:scene3d>
        </p:spPr>
        <p:txBody>
          <a:bodyPr wrap="square" rtlCol="0">
            <a:spAutoFit/>
          </a:bodyPr>
          <a:lstStyle/>
          <a:p>
            <a:r>
              <a:rPr lang="en-US" altLang="ja-JP" sz="700" dirty="0">
                <a:latin typeface="Arial" panose="020B0604020202020204" pitchFamily="34" charset="0"/>
                <a:cs typeface="Arial" panose="020B0604020202020204" pitchFamily="34" charset="0"/>
              </a:rPr>
              <a:t>(weeks)</a:t>
            </a:r>
            <a:endParaRPr lang="ja-JP" altLang="en-US" sz="700"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9CBDB43B-0432-A67F-1714-BD0765C3F61E}"/>
              </a:ext>
            </a:extLst>
          </p:cNvPr>
          <p:cNvSpPr txBox="1"/>
          <p:nvPr/>
        </p:nvSpPr>
        <p:spPr>
          <a:xfrm>
            <a:off x="1993651" y="1484029"/>
            <a:ext cx="1152000" cy="200055"/>
          </a:xfrm>
          <a:prstGeom prst="rect">
            <a:avLst/>
          </a:prstGeom>
          <a:noFill/>
          <a:scene3d>
            <a:camera prst="orthographicFront">
              <a:rot lat="0" lon="0" rev="0"/>
            </a:camera>
            <a:lightRig rig="threePt" dir="t"/>
          </a:scene3d>
        </p:spPr>
        <p:txBody>
          <a:bodyPr wrap="square" rtlCol="0">
            <a:spAutoFit/>
          </a:bodyPr>
          <a:lstStyle/>
          <a:p>
            <a:r>
              <a:rPr lang="en-US" altLang="ja-JP" sz="700" dirty="0">
                <a:latin typeface="Arial" panose="020B0604020202020204" pitchFamily="34" charset="0"/>
                <a:cs typeface="Arial" panose="020B0604020202020204" pitchFamily="34" charset="0"/>
              </a:rPr>
              <a:t>-1     0     1     2     3     4 </a:t>
            </a:r>
            <a:endParaRPr lang="ja-JP" altLang="en-US" sz="700" dirty="0">
              <a:latin typeface="Arial" panose="020B0604020202020204" pitchFamily="34" charset="0"/>
              <a:cs typeface="Arial" panose="020B0604020202020204" pitchFamily="34" charset="0"/>
            </a:endParaRPr>
          </a:p>
        </p:txBody>
      </p:sp>
      <p:sp>
        <p:nvSpPr>
          <p:cNvPr id="9" name="右矢印 68">
            <a:extLst>
              <a:ext uri="{FF2B5EF4-FFF2-40B4-BE49-F238E27FC236}">
                <a16:creationId xmlns:a16="http://schemas.microsoft.com/office/drawing/2014/main" id="{99CB6AC0-D23A-029C-DDAF-B2F596F0D2AE}"/>
              </a:ext>
            </a:extLst>
          </p:cNvPr>
          <p:cNvSpPr/>
          <p:nvPr/>
        </p:nvSpPr>
        <p:spPr>
          <a:xfrm>
            <a:off x="1250940" y="971111"/>
            <a:ext cx="271021" cy="165767"/>
          </a:xfrm>
          <a:prstGeom prst="rightArrow">
            <a:avLst/>
          </a:prstGeom>
          <a:solidFill>
            <a:srgbClr val="000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右矢印 69">
            <a:extLst>
              <a:ext uri="{FF2B5EF4-FFF2-40B4-BE49-F238E27FC236}">
                <a16:creationId xmlns:a16="http://schemas.microsoft.com/office/drawing/2014/main" id="{43A325EC-03CC-E3B4-995D-073A1AD5554C}"/>
              </a:ext>
            </a:extLst>
          </p:cNvPr>
          <p:cNvSpPr/>
          <p:nvPr/>
        </p:nvSpPr>
        <p:spPr>
          <a:xfrm>
            <a:off x="1250940" y="1392906"/>
            <a:ext cx="271021" cy="165767"/>
          </a:xfrm>
          <a:prstGeom prst="rightArrow">
            <a:avLst/>
          </a:prstGeom>
          <a:solidFill>
            <a:srgbClr val="0000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テキスト ボックス 10">
            <a:extLst>
              <a:ext uri="{FF2B5EF4-FFF2-40B4-BE49-F238E27FC236}">
                <a16:creationId xmlns:a16="http://schemas.microsoft.com/office/drawing/2014/main" id="{F3CC2850-13F0-07FD-D61E-1F1DDBC10CE0}"/>
              </a:ext>
            </a:extLst>
          </p:cNvPr>
          <p:cNvSpPr txBox="1"/>
          <p:nvPr/>
        </p:nvSpPr>
        <p:spPr>
          <a:xfrm>
            <a:off x="1075129" y="774231"/>
            <a:ext cx="607859" cy="200055"/>
          </a:xfrm>
          <a:prstGeom prst="rect">
            <a:avLst/>
          </a:prstGeom>
          <a:noFill/>
          <a:scene3d>
            <a:camera prst="orthographicFront">
              <a:rot lat="0" lon="0" rev="0"/>
            </a:camera>
            <a:lightRig rig="threePt" dir="t"/>
          </a:scene3d>
        </p:spPr>
        <p:txBody>
          <a:bodyPr wrap="none" rtlCol="0">
            <a:spAutoFit/>
          </a:bodyPr>
          <a:lstStyle/>
          <a:p>
            <a:r>
              <a:rPr lang="en-US" altLang="ja-JP" sz="700" dirty="0">
                <a:latin typeface="Arial" panose="020B0604020202020204" pitchFamily="34" charset="0"/>
                <a:cs typeface="Arial" panose="020B0604020202020204" pitchFamily="34" charset="0"/>
              </a:rPr>
              <a:t>Transplant</a:t>
            </a:r>
            <a:endParaRPr lang="ja-JP" altLang="en-US" sz="7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CF47E785-4E26-908E-8204-548760A48F26}"/>
              </a:ext>
            </a:extLst>
          </p:cNvPr>
          <p:cNvSpPr txBox="1"/>
          <p:nvPr/>
        </p:nvSpPr>
        <p:spPr>
          <a:xfrm>
            <a:off x="1384967" y="654621"/>
            <a:ext cx="808235" cy="200055"/>
          </a:xfrm>
          <a:prstGeom prst="rect">
            <a:avLst/>
          </a:prstGeom>
          <a:noFill/>
          <a:scene3d>
            <a:camera prst="orthographicFront">
              <a:rot lat="0" lon="0" rev="0"/>
            </a:camera>
            <a:lightRig rig="threePt" dir="t"/>
          </a:scene3d>
        </p:spPr>
        <p:txBody>
          <a:bodyPr wrap="none" rtlCol="0">
            <a:spAutoFit/>
          </a:bodyPr>
          <a:lstStyle/>
          <a:p>
            <a:r>
              <a:rPr lang="en-US" altLang="ja-JP" sz="700" dirty="0">
                <a:latin typeface="Arial" panose="020B0604020202020204" pitchFamily="34" charset="0"/>
                <a:cs typeface="Arial" panose="020B0604020202020204" pitchFamily="34" charset="0"/>
              </a:rPr>
              <a:t>Young GF mice</a:t>
            </a:r>
            <a:endParaRPr lang="ja-JP" altLang="en-US" sz="700" dirty="0">
              <a:latin typeface="Arial" panose="020B0604020202020204" pitchFamily="34" charset="0"/>
              <a:cs typeface="Arial" panose="020B0604020202020204" pitchFamily="34" charset="0"/>
            </a:endParaRPr>
          </a:p>
        </p:txBody>
      </p:sp>
      <p:sp>
        <p:nvSpPr>
          <p:cNvPr id="13" name="フリーフォーム 72">
            <a:extLst>
              <a:ext uri="{FF2B5EF4-FFF2-40B4-BE49-F238E27FC236}">
                <a16:creationId xmlns:a16="http://schemas.microsoft.com/office/drawing/2014/main" id="{D90A7141-AAAC-6F21-EEF3-1A6F72FE1799}"/>
              </a:ext>
            </a:extLst>
          </p:cNvPr>
          <p:cNvSpPr>
            <a:spLocks noChangeAspect="1"/>
          </p:cNvSpPr>
          <p:nvPr/>
        </p:nvSpPr>
        <p:spPr>
          <a:xfrm>
            <a:off x="578876" y="876615"/>
            <a:ext cx="504611" cy="224763"/>
          </a:xfrm>
          <a:custGeom>
            <a:avLst/>
            <a:gdLst>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37880 w 4889998"/>
              <a:gd name="connsiteY77" fmla="*/ 165529 h 1925683"/>
              <a:gd name="connsiteX78" fmla="*/ 988046 w 4889998"/>
              <a:gd name="connsiteY78" fmla="*/ 131024 h 1925683"/>
              <a:gd name="connsiteX79" fmla="*/ 1057057 w 4889998"/>
              <a:gd name="connsiteY79" fmla="*/ 251793 h 1925683"/>
              <a:gd name="connsiteX80" fmla="*/ 1117442 w 4889998"/>
              <a:gd name="connsiteY80" fmla="*/ 329431 h 1925683"/>
              <a:gd name="connsiteX81" fmla="*/ 1264091 w 4889998"/>
              <a:gd name="connsiteY81" fmla="*/ 251793 h 1925683"/>
              <a:gd name="connsiteX82" fmla="*/ 1427993 w 4889998"/>
              <a:gd name="connsiteY82"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737880 w 4889998"/>
              <a:gd name="connsiteY78" fmla="*/ 16552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31156 w 4889998"/>
              <a:gd name="connsiteY79" fmla="*/ 106866 h 1925683"/>
              <a:gd name="connsiteX80" fmla="*/ 988046 w 4889998"/>
              <a:gd name="connsiteY80" fmla="*/ 131024 h 1925683"/>
              <a:gd name="connsiteX81" fmla="*/ 1057057 w 4889998"/>
              <a:gd name="connsiteY81" fmla="*/ 251793 h 1925683"/>
              <a:gd name="connsiteX82" fmla="*/ 1117442 w 4889998"/>
              <a:gd name="connsiteY82" fmla="*/ 329431 h 1925683"/>
              <a:gd name="connsiteX83" fmla="*/ 1264091 w 4889998"/>
              <a:gd name="connsiteY83" fmla="*/ 251793 h 1925683"/>
              <a:gd name="connsiteX84" fmla="*/ 1427993 w 4889998"/>
              <a:gd name="connsiteY84"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23045 w 4889998"/>
              <a:gd name="connsiteY6" fmla="*/ 643015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34078 h 1911484"/>
              <a:gd name="connsiteX1" fmla="*/ 1755797 w 4889998"/>
              <a:gd name="connsiteY1" fmla="*/ 30561 h 1911484"/>
              <a:gd name="connsiteX2" fmla="*/ 2298692 w 4889998"/>
              <a:gd name="connsiteY2" fmla="*/ 2500 h 1911484"/>
              <a:gd name="connsiteX3" fmla="*/ 2808219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84187 w 4889998"/>
              <a:gd name="connsiteY82" fmla="*/ 222522 h 1911484"/>
              <a:gd name="connsiteX83" fmla="*/ 1427993 w 4889998"/>
              <a:gd name="connsiteY83" fmla="*/ 134078 h 1911484"/>
              <a:gd name="connsiteX0" fmla="*/ 1508380 w 4889998"/>
              <a:gd name="connsiteY0" fmla="*/ 98442 h 1911018"/>
              <a:gd name="connsiteX1" fmla="*/ 1755797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95563 w 4889998"/>
              <a:gd name="connsiteY40" fmla="*/ 1345006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197937 w 4889998"/>
              <a:gd name="connsiteY40" fmla="*/ 1376719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462961 w 4844579"/>
              <a:gd name="connsiteY0" fmla="*/ 98442 h 1911018"/>
              <a:gd name="connsiteX1" fmla="*/ 1790765 w 4844579"/>
              <a:gd name="connsiteY1" fmla="*/ 30095 h 1911018"/>
              <a:gd name="connsiteX2" fmla="*/ 2253273 w 4844579"/>
              <a:gd name="connsiteY2" fmla="*/ 2034 h 1911018"/>
              <a:gd name="connsiteX3" fmla="*/ 2647244 w 4844579"/>
              <a:gd name="connsiteY3" fmla="*/ 81853 h 1911018"/>
              <a:gd name="connsiteX4" fmla="*/ 3004340 w 4844579"/>
              <a:gd name="connsiteY4" fmla="*/ 288887 h 1911018"/>
              <a:gd name="connsiteX5" fmla="*/ 3125110 w 4844579"/>
              <a:gd name="connsiteY5" fmla="*/ 478668 h 1911018"/>
              <a:gd name="connsiteX6" fmla="*/ 3177626 w 4844579"/>
              <a:gd name="connsiteY6" fmla="*/ 628350 h 1911018"/>
              <a:gd name="connsiteX7" fmla="*/ 3254506 w 4844579"/>
              <a:gd name="connsiteY7" fmla="*/ 780593 h 1911018"/>
              <a:gd name="connsiteX8" fmla="*/ 3754838 w 4844579"/>
              <a:gd name="connsiteY8" fmla="*/ 944495 h 1911018"/>
              <a:gd name="connsiteX9" fmla="*/ 4367314 w 4844579"/>
              <a:gd name="connsiteY9" fmla="*/ 901362 h 1911018"/>
              <a:gd name="connsiteX10" fmla="*/ 4703744 w 4844579"/>
              <a:gd name="connsiteY10" fmla="*/ 961747 h 1911018"/>
              <a:gd name="connsiteX11" fmla="*/ 4841766 w 4844579"/>
              <a:gd name="connsiteY11" fmla="*/ 1160155 h 1911018"/>
              <a:gd name="connsiteX12" fmla="*/ 4591600 w 4844579"/>
              <a:gd name="connsiteY12" fmla="*/ 1401695 h 1911018"/>
              <a:gd name="connsiteX13" fmla="*/ 4025859 w 4844579"/>
              <a:gd name="connsiteY13" fmla="*/ 1561236 h 1911018"/>
              <a:gd name="connsiteX14" fmla="*/ 3732276 w 4844579"/>
              <a:gd name="connsiteY14" fmla="*/ 1596026 h 1911018"/>
              <a:gd name="connsiteX15" fmla="*/ 3956848 w 4844579"/>
              <a:gd name="connsiteY15" fmla="*/ 1526825 h 1911018"/>
              <a:gd name="connsiteX16" fmla="*/ 4150799 w 4844579"/>
              <a:gd name="connsiteY16" fmla="*/ 1489380 h 1911018"/>
              <a:gd name="connsiteX17" fmla="*/ 4393193 w 4844579"/>
              <a:gd name="connsiteY17" fmla="*/ 1410321 h 1911018"/>
              <a:gd name="connsiteX18" fmla="*/ 4574347 w 4844579"/>
              <a:gd name="connsiteY18" fmla="*/ 1341310 h 1911018"/>
              <a:gd name="connsiteX19" fmla="*/ 4798634 w 4844579"/>
              <a:gd name="connsiteY19" fmla="*/ 1142902 h 1911018"/>
              <a:gd name="connsiteX20" fmla="*/ 4626106 w 4844579"/>
              <a:gd name="connsiteY20" fmla="*/ 987627 h 1911018"/>
              <a:gd name="connsiteX21" fmla="*/ 4281049 w 4844579"/>
              <a:gd name="connsiteY21" fmla="*/ 1004879 h 1911018"/>
              <a:gd name="connsiteX22" fmla="*/ 3754838 w 4844579"/>
              <a:gd name="connsiteY22" fmla="*/ 1048012 h 1911018"/>
              <a:gd name="connsiteX23" fmla="*/ 3358023 w 4844579"/>
              <a:gd name="connsiteY23" fmla="*/ 935868 h 1911018"/>
              <a:gd name="connsiteX24" fmla="*/ 3168242 w 4844579"/>
              <a:gd name="connsiteY24" fmla="*/ 901362 h 1911018"/>
              <a:gd name="connsiteX25" fmla="*/ 3116483 w 4844579"/>
              <a:gd name="connsiteY25" fmla="*/ 1125649 h 1911018"/>
              <a:gd name="connsiteX26" fmla="*/ 3125110 w 4844579"/>
              <a:gd name="connsiteY26" fmla="*/ 1332683 h 1911018"/>
              <a:gd name="connsiteX27" fmla="*/ 3099230 w 4844579"/>
              <a:gd name="connsiteY27" fmla="*/ 1444827 h 1911018"/>
              <a:gd name="connsiteX28" fmla="*/ 2918076 w 4844579"/>
              <a:gd name="connsiteY28" fmla="*/ 1634608 h 1911018"/>
              <a:gd name="connsiteX29" fmla="*/ 2849064 w 4844579"/>
              <a:gd name="connsiteY29" fmla="*/ 1798510 h 1911018"/>
              <a:gd name="connsiteX30" fmla="*/ 2849064 w 4844579"/>
              <a:gd name="connsiteY30" fmla="*/ 1625981 h 1911018"/>
              <a:gd name="connsiteX31" fmla="*/ 2711042 w 4844579"/>
              <a:gd name="connsiteY31" fmla="*/ 1686366 h 1911018"/>
              <a:gd name="connsiteX32" fmla="*/ 2797306 w 4844579"/>
              <a:gd name="connsiteY32" fmla="*/ 1591476 h 1911018"/>
              <a:gd name="connsiteX33" fmla="*/ 2633404 w 4844579"/>
              <a:gd name="connsiteY33" fmla="*/ 1651861 h 1911018"/>
              <a:gd name="connsiteX34" fmla="*/ 2702415 w 4844579"/>
              <a:gd name="connsiteY34" fmla="*/ 1556970 h 1911018"/>
              <a:gd name="connsiteX35" fmla="*/ 2598898 w 4844579"/>
              <a:gd name="connsiteY35" fmla="*/ 1548344 h 1911018"/>
              <a:gd name="connsiteX36" fmla="*/ 2900823 w 4844579"/>
              <a:gd name="connsiteY36" fmla="*/ 1470706 h 1911018"/>
              <a:gd name="connsiteX37" fmla="*/ 2935329 w 4844579"/>
              <a:gd name="connsiteY37" fmla="*/ 1393068 h 1911018"/>
              <a:gd name="connsiteX38" fmla="*/ 2868498 w 4844579"/>
              <a:gd name="connsiteY38" fmla="*/ 1275901 h 1911018"/>
              <a:gd name="connsiteX39" fmla="*/ 2709525 w 4844579"/>
              <a:gd name="connsiteY39" fmla="*/ 1207079 h 1911018"/>
              <a:gd name="connsiteX40" fmla="*/ 2485786 w 4844579"/>
              <a:gd name="connsiteY40" fmla="*/ 1284208 h 1911018"/>
              <a:gd name="connsiteX41" fmla="*/ 2137445 w 4844579"/>
              <a:gd name="connsiteY41" fmla="*/ 1331502 h 1911018"/>
              <a:gd name="connsiteX42" fmla="*/ 1693125 w 4844579"/>
              <a:gd name="connsiteY42" fmla="*/ 1367189 h 1911018"/>
              <a:gd name="connsiteX43" fmla="*/ 1494717 w 4844579"/>
              <a:gd name="connsiteY43" fmla="*/ 1531091 h 1911018"/>
              <a:gd name="connsiteX44" fmla="*/ 1348068 w 4844579"/>
              <a:gd name="connsiteY44" fmla="*/ 1677740 h 1911018"/>
              <a:gd name="connsiteX45" fmla="*/ 985759 w 4844579"/>
              <a:gd name="connsiteY45" fmla="*/ 1841642 h 1911018"/>
              <a:gd name="connsiteX46" fmla="*/ 839110 w 4844579"/>
              <a:gd name="connsiteY46" fmla="*/ 1910653 h 1911018"/>
              <a:gd name="connsiteX47" fmla="*/ 899495 w 4844579"/>
              <a:gd name="connsiteY47" fmla="*/ 1815762 h 1911018"/>
              <a:gd name="connsiteX48" fmla="*/ 735593 w 4844579"/>
              <a:gd name="connsiteY48" fmla="*/ 1833015 h 1911018"/>
              <a:gd name="connsiteX49" fmla="*/ 864989 w 4844579"/>
              <a:gd name="connsiteY49" fmla="*/ 1781257 h 1911018"/>
              <a:gd name="connsiteX50" fmla="*/ 718340 w 4844579"/>
              <a:gd name="connsiteY50" fmla="*/ 1807136 h 1911018"/>
              <a:gd name="connsiteX51" fmla="*/ 839110 w 4844579"/>
              <a:gd name="connsiteY51" fmla="*/ 1729498 h 1911018"/>
              <a:gd name="connsiteX52" fmla="*/ 692461 w 4844579"/>
              <a:gd name="connsiteY52" fmla="*/ 1703619 h 1911018"/>
              <a:gd name="connsiteX53" fmla="*/ 959880 w 4844579"/>
              <a:gd name="connsiteY53" fmla="*/ 1712245 h 1911018"/>
              <a:gd name="connsiteX54" fmla="*/ 1166914 w 4844579"/>
              <a:gd name="connsiteY54" fmla="*/ 1643234 h 1911018"/>
              <a:gd name="connsiteX55" fmla="*/ 1296310 w 4844579"/>
              <a:gd name="connsiteY55" fmla="*/ 1453453 h 1911018"/>
              <a:gd name="connsiteX56" fmla="*/ 1192793 w 4844579"/>
              <a:gd name="connsiteY56" fmla="*/ 1280925 h 1911018"/>
              <a:gd name="connsiteX57" fmla="*/ 968506 w 4844579"/>
              <a:gd name="connsiteY57" fmla="*/ 1513838 h 1911018"/>
              <a:gd name="connsiteX58" fmla="*/ 934000 w 4844579"/>
              <a:gd name="connsiteY58" fmla="*/ 1496585 h 1911018"/>
              <a:gd name="connsiteX59" fmla="*/ 847736 w 4844579"/>
              <a:gd name="connsiteY59" fmla="*/ 1531091 h 1911018"/>
              <a:gd name="connsiteX60" fmla="*/ 830483 w 4844579"/>
              <a:gd name="connsiteY60" fmla="*/ 1487959 h 1911018"/>
              <a:gd name="connsiteX61" fmla="*/ 726966 w 4844579"/>
              <a:gd name="connsiteY61" fmla="*/ 1531091 h 1911018"/>
              <a:gd name="connsiteX62" fmla="*/ 813230 w 4844579"/>
              <a:gd name="connsiteY62" fmla="*/ 1479332 h 1911018"/>
              <a:gd name="connsiteX63" fmla="*/ 666581 w 4844579"/>
              <a:gd name="connsiteY63" fmla="*/ 1462079 h 1911018"/>
              <a:gd name="connsiteX64" fmla="*/ 864989 w 4844579"/>
              <a:gd name="connsiteY64" fmla="*/ 1384442 h 1911018"/>
              <a:gd name="connsiteX65" fmla="*/ 1011638 w 4844579"/>
              <a:gd name="connsiteY65" fmla="*/ 1289551 h 1911018"/>
              <a:gd name="connsiteX66" fmla="*/ 1003012 w 4844579"/>
              <a:gd name="connsiteY66" fmla="*/ 1160155 h 1911018"/>
              <a:gd name="connsiteX67" fmla="*/ 847736 w 4844579"/>
              <a:gd name="connsiteY67" fmla="*/ 1160155 h 1911018"/>
              <a:gd name="connsiteX68" fmla="*/ 347404 w 4844579"/>
              <a:gd name="connsiteY68" fmla="*/ 1160155 h 1911018"/>
              <a:gd name="connsiteX69" fmla="*/ 174876 w 4844579"/>
              <a:gd name="connsiteY69" fmla="*/ 1160155 h 1911018"/>
              <a:gd name="connsiteX70" fmla="*/ 148997 w 4844579"/>
              <a:gd name="connsiteY70" fmla="*/ 1082517 h 1911018"/>
              <a:gd name="connsiteX71" fmla="*/ 28227 w 4844579"/>
              <a:gd name="connsiteY71" fmla="*/ 1073891 h 1911018"/>
              <a:gd name="connsiteX72" fmla="*/ 10015 w 4844579"/>
              <a:gd name="connsiteY72" fmla="*/ 935868 h 1911018"/>
              <a:gd name="connsiteX73" fmla="*/ 157623 w 4844579"/>
              <a:gd name="connsiteY73" fmla="*/ 849604 h 1911018"/>
              <a:gd name="connsiteX74" fmla="*/ 243887 w 4844579"/>
              <a:gd name="connsiteY74" fmla="*/ 677076 h 1911018"/>
              <a:gd name="connsiteX75" fmla="*/ 476800 w 4844579"/>
              <a:gd name="connsiteY75" fmla="*/ 495921 h 1911018"/>
              <a:gd name="connsiteX76" fmla="*/ 666581 w 4844579"/>
              <a:gd name="connsiteY76" fmla="*/ 418283 h 1911018"/>
              <a:gd name="connsiteX77" fmla="*/ 678323 w 4844579"/>
              <a:gd name="connsiteY77" fmla="*/ 252216 h 1911018"/>
              <a:gd name="connsiteX78" fmla="*/ 746494 w 4844579"/>
              <a:gd name="connsiteY78" fmla="*/ 113514 h 1911018"/>
              <a:gd name="connsiteX79" fmla="*/ 885737 w 4844579"/>
              <a:gd name="connsiteY79" fmla="*/ 92201 h 1911018"/>
              <a:gd name="connsiteX80" fmla="*/ 942627 w 4844579"/>
              <a:gd name="connsiteY80" fmla="*/ 116359 h 1911018"/>
              <a:gd name="connsiteX81" fmla="*/ 1011638 w 4844579"/>
              <a:gd name="connsiteY81" fmla="*/ 237128 h 1911018"/>
              <a:gd name="connsiteX82" fmla="*/ 1082071 w 4844579"/>
              <a:gd name="connsiteY82" fmla="*/ 349935 h 1911018"/>
              <a:gd name="connsiteX83" fmla="*/ 1238768 w 4844579"/>
              <a:gd name="connsiteY83" fmla="*/ 222056 h 1911018"/>
              <a:gd name="connsiteX84" fmla="*/ 1462961 w 4844579"/>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157830 w 4844786"/>
              <a:gd name="connsiteY74" fmla="*/ 849604 h 1911018"/>
              <a:gd name="connsiteX75" fmla="*/ 244094 w 4844786"/>
              <a:gd name="connsiteY75" fmla="*/ 677076 h 1911018"/>
              <a:gd name="connsiteX76" fmla="*/ 477007 w 4844786"/>
              <a:gd name="connsiteY76" fmla="*/ 495921 h 1911018"/>
              <a:gd name="connsiteX77" fmla="*/ 666788 w 4844786"/>
              <a:gd name="connsiteY77" fmla="*/ 418283 h 1911018"/>
              <a:gd name="connsiteX78" fmla="*/ 678530 w 4844786"/>
              <a:gd name="connsiteY78" fmla="*/ 252216 h 1911018"/>
              <a:gd name="connsiteX79" fmla="*/ 746701 w 4844786"/>
              <a:gd name="connsiteY79" fmla="*/ 113514 h 1911018"/>
              <a:gd name="connsiteX80" fmla="*/ 885944 w 4844786"/>
              <a:gd name="connsiteY80" fmla="*/ 92201 h 1911018"/>
              <a:gd name="connsiteX81" fmla="*/ 942834 w 4844786"/>
              <a:gd name="connsiteY81" fmla="*/ 116359 h 1911018"/>
              <a:gd name="connsiteX82" fmla="*/ 1011845 w 4844786"/>
              <a:gd name="connsiteY82" fmla="*/ 237128 h 1911018"/>
              <a:gd name="connsiteX83" fmla="*/ 1082278 w 4844786"/>
              <a:gd name="connsiteY83" fmla="*/ 349935 h 1911018"/>
              <a:gd name="connsiteX84" fmla="*/ 1238975 w 4844786"/>
              <a:gd name="connsiteY84" fmla="*/ 222056 h 1911018"/>
              <a:gd name="connsiteX85" fmla="*/ 1463168 w 4844786"/>
              <a:gd name="connsiteY85"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77076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61445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1722 w 4843340"/>
              <a:gd name="connsiteY0" fmla="*/ 98442 h 1911018"/>
              <a:gd name="connsiteX1" fmla="*/ 1789526 w 4843340"/>
              <a:gd name="connsiteY1" fmla="*/ 30095 h 1911018"/>
              <a:gd name="connsiteX2" fmla="*/ 2252034 w 4843340"/>
              <a:gd name="connsiteY2" fmla="*/ 2034 h 1911018"/>
              <a:gd name="connsiteX3" fmla="*/ 2646005 w 4843340"/>
              <a:gd name="connsiteY3" fmla="*/ 81853 h 1911018"/>
              <a:gd name="connsiteX4" fmla="*/ 3003101 w 4843340"/>
              <a:gd name="connsiteY4" fmla="*/ 288887 h 1911018"/>
              <a:gd name="connsiteX5" fmla="*/ 3123871 w 4843340"/>
              <a:gd name="connsiteY5" fmla="*/ 478668 h 1911018"/>
              <a:gd name="connsiteX6" fmla="*/ 3176387 w 4843340"/>
              <a:gd name="connsiteY6" fmla="*/ 628350 h 1911018"/>
              <a:gd name="connsiteX7" fmla="*/ 3253267 w 4843340"/>
              <a:gd name="connsiteY7" fmla="*/ 780593 h 1911018"/>
              <a:gd name="connsiteX8" fmla="*/ 3753599 w 4843340"/>
              <a:gd name="connsiteY8" fmla="*/ 944495 h 1911018"/>
              <a:gd name="connsiteX9" fmla="*/ 4366075 w 4843340"/>
              <a:gd name="connsiteY9" fmla="*/ 901362 h 1911018"/>
              <a:gd name="connsiteX10" fmla="*/ 4702505 w 4843340"/>
              <a:gd name="connsiteY10" fmla="*/ 961747 h 1911018"/>
              <a:gd name="connsiteX11" fmla="*/ 4840527 w 4843340"/>
              <a:gd name="connsiteY11" fmla="*/ 1160155 h 1911018"/>
              <a:gd name="connsiteX12" fmla="*/ 4590361 w 4843340"/>
              <a:gd name="connsiteY12" fmla="*/ 1401695 h 1911018"/>
              <a:gd name="connsiteX13" fmla="*/ 4024620 w 4843340"/>
              <a:gd name="connsiteY13" fmla="*/ 1561236 h 1911018"/>
              <a:gd name="connsiteX14" fmla="*/ 3731037 w 4843340"/>
              <a:gd name="connsiteY14" fmla="*/ 1596026 h 1911018"/>
              <a:gd name="connsiteX15" fmla="*/ 3955609 w 4843340"/>
              <a:gd name="connsiteY15" fmla="*/ 1526825 h 1911018"/>
              <a:gd name="connsiteX16" fmla="*/ 4149560 w 4843340"/>
              <a:gd name="connsiteY16" fmla="*/ 1489380 h 1911018"/>
              <a:gd name="connsiteX17" fmla="*/ 4391954 w 4843340"/>
              <a:gd name="connsiteY17" fmla="*/ 1410321 h 1911018"/>
              <a:gd name="connsiteX18" fmla="*/ 4573108 w 4843340"/>
              <a:gd name="connsiteY18" fmla="*/ 1341310 h 1911018"/>
              <a:gd name="connsiteX19" fmla="*/ 4797395 w 4843340"/>
              <a:gd name="connsiteY19" fmla="*/ 1142902 h 1911018"/>
              <a:gd name="connsiteX20" fmla="*/ 4624867 w 4843340"/>
              <a:gd name="connsiteY20" fmla="*/ 987627 h 1911018"/>
              <a:gd name="connsiteX21" fmla="*/ 4279810 w 4843340"/>
              <a:gd name="connsiteY21" fmla="*/ 1004879 h 1911018"/>
              <a:gd name="connsiteX22" fmla="*/ 3753599 w 4843340"/>
              <a:gd name="connsiteY22" fmla="*/ 1048012 h 1911018"/>
              <a:gd name="connsiteX23" fmla="*/ 3356784 w 4843340"/>
              <a:gd name="connsiteY23" fmla="*/ 935868 h 1911018"/>
              <a:gd name="connsiteX24" fmla="*/ 3167003 w 4843340"/>
              <a:gd name="connsiteY24" fmla="*/ 901362 h 1911018"/>
              <a:gd name="connsiteX25" fmla="*/ 3115244 w 4843340"/>
              <a:gd name="connsiteY25" fmla="*/ 1125649 h 1911018"/>
              <a:gd name="connsiteX26" fmla="*/ 3123871 w 4843340"/>
              <a:gd name="connsiteY26" fmla="*/ 1332683 h 1911018"/>
              <a:gd name="connsiteX27" fmla="*/ 3097991 w 4843340"/>
              <a:gd name="connsiteY27" fmla="*/ 1444827 h 1911018"/>
              <a:gd name="connsiteX28" fmla="*/ 2916837 w 4843340"/>
              <a:gd name="connsiteY28" fmla="*/ 1634608 h 1911018"/>
              <a:gd name="connsiteX29" fmla="*/ 2847825 w 4843340"/>
              <a:gd name="connsiteY29" fmla="*/ 1798510 h 1911018"/>
              <a:gd name="connsiteX30" fmla="*/ 2847825 w 4843340"/>
              <a:gd name="connsiteY30" fmla="*/ 1625981 h 1911018"/>
              <a:gd name="connsiteX31" fmla="*/ 2709803 w 4843340"/>
              <a:gd name="connsiteY31" fmla="*/ 1686366 h 1911018"/>
              <a:gd name="connsiteX32" fmla="*/ 2796067 w 4843340"/>
              <a:gd name="connsiteY32" fmla="*/ 1591476 h 1911018"/>
              <a:gd name="connsiteX33" fmla="*/ 2632165 w 4843340"/>
              <a:gd name="connsiteY33" fmla="*/ 1651861 h 1911018"/>
              <a:gd name="connsiteX34" fmla="*/ 2701176 w 4843340"/>
              <a:gd name="connsiteY34" fmla="*/ 1556970 h 1911018"/>
              <a:gd name="connsiteX35" fmla="*/ 2597659 w 4843340"/>
              <a:gd name="connsiteY35" fmla="*/ 1548344 h 1911018"/>
              <a:gd name="connsiteX36" fmla="*/ 2899584 w 4843340"/>
              <a:gd name="connsiteY36" fmla="*/ 1470706 h 1911018"/>
              <a:gd name="connsiteX37" fmla="*/ 2934090 w 4843340"/>
              <a:gd name="connsiteY37" fmla="*/ 1393068 h 1911018"/>
              <a:gd name="connsiteX38" fmla="*/ 2867259 w 4843340"/>
              <a:gd name="connsiteY38" fmla="*/ 1275901 h 1911018"/>
              <a:gd name="connsiteX39" fmla="*/ 2708286 w 4843340"/>
              <a:gd name="connsiteY39" fmla="*/ 1207079 h 1911018"/>
              <a:gd name="connsiteX40" fmla="*/ 2484547 w 4843340"/>
              <a:gd name="connsiteY40" fmla="*/ 1284208 h 1911018"/>
              <a:gd name="connsiteX41" fmla="*/ 2136206 w 4843340"/>
              <a:gd name="connsiteY41" fmla="*/ 1331502 h 1911018"/>
              <a:gd name="connsiteX42" fmla="*/ 1691886 w 4843340"/>
              <a:gd name="connsiteY42" fmla="*/ 1367189 h 1911018"/>
              <a:gd name="connsiteX43" fmla="*/ 1493478 w 4843340"/>
              <a:gd name="connsiteY43" fmla="*/ 1531091 h 1911018"/>
              <a:gd name="connsiteX44" fmla="*/ 1346829 w 4843340"/>
              <a:gd name="connsiteY44" fmla="*/ 1677740 h 1911018"/>
              <a:gd name="connsiteX45" fmla="*/ 984520 w 4843340"/>
              <a:gd name="connsiteY45" fmla="*/ 1841642 h 1911018"/>
              <a:gd name="connsiteX46" fmla="*/ 837871 w 4843340"/>
              <a:gd name="connsiteY46" fmla="*/ 1910653 h 1911018"/>
              <a:gd name="connsiteX47" fmla="*/ 898256 w 4843340"/>
              <a:gd name="connsiteY47" fmla="*/ 1815762 h 1911018"/>
              <a:gd name="connsiteX48" fmla="*/ 734354 w 4843340"/>
              <a:gd name="connsiteY48" fmla="*/ 1833015 h 1911018"/>
              <a:gd name="connsiteX49" fmla="*/ 863750 w 4843340"/>
              <a:gd name="connsiteY49" fmla="*/ 1781257 h 1911018"/>
              <a:gd name="connsiteX50" fmla="*/ 717101 w 4843340"/>
              <a:gd name="connsiteY50" fmla="*/ 1807136 h 1911018"/>
              <a:gd name="connsiteX51" fmla="*/ 837871 w 4843340"/>
              <a:gd name="connsiteY51" fmla="*/ 1729498 h 1911018"/>
              <a:gd name="connsiteX52" fmla="*/ 691222 w 4843340"/>
              <a:gd name="connsiteY52" fmla="*/ 1703619 h 1911018"/>
              <a:gd name="connsiteX53" fmla="*/ 958641 w 4843340"/>
              <a:gd name="connsiteY53" fmla="*/ 1712245 h 1911018"/>
              <a:gd name="connsiteX54" fmla="*/ 1165675 w 4843340"/>
              <a:gd name="connsiteY54" fmla="*/ 1643234 h 1911018"/>
              <a:gd name="connsiteX55" fmla="*/ 1295071 w 4843340"/>
              <a:gd name="connsiteY55" fmla="*/ 1453453 h 1911018"/>
              <a:gd name="connsiteX56" fmla="*/ 1191554 w 4843340"/>
              <a:gd name="connsiteY56" fmla="*/ 1280925 h 1911018"/>
              <a:gd name="connsiteX57" fmla="*/ 967267 w 4843340"/>
              <a:gd name="connsiteY57" fmla="*/ 1513838 h 1911018"/>
              <a:gd name="connsiteX58" fmla="*/ 932761 w 4843340"/>
              <a:gd name="connsiteY58" fmla="*/ 1496585 h 1911018"/>
              <a:gd name="connsiteX59" fmla="*/ 846497 w 4843340"/>
              <a:gd name="connsiteY59" fmla="*/ 1531091 h 1911018"/>
              <a:gd name="connsiteX60" fmla="*/ 829244 w 4843340"/>
              <a:gd name="connsiteY60" fmla="*/ 1487959 h 1911018"/>
              <a:gd name="connsiteX61" fmla="*/ 725727 w 4843340"/>
              <a:gd name="connsiteY61" fmla="*/ 1531091 h 1911018"/>
              <a:gd name="connsiteX62" fmla="*/ 811991 w 4843340"/>
              <a:gd name="connsiteY62" fmla="*/ 1479332 h 1911018"/>
              <a:gd name="connsiteX63" fmla="*/ 665342 w 4843340"/>
              <a:gd name="connsiteY63" fmla="*/ 1462079 h 1911018"/>
              <a:gd name="connsiteX64" fmla="*/ 863750 w 4843340"/>
              <a:gd name="connsiteY64" fmla="*/ 1384442 h 1911018"/>
              <a:gd name="connsiteX65" fmla="*/ 1010399 w 4843340"/>
              <a:gd name="connsiteY65" fmla="*/ 1289551 h 1911018"/>
              <a:gd name="connsiteX66" fmla="*/ 1001773 w 4843340"/>
              <a:gd name="connsiteY66" fmla="*/ 1160155 h 1911018"/>
              <a:gd name="connsiteX67" fmla="*/ 846497 w 4843340"/>
              <a:gd name="connsiteY67" fmla="*/ 1160155 h 1911018"/>
              <a:gd name="connsiteX68" fmla="*/ 346165 w 4843340"/>
              <a:gd name="connsiteY68" fmla="*/ 1160155 h 1911018"/>
              <a:gd name="connsiteX69" fmla="*/ 173637 w 4843340"/>
              <a:gd name="connsiteY69" fmla="*/ 1160155 h 1911018"/>
              <a:gd name="connsiteX70" fmla="*/ 147758 w 4843340"/>
              <a:gd name="connsiteY70" fmla="*/ 1082517 h 1911018"/>
              <a:gd name="connsiteX71" fmla="*/ 26988 w 4843340"/>
              <a:gd name="connsiteY71" fmla="*/ 1073891 h 1911018"/>
              <a:gd name="connsiteX72" fmla="*/ 8776 w 4843340"/>
              <a:gd name="connsiteY72" fmla="*/ 935868 h 1911018"/>
              <a:gd name="connsiteX73" fmla="*/ 139649 w 4843340"/>
              <a:gd name="connsiteY73" fmla="*/ 801754 h 1911018"/>
              <a:gd name="connsiteX74" fmla="*/ 242648 w 4843340"/>
              <a:gd name="connsiteY74" fmla="*/ 661445 h 1911018"/>
              <a:gd name="connsiteX75" fmla="*/ 475561 w 4843340"/>
              <a:gd name="connsiteY75" fmla="*/ 495921 h 1911018"/>
              <a:gd name="connsiteX76" fmla="*/ 665342 w 4843340"/>
              <a:gd name="connsiteY76" fmla="*/ 418283 h 1911018"/>
              <a:gd name="connsiteX77" fmla="*/ 677084 w 4843340"/>
              <a:gd name="connsiteY77" fmla="*/ 252216 h 1911018"/>
              <a:gd name="connsiteX78" fmla="*/ 745255 w 4843340"/>
              <a:gd name="connsiteY78" fmla="*/ 113514 h 1911018"/>
              <a:gd name="connsiteX79" fmla="*/ 884498 w 4843340"/>
              <a:gd name="connsiteY79" fmla="*/ 92201 h 1911018"/>
              <a:gd name="connsiteX80" fmla="*/ 941388 w 4843340"/>
              <a:gd name="connsiteY80" fmla="*/ 116359 h 1911018"/>
              <a:gd name="connsiteX81" fmla="*/ 1010399 w 4843340"/>
              <a:gd name="connsiteY81" fmla="*/ 237128 h 1911018"/>
              <a:gd name="connsiteX82" fmla="*/ 1080832 w 4843340"/>
              <a:gd name="connsiteY82" fmla="*/ 349935 h 1911018"/>
              <a:gd name="connsiteX83" fmla="*/ 1237529 w 4843340"/>
              <a:gd name="connsiteY83" fmla="*/ 222056 h 1911018"/>
              <a:gd name="connsiteX84" fmla="*/ 1461722 w 4843340"/>
              <a:gd name="connsiteY84" fmla="*/ 98442 h 1911018"/>
              <a:gd name="connsiteX0" fmla="*/ 1460544 w 4842162"/>
              <a:gd name="connsiteY0" fmla="*/ 98442 h 1911018"/>
              <a:gd name="connsiteX1" fmla="*/ 1788348 w 4842162"/>
              <a:gd name="connsiteY1" fmla="*/ 30095 h 1911018"/>
              <a:gd name="connsiteX2" fmla="*/ 2250856 w 4842162"/>
              <a:gd name="connsiteY2" fmla="*/ 2034 h 1911018"/>
              <a:gd name="connsiteX3" fmla="*/ 2644827 w 4842162"/>
              <a:gd name="connsiteY3" fmla="*/ 81853 h 1911018"/>
              <a:gd name="connsiteX4" fmla="*/ 3001923 w 4842162"/>
              <a:gd name="connsiteY4" fmla="*/ 288887 h 1911018"/>
              <a:gd name="connsiteX5" fmla="*/ 3122693 w 4842162"/>
              <a:gd name="connsiteY5" fmla="*/ 478668 h 1911018"/>
              <a:gd name="connsiteX6" fmla="*/ 3175209 w 4842162"/>
              <a:gd name="connsiteY6" fmla="*/ 628350 h 1911018"/>
              <a:gd name="connsiteX7" fmla="*/ 3252089 w 4842162"/>
              <a:gd name="connsiteY7" fmla="*/ 780593 h 1911018"/>
              <a:gd name="connsiteX8" fmla="*/ 3752421 w 4842162"/>
              <a:gd name="connsiteY8" fmla="*/ 944495 h 1911018"/>
              <a:gd name="connsiteX9" fmla="*/ 4364897 w 4842162"/>
              <a:gd name="connsiteY9" fmla="*/ 901362 h 1911018"/>
              <a:gd name="connsiteX10" fmla="*/ 4701327 w 4842162"/>
              <a:gd name="connsiteY10" fmla="*/ 961747 h 1911018"/>
              <a:gd name="connsiteX11" fmla="*/ 4839349 w 4842162"/>
              <a:gd name="connsiteY11" fmla="*/ 1160155 h 1911018"/>
              <a:gd name="connsiteX12" fmla="*/ 4589183 w 4842162"/>
              <a:gd name="connsiteY12" fmla="*/ 1401695 h 1911018"/>
              <a:gd name="connsiteX13" fmla="*/ 4023442 w 4842162"/>
              <a:gd name="connsiteY13" fmla="*/ 1561236 h 1911018"/>
              <a:gd name="connsiteX14" fmla="*/ 3729859 w 4842162"/>
              <a:gd name="connsiteY14" fmla="*/ 1596026 h 1911018"/>
              <a:gd name="connsiteX15" fmla="*/ 3954431 w 4842162"/>
              <a:gd name="connsiteY15" fmla="*/ 1526825 h 1911018"/>
              <a:gd name="connsiteX16" fmla="*/ 4148382 w 4842162"/>
              <a:gd name="connsiteY16" fmla="*/ 1489380 h 1911018"/>
              <a:gd name="connsiteX17" fmla="*/ 4390776 w 4842162"/>
              <a:gd name="connsiteY17" fmla="*/ 1410321 h 1911018"/>
              <a:gd name="connsiteX18" fmla="*/ 4571930 w 4842162"/>
              <a:gd name="connsiteY18" fmla="*/ 1341310 h 1911018"/>
              <a:gd name="connsiteX19" fmla="*/ 4796217 w 4842162"/>
              <a:gd name="connsiteY19" fmla="*/ 1142902 h 1911018"/>
              <a:gd name="connsiteX20" fmla="*/ 4623689 w 4842162"/>
              <a:gd name="connsiteY20" fmla="*/ 987627 h 1911018"/>
              <a:gd name="connsiteX21" fmla="*/ 4278632 w 4842162"/>
              <a:gd name="connsiteY21" fmla="*/ 1004879 h 1911018"/>
              <a:gd name="connsiteX22" fmla="*/ 3752421 w 4842162"/>
              <a:gd name="connsiteY22" fmla="*/ 1048012 h 1911018"/>
              <a:gd name="connsiteX23" fmla="*/ 3355606 w 4842162"/>
              <a:gd name="connsiteY23" fmla="*/ 935868 h 1911018"/>
              <a:gd name="connsiteX24" fmla="*/ 3165825 w 4842162"/>
              <a:gd name="connsiteY24" fmla="*/ 901362 h 1911018"/>
              <a:gd name="connsiteX25" fmla="*/ 3114066 w 4842162"/>
              <a:gd name="connsiteY25" fmla="*/ 1125649 h 1911018"/>
              <a:gd name="connsiteX26" fmla="*/ 3122693 w 4842162"/>
              <a:gd name="connsiteY26" fmla="*/ 1332683 h 1911018"/>
              <a:gd name="connsiteX27" fmla="*/ 3096813 w 4842162"/>
              <a:gd name="connsiteY27" fmla="*/ 1444827 h 1911018"/>
              <a:gd name="connsiteX28" fmla="*/ 2915659 w 4842162"/>
              <a:gd name="connsiteY28" fmla="*/ 1634608 h 1911018"/>
              <a:gd name="connsiteX29" fmla="*/ 2846647 w 4842162"/>
              <a:gd name="connsiteY29" fmla="*/ 1798510 h 1911018"/>
              <a:gd name="connsiteX30" fmla="*/ 2846647 w 4842162"/>
              <a:gd name="connsiteY30" fmla="*/ 1625981 h 1911018"/>
              <a:gd name="connsiteX31" fmla="*/ 2708625 w 4842162"/>
              <a:gd name="connsiteY31" fmla="*/ 1686366 h 1911018"/>
              <a:gd name="connsiteX32" fmla="*/ 2794889 w 4842162"/>
              <a:gd name="connsiteY32" fmla="*/ 1591476 h 1911018"/>
              <a:gd name="connsiteX33" fmla="*/ 2630987 w 4842162"/>
              <a:gd name="connsiteY33" fmla="*/ 1651861 h 1911018"/>
              <a:gd name="connsiteX34" fmla="*/ 2699998 w 4842162"/>
              <a:gd name="connsiteY34" fmla="*/ 1556970 h 1911018"/>
              <a:gd name="connsiteX35" fmla="*/ 2596481 w 4842162"/>
              <a:gd name="connsiteY35" fmla="*/ 1548344 h 1911018"/>
              <a:gd name="connsiteX36" fmla="*/ 2898406 w 4842162"/>
              <a:gd name="connsiteY36" fmla="*/ 1470706 h 1911018"/>
              <a:gd name="connsiteX37" fmla="*/ 2932912 w 4842162"/>
              <a:gd name="connsiteY37" fmla="*/ 1393068 h 1911018"/>
              <a:gd name="connsiteX38" fmla="*/ 2866081 w 4842162"/>
              <a:gd name="connsiteY38" fmla="*/ 1275901 h 1911018"/>
              <a:gd name="connsiteX39" fmla="*/ 2707108 w 4842162"/>
              <a:gd name="connsiteY39" fmla="*/ 1207079 h 1911018"/>
              <a:gd name="connsiteX40" fmla="*/ 2483369 w 4842162"/>
              <a:gd name="connsiteY40" fmla="*/ 1284208 h 1911018"/>
              <a:gd name="connsiteX41" fmla="*/ 2135028 w 4842162"/>
              <a:gd name="connsiteY41" fmla="*/ 1331502 h 1911018"/>
              <a:gd name="connsiteX42" fmla="*/ 1690708 w 4842162"/>
              <a:gd name="connsiteY42" fmla="*/ 1367189 h 1911018"/>
              <a:gd name="connsiteX43" fmla="*/ 1492300 w 4842162"/>
              <a:gd name="connsiteY43" fmla="*/ 1531091 h 1911018"/>
              <a:gd name="connsiteX44" fmla="*/ 1345651 w 4842162"/>
              <a:gd name="connsiteY44" fmla="*/ 1677740 h 1911018"/>
              <a:gd name="connsiteX45" fmla="*/ 983342 w 4842162"/>
              <a:gd name="connsiteY45" fmla="*/ 1841642 h 1911018"/>
              <a:gd name="connsiteX46" fmla="*/ 836693 w 4842162"/>
              <a:gd name="connsiteY46" fmla="*/ 1910653 h 1911018"/>
              <a:gd name="connsiteX47" fmla="*/ 897078 w 4842162"/>
              <a:gd name="connsiteY47" fmla="*/ 1815762 h 1911018"/>
              <a:gd name="connsiteX48" fmla="*/ 733176 w 4842162"/>
              <a:gd name="connsiteY48" fmla="*/ 1833015 h 1911018"/>
              <a:gd name="connsiteX49" fmla="*/ 862572 w 4842162"/>
              <a:gd name="connsiteY49" fmla="*/ 1781257 h 1911018"/>
              <a:gd name="connsiteX50" fmla="*/ 715923 w 4842162"/>
              <a:gd name="connsiteY50" fmla="*/ 1807136 h 1911018"/>
              <a:gd name="connsiteX51" fmla="*/ 836693 w 4842162"/>
              <a:gd name="connsiteY51" fmla="*/ 1729498 h 1911018"/>
              <a:gd name="connsiteX52" fmla="*/ 690044 w 4842162"/>
              <a:gd name="connsiteY52" fmla="*/ 1703619 h 1911018"/>
              <a:gd name="connsiteX53" fmla="*/ 957463 w 4842162"/>
              <a:gd name="connsiteY53" fmla="*/ 1712245 h 1911018"/>
              <a:gd name="connsiteX54" fmla="*/ 1164497 w 4842162"/>
              <a:gd name="connsiteY54" fmla="*/ 1643234 h 1911018"/>
              <a:gd name="connsiteX55" fmla="*/ 1293893 w 4842162"/>
              <a:gd name="connsiteY55" fmla="*/ 1453453 h 1911018"/>
              <a:gd name="connsiteX56" fmla="*/ 1190376 w 4842162"/>
              <a:gd name="connsiteY56" fmla="*/ 1280925 h 1911018"/>
              <a:gd name="connsiteX57" fmla="*/ 966089 w 4842162"/>
              <a:gd name="connsiteY57" fmla="*/ 1513838 h 1911018"/>
              <a:gd name="connsiteX58" fmla="*/ 931583 w 4842162"/>
              <a:gd name="connsiteY58" fmla="*/ 1496585 h 1911018"/>
              <a:gd name="connsiteX59" fmla="*/ 845319 w 4842162"/>
              <a:gd name="connsiteY59" fmla="*/ 1531091 h 1911018"/>
              <a:gd name="connsiteX60" fmla="*/ 828066 w 4842162"/>
              <a:gd name="connsiteY60" fmla="*/ 1487959 h 1911018"/>
              <a:gd name="connsiteX61" fmla="*/ 724549 w 4842162"/>
              <a:gd name="connsiteY61" fmla="*/ 1531091 h 1911018"/>
              <a:gd name="connsiteX62" fmla="*/ 810813 w 4842162"/>
              <a:gd name="connsiteY62" fmla="*/ 1479332 h 1911018"/>
              <a:gd name="connsiteX63" fmla="*/ 664164 w 4842162"/>
              <a:gd name="connsiteY63" fmla="*/ 1462079 h 1911018"/>
              <a:gd name="connsiteX64" fmla="*/ 862572 w 4842162"/>
              <a:gd name="connsiteY64" fmla="*/ 1384442 h 1911018"/>
              <a:gd name="connsiteX65" fmla="*/ 1009221 w 4842162"/>
              <a:gd name="connsiteY65" fmla="*/ 1289551 h 1911018"/>
              <a:gd name="connsiteX66" fmla="*/ 1000595 w 4842162"/>
              <a:gd name="connsiteY66" fmla="*/ 1160155 h 1911018"/>
              <a:gd name="connsiteX67" fmla="*/ 845319 w 4842162"/>
              <a:gd name="connsiteY67" fmla="*/ 1160155 h 1911018"/>
              <a:gd name="connsiteX68" fmla="*/ 344987 w 4842162"/>
              <a:gd name="connsiteY68" fmla="*/ 1160155 h 1911018"/>
              <a:gd name="connsiteX69" fmla="*/ 172459 w 4842162"/>
              <a:gd name="connsiteY69" fmla="*/ 1160155 h 1911018"/>
              <a:gd name="connsiteX70" fmla="*/ 146580 w 4842162"/>
              <a:gd name="connsiteY70" fmla="*/ 1082517 h 1911018"/>
              <a:gd name="connsiteX71" fmla="*/ 29717 w 4842162"/>
              <a:gd name="connsiteY71" fmla="*/ 1058260 h 1911018"/>
              <a:gd name="connsiteX72" fmla="*/ 7598 w 4842162"/>
              <a:gd name="connsiteY72" fmla="*/ 935868 h 1911018"/>
              <a:gd name="connsiteX73" fmla="*/ 138471 w 4842162"/>
              <a:gd name="connsiteY73" fmla="*/ 801754 h 1911018"/>
              <a:gd name="connsiteX74" fmla="*/ 241470 w 4842162"/>
              <a:gd name="connsiteY74" fmla="*/ 661445 h 1911018"/>
              <a:gd name="connsiteX75" fmla="*/ 474383 w 4842162"/>
              <a:gd name="connsiteY75" fmla="*/ 495921 h 1911018"/>
              <a:gd name="connsiteX76" fmla="*/ 664164 w 4842162"/>
              <a:gd name="connsiteY76" fmla="*/ 418283 h 1911018"/>
              <a:gd name="connsiteX77" fmla="*/ 675906 w 4842162"/>
              <a:gd name="connsiteY77" fmla="*/ 252216 h 1911018"/>
              <a:gd name="connsiteX78" fmla="*/ 744077 w 4842162"/>
              <a:gd name="connsiteY78" fmla="*/ 113514 h 1911018"/>
              <a:gd name="connsiteX79" fmla="*/ 883320 w 4842162"/>
              <a:gd name="connsiteY79" fmla="*/ 92201 h 1911018"/>
              <a:gd name="connsiteX80" fmla="*/ 940210 w 4842162"/>
              <a:gd name="connsiteY80" fmla="*/ 116359 h 1911018"/>
              <a:gd name="connsiteX81" fmla="*/ 1009221 w 4842162"/>
              <a:gd name="connsiteY81" fmla="*/ 237128 h 1911018"/>
              <a:gd name="connsiteX82" fmla="*/ 1079654 w 4842162"/>
              <a:gd name="connsiteY82" fmla="*/ 349935 h 1911018"/>
              <a:gd name="connsiteX83" fmla="*/ 1236351 w 4842162"/>
              <a:gd name="connsiteY83" fmla="*/ 222056 h 1911018"/>
              <a:gd name="connsiteX84" fmla="*/ 1460544 w 4842162"/>
              <a:gd name="connsiteY84" fmla="*/ 98442 h 1911018"/>
              <a:gd name="connsiteX0" fmla="*/ 1444218 w 4825836"/>
              <a:gd name="connsiteY0" fmla="*/ 98442 h 1911018"/>
              <a:gd name="connsiteX1" fmla="*/ 1772022 w 4825836"/>
              <a:gd name="connsiteY1" fmla="*/ 30095 h 1911018"/>
              <a:gd name="connsiteX2" fmla="*/ 2234530 w 4825836"/>
              <a:gd name="connsiteY2" fmla="*/ 2034 h 1911018"/>
              <a:gd name="connsiteX3" fmla="*/ 2628501 w 4825836"/>
              <a:gd name="connsiteY3" fmla="*/ 81853 h 1911018"/>
              <a:gd name="connsiteX4" fmla="*/ 2985597 w 4825836"/>
              <a:gd name="connsiteY4" fmla="*/ 288887 h 1911018"/>
              <a:gd name="connsiteX5" fmla="*/ 3106367 w 4825836"/>
              <a:gd name="connsiteY5" fmla="*/ 478668 h 1911018"/>
              <a:gd name="connsiteX6" fmla="*/ 3158883 w 4825836"/>
              <a:gd name="connsiteY6" fmla="*/ 628350 h 1911018"/>
              <a:gd name="connsiteX7" fmla="*/ 3235763 w 4825836"/>
              <a:gd name="connsiteY7" fmla="*/ 780593 h 1911018"/>
              <a:gd name="connsiteX8" fmla="*/ 3736095 w 4825836"/>
              <a:gd name="connsiteY8" fmla="*/ 944495 h 1911018"/>
              <a:gd name="connsiteX9" fmla="*/ 4348571 w 4825836"/>
              <a:gd name="connsiteY9" fmla="*/ 901362 h 1911018"/>
              <a:gd name="connsiteX10" fmla="*/ 4685001 w 4825836"/>
              <a:gd name="connsiteY10" fmla="*/ 961747 h 1911018"/>
              <a:gd name="connsiteX11" fmla="*/ 4823023 w 4825836"/>
              <a:gd name="connsiteY11" fmla="*/ 1160155 h 1911018"/>
              <a:gd name="connsiteX12" fmla="*/ 4572857 w 4825836"/>
              <a:gd name="connsiteY12" fmla="*/ 1401695 h 1911018"/>
              <a:gd name="connsiteX13" fmla="*/ 4007116 w 4825836"/>
              <a:gd name="connsiteY13" fmla="*/ 1561236 h 1911018"/>
              <a:gd name="connsiteX14" fmla="*/ 3713533 w 4825836"/>
              <a:gd name="connsiteY14" fmla="*/ 1596026 h 1911018"/>
              <a:gd name="connsiteX15" fmla="*/ 3938105 w 4825836"/>
              <a:gd name="connsiteY15" fmla="*/ 1526825 h 1911018"/>
              <a:gd name="connsiteX16" fmla="*/ 4132056 w 4825836"/>
              <a:gd name="connsiteY16" fmla="*/ 1489380 h 1911018"/>
              <a:gd name="connsiteX17" fmla="*/ 4374450 w 4825836"/>
              <a:gd name="connsiteY17" fmla="*/ 1410321 h 1911018"/>
              <a:gd name="connsiteX18" fmla="*/ 4555604 w 4825836"/>
              <a:gd name="connsiteY18" fmla="*/ 1341310 h 1911018"/>
              <a:gd name="connsiteX19" fmla="*/ 4779891 w 4825836"/>
              <a:gd name="connsiteY19" fmla="*/ 1142902 h 1911018"/>
              <a:gd name="connsiteX20" fmla="*/ 4607363 w 4825836"/>
              <a:gd name="connsiteY20" fmla="*/ 987627 h 1911018"/>
              <a:gd name="connsiteX21" fmla="*/ 4262306 w 4825836"/>
              <a:gd name="connsiteY21" fmla="*/ 1004879 h 1911018"/>
              <a:gd name="connsiteX22" fmla="*/ 3736095 w 4825836"/>
              <a:gd name="connsiteY22" fmla="*/ 1048012 h 1911018"/>
              <a:gd name="connsiteX23" fmla="*/ 3339280 w 4825836"/>
              <a:gd name="connsiteY23" fmla="*/ 935868 h 1911018"/>
              <a:gd name="connsiteX24" fmla="*/ 3149499 w 4825836"/>
              <a:gd name="connsiteY24" fmla="*/ 901362 h 1911018"/>
              <a:gd name="connsiteX25" fmla="*/ 3097740 w 4825836"/>
              <a:gd name="connsiteY25" fmla="*/ 1125649 h 1911018"/>
              <a:gd name="connsiteX26" fmla="*/ 3106367 w 4825836"/>
              <a:gd name="connsiteY26" fmla="*/ 1332683 h 1911018"/>
              <a:gd name="connsiteX27" fmla="*/ 3080487 w 4825836"/>
              <a:gd name="connsiteY27" fmla="*/ 1444827 h 1911018"/>
              <a:gd name="connsiteX28" fmla="*/ 2899333 w 4825836"/>
              <a:gd name="connsiteY28" fmla="*/ 1634608 h 1911018"/>
              <a:gd name="connsiteX29" fmla="*/ 2830321 w 4825836"/>
              <a:gd name="connsiteY29" fmla="*/ 1798510 h 1911018"/>
              <a:gd name="connsiteX30" fmla="*/ 2830321 w 4825836"/>
              <a:gd name="connsiteY30" fmla="*/ 1625981 h 1911018"/>
              <a:gd name="connsiteX31" fmla="*/ 2692299 w 4825836"/>
              <a:gd name="connsiteY31" fmla="*/ 1686366 h 1911018"/>
              <a:gd name="connsiteX32" fmla="*/ 2778563 w 4825836"/>
              <a:gd name="connsiteY32" fmla="*/ 1591476 h 1911018"/>
              <a:gd name="connsiteX33" fmla="*/ 2614661 w 4825836"/>
              <a:gd name="connsiteY33" fmla="*/ 1651861 h 1911018"/>
              <a:gd name="connsiteX34" fmla="*/ 2683672 w 4825836"/>
              <a:gd name="connsiteY34" fmla="*/ 1556970 h 1911018"/>
              <a:gd name="connsiteX35" fmla="*/ 2580155 w 4825836"/>
              <a:gd name="connsiteY35" fmla="*/ 1548344 h 1911018"/>
              <a:gd name="connsiteX36" fmla="*/ 2882080 w 4825836"/>
              <a:gd name="connsiteY36" fmla="*/ 1470706 h 1911018"/>
              <a:gd name="connsiteX37" fmla="*/ 2916586 w 4825836"/>
              <a:gd name="connsiteY37" fmla="*/ 1393068 h 1911018"/>
              <a:gd name="connsiteX38" fmla="*/ 2849755 w 4825836"/>
              <a:gd name="connsiteY38" fmla="*/ 1275901 h 1911018"/>
              <a:gd name="connsiteX39" fmla="*/ 2690782 w 4825836"/>
              <a:gd name="connsiteY39" fmla="*/ 1207079 h 1911018"/>
              <a:gd name="connsiteX40" fmla="*/ 2467043 w 4825836"/>
              <a:gd name="connsiteY40" fmla="*/ 1284208 h 1911018"/>
              <a:gd name="connsiteX41" fmla="*/ 2118702 w 4825836"/>
              <a:gd name="connsiteY41" fmla="*/ 1331502 h 1911018"/>
              <a:gd name="connsiteX42" fmla="*/ 1674382 w 4825836"/>
              <a:gd name="connsiteY42" fmla="*/ 1367189 h 1911018"/>
              <a:gd name="connsiteX43" fmla="*/ 1475974 w 4825836"/>
              <a:gd name="connsiteY43" fmla="*/ 1531091 h 1911018"/>
              <a:gd name="connsiteX44" fmla="*/ 1329325 w 4825836"/>
              <a:gd name="connsiteY44" fmla="*/ 1677740 h 1911018"/>
              <a:gd name="connsiteX45" fmla="*/ 967016 w 4825836"/>
              <a:gd name="connsiteY45" fmla="*/ 1841642 h 1911018"/>
              <a:gd name="connsiteX46" fmla="*/ 820367 w 4825836"/>
              <a:gd name="connsiteY46" fmla="*/ 1910653 h 1911018"/>
              <a:gd name="connsiteX47" fmla="*/ 880752 w 4825836"/>
              <a:gd name="connsiteY47" fmla="*/ 1815762 h 1911018"/>
              <a:gd name="connsiteX48" fmla="*/ 716850 w 4825836"/>
              <a:gd name="connsiteY48" fmla="*/ 1833015 h 1911018"/>
              <a:gd name="connsiteX49" fmla="*/ 846246 w 4825836"/>
              <a:gd name="connsiteY49" fmla="*/ 1781257 h 1911018"/>
              <a:gd name="connsiteX50" fmla="*/ 699597 w 4825836"/>
              <a:gd name="connsiteY50" fmla="*/ 1807136 h 1911018"/>
              <a:gd name="connsiteX51" fmla="*/ 820367 w 4825836"/>
              <a:gd name="connsiteY51" fmla="*/ 1729498 h 1911018"/>
              <a:gd name="connsiteX52" fmla="*/ 673718 w 4825836"/>
              <a:gd name="connsiteY52" fmla="*/ 1703619 h 1911018"/>
              <a:gd name="connsiteX53" fmla="*/ 941137 w 4825836"/>
              <a:gd name="connsiteY53" fmla="*/ 1712245 h 1911018"/>
              <a:gd name="connsiteX54" fmla="*/ 1148171 w 4825836"/>
              <a:gd name="connsiteY54" fmla="*/ 1643234 h 1911018"/>
              <a:gd name="connsiteX55" fmla="*/ 1277567 w 4825836"/>
              <a:gd name="connsiteY55" fmla="*/ 1453453 h 1911018"/>
              <a:gd name="connsiteX56" fmla="*/ 1174050 w 4825836"/>
              <a:gd name="connsiteY56" fmla="*/ 1280925 h 1911018"/>
              <a:gd name="connsiteX57" fmla="*/ 949763 w 4825836"/>
              <a:gd name="connsiteY57" fmla="*/ 1513838 h 1911018"/>
              <a:gd name="connsiteX58" fmla="*/ 915257 w 4825836"/>
              <a:gd name="connsiteY58" fmla="*/ 1496585 h 1911018"/>
              <a:gd name="connsiteX59" fmla="*/ 828993 w 4825836"/>
              <a:gd name="connsiteY59" fmla="*/ 1531091 h 1911018"/>
              <a:gd name="connsiteX60" fmla="*/ 811740 w 4825836"/>
              <a:gd name="connsiteY60" fmla="*/ 1487959 h 1911018"/>
              <a:gd name="connsiteX61" fmla="*/ 708223 w 4825836"/>
              <a:gd name="connsiteY61" fmla="*/ 1531091 h 1911018"/>
              <a:gd name="connsiteX62" fmla="*/ 794487 w 4825836"/>
              <a:gd name="connsiteY62" fmla="*/ 1479332 h 1911018"/>
              <a:gd name="connsiteX63" fmla="*/ 647838 w 4825836"/>
              <a:gd name="connsiteY63" fmla="*/ 1462079 h 1911018"/>
              <a:gd name="connsiteX64" fmla="*/ 846246 w 4825836"/>
              <a:gd name="connsiteY64" fmla="*/ 1384442 h 1911018"/>
              <a:gd name="connsiteX65" fmla="*/ 992895 w 4825836"/>
              <a:gd name="connsiteY65" fmla="*/ 1289551 h 1911018"/>
              <a:gd name="connsiteX66" fmla="*/ 984269 w 4825836"/>
              <a:gd name="connsiteY66" fmla="*/ 1160155 h 1911018"/>
              <a:gd name="connsiteX67" fmla="*/ 828993 w 4825836"/>
              <a:gd name="connsiteY67" fmla="*/ 1160155 h 1911018"/>
              <a:gd name="connsiteX68" fmla="*/ 328661 w 4825836"/>
              <a:gd name="connsiteY68" fmla="*/ 1160155 h 1911018"/>
              <a:gd name="connsiteX69" fmla="*/ 156133 w 4825836"/>
              <a:gd name="connsiteY69" fmla="*/ 1160155 h 1911018"/>
              <a:gd name="connsiteX70" fmla="*/ 130254 w 4825836"/>
              <a:gd name="connsiteY70" fmla="*/ 1082517 h 1911018"/>
              <a:gd name="connsiteX71" fmla="*/ 13391 w 4825836"/>
              <a:gd name="connsiteY71" fmla="*/ 1058260 h 1911018"/>
              <a:gd name="connsiteX72" fmla="*/ 14718 w 4825836"/>
              <a:gd name="connsiteY72" fmla="*/ 935868 h 1911018"/>
              <a:gd name="connsiteX73" fmla="*/ 122145 w 4825836"/>
              <a:gd name="connsiteY73" fmla="*/ 801754 h 1911018"/>
              <a:gd name="connsiteX74" fmla="*/ 225144 w 4825836"/>
              <a:gd name="connsiteY74" fmla="*/ 661445 h 1911018"/>
              <a:gd name="connsiteX75" fmla="*/ 458057 w 4825836"/>
              <a:gd name="connsiteY75" fmla="*/ 495921 h 1911018"/>
              <a:gd name="connsiteX76" fmla="*/ 647838 w 4825836"/>
              <a:gd name="connsiteY76" fmla="*/ 418283 h 1911018"/>
              <a:gd name="connsiteX77" fmla="*/ 659580 w 4825836"/>
              <a:gd name="connsiteY77" fmla="*/ 252216 h 1911018"/>
              <a:gd name="connsiteX78" fmla="*/ 727751 w 4825836"/>
              <a:gd name="connsiteY78" fmla="*/ 113514 h 1911018"/>
              <a:gd name="connsiteX79" fmla="*/ 866994 w 4825836"/>
              <a:gd name="connsiteY79" fmla="*/ 92201 h 1911018"/>
              <a:gd name="connsiteX80" fmla="*/ 923884 w 4825836"/>
              <a:gd name="connsiteY80" fmla="*/ 116359 h 1911018"/>
              <a:gd name="connsiteX81" fmla="*/ 992895 w 4825836"/>
              <a:gd name="connsiteY81" fmla="*/ 237128 h 1911018"/>
              <a:gd name="connsiteX82" fmla="*/ 1063328 w 4825836"/>
              <a:gd name="connsiteY82" fmla="*/ 349935 h 1911018"/>
              <a:gd name="connsiteX83" fmla="*/ 1220025 w 4825836"/>
              <a:gd name="connsiteY83" fmla="*/ 222056 h 1911018"/>
              <a:gd name="connsiteX84" fmla="*/ 1444218 w 4825836"/>
              <a:gd name="connsiteY84" fmla="*/ 98442 h 1911018"/>
              <a:gd name="connsiteX0" fmla="*/ 1444992 w 4826610"/>
              <a:gd name="connsiteY0" fmla="*/ 98442 h 1911018"/>
              <a:gd name="connsiteX1" fmla="*/ 1772796 w 4826610"/>
              <a:gd name="connsiteY1" fmla="*/ 30095 h 1911018"/>
              <a:gd name="connsiteX2" fmla="*/ 2235304 w 4826610"/>
              <a:gd name="connsiteY2" fmla="*/ 2034 h 1911018"/>
              <a:gd name="connsiteX3" fmla="*/ 2629275 w 4826610"/>
              <a:gd name="connsiteY3" fmla="*/ 81853 h 1911018"/>
              <a:gd name="connsiteX4" fmla="*/ 2986371 w 4826610"/>
              <a:gd name="connsiteY4" fmla="*/ 288887 h 1911018"/>
              <a:gd name="connsiteX5" fmla="*/ 3107141 w 4826610"/>
              <a:gd name="connsiteY5" fmla="*/ 478668 h 1911018"/>
              <a:gd name="connsiteX6" fmla="*/ 3159657 w 4826610"/>
              <a:gd name="connsiteY6" fmla="*/ 628350 h 1911018"/>
              <a:gd name="connsiteX7" fmla="*/ 3236537 w 4826610"/>
              <a:gd name="connsiteY7" fmla="*/ 780593 h 1911018"/>
              <a:gd name="connsiteX8" fmla="*/ 3736869 w 4826610"/>
              <a:gd name="connsiteY8" fmla="*/ 944495 h 1911018"/>
              <a:gd name="connsiteX9" fmla="*/ 4349345 w 4826610"/>
              <a:gd name="connsiteY9" fmla="*/ 901362 h 1911018"/>
              <a:gd name="connsiteX10" fmla="*/ 4685775 w 4826610"/>
              <a:gd name="connsiteY10" fmla="*/ 961747 h 1911018"/>
              <a:gd name="connsiteX11" fmla="*/ 4823797 w 4826610"/>
              <a:gd name="connsiteY11" fmla="*/ 1160155 h 1911018"/>
              <a:gd name="connsiteX12" fmla="*/ 4573631 w 4826610"/>
              <a:gd name="connsiteY12" fmla="*/ 1401695 h 1911018"/>
              <a:gd name="connsiteX13" fmla="*/ 4007890 w 4826610"/>
              <a:gd name="connsiteY13" fmla="*/ 1561236 h 1911018"/>
              <a:gd name="connsiteX14" fmla="*/ 3714307 w 4826610"/>
              <a:gd name="connsiteY14" fmla="*/ 1596026 h 1911018"/>
              <a:gd name="connsiteX15" fmla="*/ 3938879 w 4826610"/>
              <a:gd name="connsiteY15" fmla="*/ 1526825 h 1911018"/>
              <a:gd name="connsiteX16" fmla="*/ 4132830 w 4826610"/>
              <a:gd name="connsiteY16" fmla="*/ 1489380 h 1911018"/>
              <a:gd name="connsiteX17" fmla="*/ 4375224 w 4826610"/>
              <a:gd name="connsiteY17" fmla="*/ 1410321 h 1911018"/>
              <a:gd name="connsiteX18" fmla="*/ 4556378 w 4826610"/>
              <a:gd name="connsiteY18" fmla="*/ 1341310 h 1911018"/>
              <a:gd name="connsiteX19" fmla="*/ 4780665 w 4826610"/>
              <a:gd name="connsiteY19" fmla="*/ 1142902 h 1911018"/>
              <a:gd name="connsiteX20" fmla="*/ 4608137 w 4826610"/>
              <a:gd name="connsiteY20" fmla="*/ 987627 h 1911018"/>
              <a:gd name="connsiteX21" fmla="*/ 4263080 w 4826610"/>
              <a:gd name="connsiteY21" fmla="*/ 1004879 h 1911018"/>
              <a:gd name="connsiteX22" fmla="*/ 3736869 w 4826610"/>
              <a:gd name="connsiteY22" fmla="*/ 1048012 h 1911018"/>
              <a:gd name="connsiteX23" fmla="*/ 3340054 w 4826610"/>
              <a:gd name="connsiteY23" fmla="*/ 935868 h 1911018"/>
              <a:gd name="connsiteX24" fmla="*/ 3150273 w 4826610"/>
              <a:gd name="connsiteY24" fmla="*/ 901362 h 1911018"/>
              <a:gd name="connsiteX25" fmla="*/ 3098514 w 4826610"/>
              <a:gd name="connsiteY25" fmla="*/ 1125649 h 1911018"/>
              <a:gd name="connsiteX26" fmla="*/ 3107141 w 4826610"/>
              <a:gd name="connsiteY26" fmla="*/ 1332683 h 1911018"/>
              <a:gd name="connsiteX27" fmla="*/ 3081261 w 4826610"/>
              <a:gd name="connsiteY27" fmla="*/ 1444827 h 1911018"/>
              <a:gd name="connsiteX28" fmla="*/ 2900107 w 4826610"/>
              <a:gd name="connsiteY28" fmla="*/ 1634608 h 1911018"/>
              <a:gd name="connsiteX29" fmla="*/ 2831095 w 4826610"/>
              <a:gd name="connsiteY29" fmla="*/ 1798510 h 1911018"/>
              <a:gd name="connsiteX30" fmla="*/ 2831095 w 4826610"/>
              <a:gd name="connsiteY30" fmla="*/ 1625981 h 1911018"/>
              <a:gd name="connsiteX31" fmla="*/ 2693073 w 4826610"/>
              <a:gd name="connsiteY31" fmla="*/ 1686366 h 1911018"/>
              <a:gd name="connsiteX32" fmla="*/ 2779337 w 4826610"/>
              <a:gd name="connsiteY32" fmla="*/ 1591476 h 1911018"/>
              <a:gd name="connsiteX33" fmla="*/ 2615435 w 4826610"/>
              <a:gd name="connsiteY33" fmla="*/ 1651861 h 1911018"/>
              <a:gd name="connsiteX34" fmla="*/ 2684446 w 4826610"/>
              <a:gd name="connsiteY34" fmla="*/ 1556970 h 1911018"/>
              <a:gd name="connsiteX35" fmla="*/ 2580929 w 4826610"/>
              <a:gd name="connsiteY35" fmla="*/ 1548344 h 1911018"/>
              <a:gd name="connsiteX36" fmla="*/ 2882854 w 4826610"/>
              <a:gd name="connsiteY36" fmla="*/ 1470706 h 1911018"/>
              <a:gd name="connsiteX37" fmla="*/ 2917360 w 4826610"/>
              <a:gd name="connsiteY37" fmla="*/ 1393068 h 1911018"/>
              <a:gd name="connsiteX38" fmla="*/ 2850529 w 4826610"/>
              <a:gd name="connsiteY38" fmla="*/ 1275901 h 1911018"/>
              <a:gd name="connsiteX39" fmla="*/ 2691556 w 4826610"/>
              <a:gd name="connsiteY39" fmla="*/ 1207079 h 1911018"/>
              <a:gd name="connsiteX40" fmla="*/ 2467817 w 4826610"/>
              <a:gd name="connsiteY40" fmla="*/ 1284208 h 1911018"/>
              <a:gd name="connsiteX41" fmla="*/ 2119476 w 4826610"/>
              <a:gd name="connsiteY41" fmla="*/ 1331502 h 1911018"/>
              <a:gd name="connsiteX42" fmla="*/ 1675156 w 4826610"/>
              <a:gd name="connsiteY42" fmla="*/ 1367189 h 1911018"/>
              <a:gd name="connsiteX43" fmla="*/ 1476748 w 4826610"/>
              <a:gd name="connsiteY43" fmla="*/ 1531091 h 1911018"/>
              <a:gd name="connsiteX44" fmla="*/ 1330099 w 4826610"/>
              <a:gd name="connsiteY44" fmla="*/ 1677740 h 1911018"/>
              <a:gd name="connsiteX45" fmla="*/ 967790 w 4826610"/>
              <a:gd name="connsiteY45" fmla="*/ 1841642 h 1911018"/>
              <a:gd name="connsiteX46" fmla="*/ 821141 w 4826610"/>
              <a:gd name="connsiteY46" fmla="*/ 1910653 h 1911018"/>
              <a:gd name="connsiteX47" fmla="*/ 881526 w 4826610"/>
              <a:gd name="connsiteY47" fmla="*/ 1815762 h 1911018"/>
              <a:gd name="connsiteX48" fmla="*/ 717624 w 4826610"/>
              <a:gd name="connsiteY48" fmla="*/ 1833015 h 1911018"/>
              <a:gd name="connsiteX49" fmla="*/ 847020 w 4826610"/>
              <a:gd name="connsiteY49" fmla="*/ 1781257 h 1911018"/>
              <a:gd name="connsiteX50" fmla="*/ 700371 w 4826610"/>
              <a:gd name="connsiteY50" fmla="*/ 1807136 h 1911018"/>
              <a:gd name="connsiteX51" fmla="*/ 821141 w 4826610"/>
              <a:gd name="connsiteY51" fmla="*/ 1729498 h 1911018"/>
              <a:gd name="connsiteX52" fmla="*/ 674492 w 4826610"/>
              <a:gd name="connsiteY52" fmla="*/ 1703619 h 1911018"/>
              <a:gd name="connsiteX53" fmla="*/ 941911 w 4826610"/>
              <a:gd name="connsiteY53" fmla="*/ 1712245 h 1911018"/>
              <a:gd name="connsiteX54" fmla="*/ 1148945 w 4826610"/>
              <a:gd name="connsiteY54" fmla="*/ 1643234 h 1911018"/>
              <a:gd name="connsiteX55" fmla="*/ 1278341 w 4826610"/>
              <a:gd name="connsiteY55" fmla="*/ 1453453 h 1911018"/>
              <a:gd name="connsiteX56" fmla="*/ 1174824 w 4826610"/>
              <a:gd name="connsiteY56" fmla="*/ 1280925 h 1911018"/>
              <a:gd name="connsiteX57" fmla="*/ 950537 w 4826610"/>
              <a:gd name="connsiteY57" fmla="*/ 1513838 h 1911018"/>
              <a:gd name="connsiteX58" fmla="*/ 916031 w 4826610"/>
              <a:gd name="connsiteY58" fmla="*/ 1496585 h 1911018"/>
              <a:gd name="connsiteX59" fmla="*/ 829767 w 4826610"/>
              <a:gd name="connsiteY59" fmla="*/ 1531091 h 1911018"/>
              <a:gd name="connsiteX60" fmla="*/ 812514 w 4826610"/>
              <a:gd name="connsiteY60" fmla="*/ 1487959 h 1911018"/>
              <a:gd name="connsiteX61" fmla="*/ 708997 w 4826610"/>
              <a:gd name="connsiteY61" fmla="*/ 1531091 h 1911018"/>
              <a:gd name="connsiteX62" fmla="*/ 795261 w 4826610"/>
              <a:gd name="connsiteY62" fmla="*/ 1479332 h 1911018"/>
              <a:gd name="connsiteX63" fmla="*/ 648612 w 4826610"/>
              <a:gd name="connsiteY63" fmla="*/ 1462079 h 1911018"/>
              <a:gd name="connsiteX64" fmla="*/ 847020 w 4826610"/>
              <a:gd name="connsiteY64" fmla="*/ 1384442 h 1911018"/>
              <a:gd name="connsiteX65" fmla="*/ 993669 w 4826610"/>
              <a:gd name="connsiteY65" fmla="*/ 1289551 h 1911018"/>
              <a:gd name="connsiteX66" fmla="*/ 985043 w 4826610"/>
              <a:gd name="connsiteY66" fmla="*/ 1160155 h 1911018"/>
              <a:gd name="connsiteX67" fmla="*/ 829767 w 4826610"/>
              <a:gd name="connsiteY67" fmla="*/ 1160155 h 1911018"/>
              <a:gd name="connsiteX68" fmla="*/ 329435 w 4826610"/>
              <a:gd name="connsiteY68" fmla="*/ 1160155 h 1911018"/>
              <a:gd name="connsiteX69" fmla="*/ 156907 w 4826610"/>
              <a:gd name="connsiteY69" fmla="*/ 1160155 h 1911018"/>
              <a:gd name="connsiteX70" fmla="*/ 142751 w 4826610"/>
              <a:gd name="connsiteY70" fmla="*/ 1094240 h 1911018"/>
              <a:gd name="connsiteX71" fmla="*/ 14165 w 4826610"/>
              <a:gd name="connsiteY71" fmla="*/ 1058260 h 1911018"/>
              <a:gd name="connsiteX72" fmla="*/ 15492 w 4826610"/>
              <a:gd name="connsiteY72" fmla="*/ 935868 h 1911018"/>
              <a:gd name="connsiteX73" fmla="*/ 122919 w 4826610"/>
              <a:gd name="connsiteY73" fmla="*/ 801754 h 1911018"/>
              <a:gd name="connsiteX74" fmla="*/ 225918 w 4826610"/>
              <a:gd name="connsiteY74" fmla="*/ 661445 h 1911018"/>
              <a:gd name="connsiteX75" fmla="*/ 458831 w 4826610"/>
              <a:gd name="connsiteY75" fmla="*/ 495921 h 1911018"/>
              <a:gd name="connsiteX76" fmla="*/ 648612 w 4826610"/>
              <a:gd name="connsiteY76" fmla="*/ 418283 h 1911018"/>
              <a:gd name="connsiteX77" fmla="*/ 660354 w 4826610"/>
              <a:gd name="connsiteY77" fmla="*/ 252216 h 1911018"/>
              <a:gd name="connsiteX78" fmla="*/ 728525 w 4826610"/>
              <a:gd name="connsiteY78" fmla="*/ 113514 h 1911018"/>
              <a:gd name="connsiteX79" fmla="*/ 867768 w 4826610"/>
              <a:gd name="connsiteY79" fmla="*/ 92201 h 1911018"/>
              <a:gd name="connsiteX80" fmla="*/ 924658 w 4826610"/>
              <a:gd name="connsiteY80" fmla="*/ 116359 h 1911018"/>
              <a:gd name="connsiteX81" fmla="*/ 993669 w 4826610"/>
              <a:gd name="connsiteY81" fmla="*/ 237128 h 1911018"/>
              <a:gd name="connsiteX82" fmla="*/ 1064102 w 4826610"/>
              <a:gd name="connsiteY82" fmla="*/ 349935 h 1911018"/>
              <a:gd name="connsiteX83" fmla="*/ 1220799 w 4826610"/>
              <a:gd name="connsiteY83" fmla="*/ 222056 h 1911018"/>
              <a:gd name="connsiteX84" fmla="*/ 1444992 w 4826610"/>
              <a:gd name="connsiteY84" fmla="*/ 98442 h 1911018"/>
              <a:gd name="connsiteX0" fmla="*/ 1441186 w 4822804"/>
              <a:gd name="connsiteY0" fmla="*/ 98442 h 1911018"/>
              <a:gd name="connsiteX1" fmla="*/ 1768990 w 4822804"/>
              <a:gd name="connsiteY1" fmla="*/ 30095 h 1911018"/>
              <a:gd name="connsiteX2" fmla="*/ 2231498 w 4822804"/>
              <a:gd name="connsiteY2" fmla="*/ 2034 h 1911018"/>
              <a:gd name="connsiteX3" fmla="*/ 2625469 w 4822804"/>
              <a:gd name="connsiteY3" fmla="*/ 81853 h 1911018"/>
              <a:gd name="connsiteX4" fmla="*/ 2982565 w 4822804"/>
              <a:gd name="connsiteY4" fmla="*/ 288887 h 1911018"/>
              <a:gd name="connsiteX5" fmla="*/ 3103335 w 4822804"/>
              <a:gd name="connsiteY5" fmla="*/ 478668 h 1911018"/>
              <a:gd name="connsiteX6" fmla="*/ 3155851 w 4822804"/>
              <a:gd name="connsiteY6" fmla="*/ 628350 h 1911018"/>
              <a:gd name="connsiteX7" fmla="*/ 3232731 w 4822804"/>
              <a:gd name="connsiteY7" fmla="*/ 780593 h 1911018"/>
              <a:gd name="connsiteX8" fmla="*/ 3733063 w 4822804"/>
              <a:gd name="connsiteY8" fmla="*/ 944495 h 1911018"/>
              <a:gd name="connsiteX9" fmla="*/ 4345539 w 4822804"/>
              <a:gd name="connsiteY9" fmla="*/ 901362 h 1911018"/>
              <a:gd name="connsiteX10" fmla="*/ 4681969 w 4822804"/>
              <a:gd name="connsiteY10" fmla="*/ 961747 h 1911018"/>
              <a:gd name="connsiteX11" fmla="*/ 4819991 w 4822804"/>
              <a:gd name="connsiteY11" fmla="*/ 1160155 h 1911018"/>
              <a:gd name="connsiteX12" fmla="*/ 4569825 w 4822804"/>
              <a:gd name="connsiteY12" fmla="*/ 1401695 h 1911018"/>
              <a:gd name="connsiteX13" fmla="*/ 4004084 w 4822804"/>
              <a:gd name="connsiteY13" fmla="*/ 1561236 h 1911018"/>
              <a:gd name="connsiteX14" fmla="*/ 3710501 w 4822804"/>
              <a:gd name="connsiteY14" fmla="*/ 1596026 h 1911018"/>
              <a:gd name="connsiteX15" fmla="*/ 3935073 w 4822804"/>
              <a:gd name="connsiteY15" fmla="*/ 1526825 h 1911018"/>
              <a:gd name="connsiteX16" fmla="*/ 4129024 w 4822804"/>
              <a:gd name="connsiteY16" fmla="*/ 1489380 h 1911018"/>
              <a:gd name="connsiteX17" fmla="*/ 4371418 w 4822804"/>
              <a:gd name="connsiteY17" fmla="*/ 1410321 h 1911018"/>
              <a:gd name="connsiteX18" fmla="*/ 4552572 w 4822804"/>
              <a:gd name="connsiteY18" fmla="*/ 1341310 h 1911018"/>
              <a:gd name="connsiteX19" fmla="*/ 4776859 w 4822804"/>
              <a:gd name="connsiteY19" fmla="*/ 1142902 h 1911018"/>
              <a:gd name="connsiteX20" fmla="*/ 4604331 w 4822804"/>
              <a:gd name="connsiteY20" fmla="*/ 987627 h 1911018"/>
              <a:gd name="connsiteX21" fmla="*/ 4259274 w 4822804"/>
              <a:gd name="connsiteY21" fmla="*/ 1004879 h 1911018"/>
              <a:gd name="connsiteX22" fmla="*/ 3733063 w 4822804"/>
              <a:gd name="connsiteY22" fmla="*/ 1048012 h 1911018"/>
              <a:gd name="connsiteX23" fmla="*/ 3336248 w 4822804"/>
              <a:gd name="connsiteY23" fmla="*/ 935868 h 1911018"/>
              <a:gd name="connsiteX24" fmla="*/ 3146467 w 4822804"/>
              <a:gd name="connsiteY24" fmla="*/ 901362 h 1911018"/>
              <a:gd name="connsiteX25" fmla="*/ 3094708 w 4822804"/>
              <a:gd name="connsiteY25" fmla="*/ 1125649 h 1911018"/>
              <a:gd name="connsiteX26" fmla="*/ 3103335 w 4822804"/>
              <a:gd name="connsiteY26" fmla="*/ 1332683 h 1911018"/>
              <a:gd name="connsiteX27" fmla="*/ 3077455 w 4822804"/>
              <a:gd name="connsiteY27" fmla="*/ 1444827 h 1911018"/>
              <a:gd name="connsiteX28" fmla="*/ 2896301 w 4822804"/>
              <a:gd name="connsiteY28" fmla="*/ 1634608 h 1911018"/>
              <a:gd name="connsiteX29" fmla="*/ 2827289 w 4822804"/>
              <a:gd name="connsiteY29" fmla="*/ 1798510 h 1911018"/>
              <a:gd name="connsiteX30" fmla="*/ 2827289 w 4822804"/>
              <a:gd name="connsiteY30" fmla="*/ 1625981 h 1911018"/>
              <a:gd name="connsiteX31" fmla="*/ 2689267 w 4822804"/>
              <a:gd name="connsiteY31" fmla="*/ 1686366 h 1911018"/>
              <a:gd name="connsiteX32" fmla="*/ 2775531 w 4822804"/>
              <a:gd name="connsiteY32" fmla="*/ 1591476 h 1911018"/>
              <a:gd name="connsiteX33" fmla="*/ 2611629 w 4822804"/>
              <a:gd name="connsiteY33" fmla="*/ 1651861 h 1911018"/>
              <a:gd name="connsiteX34" fmla="*/ 2680640 w 4822804"/>
              <a:gd name="connsiteY34" fmla="*/ 1556970 h 1911018"/>
              <a:gd name="connsiteX35" fmla="*/ 2577123 w 4822804"/>
              <a:gd name="connsiteY35" fmla="*/ 1548344 h 1911018"/>
              <a:gd name="connsiteX36" fmla="*/ 2879048 w 4822804"/>
              <a:gd name="connsiteY36" fmla="*/ 1470706 h 1911018"/>
              <a:gd name="connsiteX37" fmla="*/ 2913554 w 4822804"/>
              <a:gd name="connsiteY37" fmla="*/ 1393068 h 1911018"/>
              <a:gd name="connsiteX38" fmla="*/ 2846723 w 4822804"/>
              <a:gd name="connsiteY38" fmla="*/ 1275901 h 1911018"/>
              <a:gd name="connsiteX39" fmla="*/ 2687750 w 4822804"/>
              <a:gd name="connsiteY39" fmla="*/ 1207079 h 1911018"/>
              <a:gd name="connsiteX40" fmla="*/ 2464011 w 4822804"/>
              <a:gd name="connsiteY40" fmla="*/ 1284208 h 1911018"/>
              <a:gd name="connsiteX41" fmla="*/ 2115670 w 4822804"/>
              <a:gd name="connsiteY41" fmla="*/ 1331502 h 1911018"/>
              <a:gd name="connsiteX42" fmla="*/ 1671350 w 4822804"/>
              <a:gd name="connsiteY42" fmla="*/ 1367189 h 1911018"/>
              <a:gd name="connsiteX43" fmla="*/ 1472942 w 4822804"/>
              <a:gd name="connsiteY43" fmla="*/ 1531091 h 1911018"/>
              <a:gd name="connsiteX44" fmla="*/ 1326293 w 4822804"/>
              <a:gd name="connsiteY44" fmla="*/ 1677740 h 1911018"/>
              <a:gd name="connsiteX45" fmla="*/ 963984 w 4822804"/>
              <a:gd name="connsiteY45" fmla="*/ 1841642 h 1911018"/>
              <a:gd name="connsiteX46" fmla="*/ 817335 w 4822804"/>
              <a:gd name="connsiteY46" fmla="*/ 1910653 h 1911018"/>
              <a:gd name="connsiteX47" fmla="*/ 877720 w 4822804"/>
              <a:gd name="connsiteY47" fmla="*/ 1815762 h 1911018"/>
              <a:gd name="connsiteX48" fmla="*/ 713818 w 4822804"/>
              <a:gd name="connsiteY48" fmla="*/ 1833015 h 1911018"/>
              <a:gd name="connsiteX49" fmla="*/ 843214 w 4822804"/>
              <a:gd name="connsiteY49" fmla="*/ 1781257 h 1911018"/>
              <a:gd name="connsiteX50" fmla="*/ 696565 w 4822804"/>
              <a:gd name="connsiteY50" fmla="*/ 1807136 h 1911018"/>
              <a:gd name="connsiteX51" fmla="*/ 817335 w 4822804"/>
              <a:gd name="connsiteY51" fmla="*/ 1729498 h 1911018"/>
              <a:gd name="connsiteX52" fmla="*/ 670686 w 4822804"/>
              <a:gd name="connsiteY52" fmla="*/ 1703619 h 1911018"/>
              <a:gd name="connsiteX53" fmla="*/ 938105 w 4822804"/>
              <a:gd name="connsiteY53" fmla="*/ 1712245 h 1911018"/>
              <a:gd name="connsiteX54" fmla="*/ 1145139 w 4822804"/>
              <a:gd name="connsiteY54" fmla="*/ 1643234 h 1911018"/>
              <a:gd name="connsiteX55" fmla="*/ 1274535 w 4822804"/>
              <a:gd name="connsiteY55" fmla="*/ 1453453 h 1911018"/>
              <a:gd name="connsiteX56" fmla="*/ 1171018 w 4822804"/>
              <a:gd name="connsiteY56" fmla="*/ 1280925 h 1911018"/>
              <a:gd name="connsiteX57" fmla="*/ 946731 w 4822804"/>
              <a:gd name="connsiteY57" fmla="*/ 1513838 h 1911018"/>
              <a:gd name="connsiteX58" fmla="*/ 912225 w 4822804"/>
              <a:gd name="connsiteY58" fmla="*/ 1496585 h 1911018"/>
              <a:gd name="connsiteX59" fmla="*/ 825961 w 4822804"/>
              <a:gd name="connsiteY59" fmla="*/ 1531091 h 1911018"/>
              <a:gd name="connsiteX60" fmla="*/ 808708 w 4822804"/>
              <a:gd name="connsiteY60" fmla="*/ 1487959 h 1911018"/>
              <a:gd name="connsiteX61" fmla="*/ 705191 w 4822804"/>
              <a:gd name="connsiteY61" fmla="*/ 1531091 h 1911018"/>
              <a:gd name="connsiteX62" fmla="*/ 791455 w 4822804"/>
              <a:gd name="connsiteY62" fmla="*/ 1479332 h 1911018"/>
              <a:gd name="connsiteX63" fmla="*/ 644806 w 4822804"/>
              <a:gd name="connsiteY63" fmla="*/ 1462079 h 1911018"/>
              <a:gd name="connsiteX64" fmla="*/ 843214 w 4822804"/>
              <a:gd name="connsiteY64" fmla="*/ 1384442 h 1911018"/>
              <a:gd name="connsiteX65" fmla="*/ 989863 w 4822804"/>
              <a:gd name="connsiteY65" fmla="*/ 1289551 h 1911018"/>
              <a:gd name="connsiteX66" fmla="*/ 981237 w 4822804"/>
              <a:gd name="connsiteY66" fmla="*/ 1160155 h 1911018"/>
              <a:gd name="connsiteX67" fmla="*/ 825961 w 4822804"/>
              <a:gd name="connsiteY67" fmla="*/ 1160155 h 1911018"/>
              <a:gd name="connsiteX68" fmla="*/ 325629 w 4822804"/>
              <a:gd name="connsiteY68" fmla="*/ 1160155 h 1911018"/>
              <a:gd name="connsiteX69" fmla="*/ 153101 w 4822804"/>
              <a:gd name="connsiteY69" fmla="*/ 1160155 h 1911018"/>
              <a:gd name="connsiteX70" fmla="*/ 138945 w 4822804"/>
              <a:gd name="connsiteY70" fmla="*/ 1094240 h 1911018"/>
              <a:gd name="connsiteX71" fmla="*/ 10359 w 4822804"/>
              <a:gd name="connsiteY71" fmla="*/ 1058260 h 1911018"/>
              <a:gd name="connsiteX72" fmla="*/ 11686 w 4822804"/>
              <a:gd name="connsiteY72" fmla="*/ 935868 h 1911018"/>
              <a:gd name="connsiteX73" fmla="*/ 43333 w 4822804"/>
              <a:gd name="connsiteY73" fmla="*/ 875101 h 1911018"/>
              <a:gd name="connsiteX74" fmla="*/ 119113 w 4822804"/>
              <a:gd name="connsiteY74" fmla="*/ 801754 h 1911018"/>
              <a:gd name="connsiteX75" fmla="*/ 222112 w 4822804"/>
              <a:gd name="connsiteY75" fmla="*/ 661445 h 1911018"/>
              <a:gd name="connsiteX76" fmla="*/ 455025 w 4822804"/>
              <a:gd name="connsiteY76" fmla="*/ 495921 h 1911018"/>
              <a:gd name="connsiteX77" fmla="*/ 644806 w 4822804"/>
              <a:gd name="connsiteY77" fmla="*/ 418283 h 1911018"/>
              <a:gd name="connsiteX78" fmla="*/ 656548 w 4822804"/>
              <a:gd name="connsiteY78" fmla="*/ 252216 h 1911018"/>
              <a:gd name="connsiteX79" fmla="*/ 724719 w 4822804"/>
              <a:gd name="connsiteY79" fmla="*/ 113514 h 1911018"/>
              <a:gd name="connsiteX80" fmla="*/ 863962 w 4822804"/>
              <a:gd name="connsiteY80" fmla="*/ 92201 h 1911018"/>
              <a:gd name="connsiteX81" fmla="*/ 920852 w 4822804"/>
              <a:gd name="connsiteY81" fmla="*/ 116359 h 1911018"/>
              <a:gd name="connsiteX82" fmla="*/ 989863 w 4822804"/>
              <a:gd name="connsiteY82" fmla="*/ 237128 h 1911018"/>
              <a:gd name="connsiteX83" fmla="*/ 1060296 w 4822804"/>
              <a:gd name="connsiteY83" fmla="*/ 349935 h 1911018"/>
              <a:gd name="connsiteX84" fmla="*/ 1216993 w 4822804"/>
              <a:gd name="connsiteY84" fmla="*/ 222056 h 1911018"/>
              <a:gd name="connsiteX85" fmla="*/ 1441186 w 4822804"/>
              <a:gd name="connsiteY85" fmla="*/ 98442 h 1911018"/>
              <a:gd name="connsiteX0" fmla="*/ 1451243 w 4832861"/>
              <a:gd name="connsiteY0" fmla="*/ 98442 h 1911018"/>
              <a:gd name="connsiteX1" fmla="*/ 1779047 w 4832861"/>
              <a:gd name="connsiteY1" fmla="*/ 30095 h 1911018"/>
              <a:gd name="connsiteX2" fmla="*/ 2241555 w 4832861"/>
              <a:gd name="connsiteY2" fmla="*/ 2034 h 1911018"/>
              <a:gd name="connsiteX3" fmla="*/ 2635526 w 4832861"/>
              <a:gd name="connsiteY3" fmla="*/ 81853 h 1911018"/>
              <a:gd name="connsiteX4" fmla="*/ 2992622 w 4832861"/>
              <a:gd name="connsiteY4" fmla="*/ 288887 h 1911018"/>
              <a:gd name="connsiteX5" fmla="*/ 3113392 w 4832861"/>
              <a:gd name="connsiteY5" fmla="*/ 478668 h 1911018"/>
              <a:gd name="connsiteX6" fmla="*/ 3165908 w 4832861"/>
              <a:gd name="connsiteY6" fmla="*/ 628350 h 1911018"/>
              <a:gd name="connsiteX7" fmla="*/ 3242788 w 4832861"/>
              <a:gd name="connsiteY7" fmla="*/ 780593 h 1911018"/>
              <a:gd name="connsiteX8" fmla="*/ 3743120 w 4832861"/>
              <a:gd name="connsiteY8" fmla="*/ 944495 h 1911018"/>
              <a:gd name="connsiteX9" fmla="*/ 4355596 w 4832861"/>
              <a:gd name="connsiteY9" fmla="*/ 901362 h 1911018"/>
              <a:gd name="connsiteX10" fmla="*/ 4692026 w 4832861"/>
              <a:gd name="connsiteY10" fmla="*/ 961747 h 1911018"/>
              <a:gd name="connsiteX11" fmla="*/ 4830048 w 4832861"/>
              <a:gd name="connsiteY11" fmla="*/ 1160155 h 1911018"/>
              <a:gd name="connsiteX12" fmla="*/ 4579882 w 4832861"/>
              <a:gd name="connsiteY12" fmla="*/ 1401695 h 1911018"/>
              <a:gd name="connsiteX13" fmla="*/ 4014141 w 4832861"/>
              <a:gd name="connsiteY13" fmla="*/ 1561236 h 1911018"/>
              <a:gd name="connsiteX14" fmla="*/ 3720558 w 4832861"/>
              <a:gd name="connsiteY14" fmla="*/ 1596026 h 1911018"/>
              <a:gd name="connsiteX15" fmla="*/ 3945130 w 4832861"/>
              <a:gd name="connsiteY15" fmla="*/ 1526825 h 1911018"/>
              <a:gd name="connsiteX16" fmla="*/ 4139081 w 4832861"/>
              <a:gd name="connsiteY16" fmla="*/ 1489380 h 1911018"/>
              <a:gd name="connsiteX17" fmla="*/ 4381475 w 4832861"/>
              <a:gd name="connsiteY17" fmla="*/ 1410321 h 1911018"/>
              <a:gd name="connsiteX18" fmla="*/ 4562629 w 4832861"/>
              <a:gd name="connsiteY18" fmla="*/ 1341310 h 1911018"/>
              <a:gd name="connsiteX19" fmla="*/ 4786916 w 4832861"/>
              <a:gd name="connsiteY19" fmla="*/ 1142902 h 1911018"/>
              <a:gd name="connsiteX20" fmla="*/ 4614388 w 4832861"/>
              <a:gd name="connsiteY20" fmla="*/ 987627 h 1911018"/>
              <a:gd name="connsiteX21" fmla="*/ 4269331 w 4832861"/>
              <a:gd name="connsiteY21" fmla="*/ 1004879 h 1911018"/>
              <a:gd name="connsiteX22" fmla="*/ 3743120 w 4832861"/>
              <a:gd name="connsiteY22" fmla="*/ 1048012 h 1911018"/>
              <a:gd name="connsiteX23" fmla="*/ 3346305 w 4832861"/>
              <a:gd name="connsiteY23" fmla="*/ 935868 h 1911018"/>
              <a:gd name="connsiteX24" fmla="*/ 3156524 w 4832861"/>
              <a:gd name="connsiteY24" fmla="*/ 901362 h 1911018"/>
              <a:gd name="connsiteX25" fmla="*/ 3104765 w 4832861"/>
              <a:gd name="connsiteY25" fmla="*/ 1125649 h 1911018"/>
              <a:gd name="connsiteX26" fmla="*/ 3113392 w 4832861"/>
              <a:gd name="connsiteY26" fmla="*/ 1332683 h 1911018"/>
              <a:gd name="connsiteX27" fmla="*/ 3087512 w 4832861"/>
              <a:gd name="connsiteY27" fmla="*/ 1444827 h 1911018"/>
              <a:gd name="connsiteX28" fmla="*/ 2906358 w 4832861"/>
              <a:gd name="connsiteY28" fmla="*/ 1634608 h 1911018"/>
              <a:gd name="connsiteX29" fmla="*/ 2837346 w 4832861"/>
              <a:gd name="connsiteY29" fmla="*/ 1798510 h 1911018"/>
              <a:gd name="connsiteX30" fmla="*/ 2837346 w 4832861"/>
              <a:gd name="connsiteY30" fmla="*/ 1625981 h 1911018"/>
              <a:gd name="connsiteX31" fmla="*/ 2699324 w 4832861"/>
              <a:gd name="connsiteY31" fmla="*/ 1686366 h 1911018"/>
              <a:gd name="connsiteX32" fmla="*/ 2785588 w 4832861"/>
              <a:gd name="connsiteY32" fmla="*/ 1591476 h 1911018"/>
              <a:gd name="connsiteX33" fmla="*/ 2621686 w 4832861"/>
              <a:gd name="connsiteY33" fmla="*/ 1651861 h 1911018"/>
              <a:gd name="connsiteX34" fmla="*/ 2690697 w 4832861"/>
              <a:gd name="connsiteY34" fmla="*/ 1556970 h 1911018"/>
              <a:gd name="connsiteX35" fmla="*/ 2587180 w 4832861"/>
              <a:gd name="connsiteY35" fmla="*/ 1548344 h 1911018"/>
              <a:gd name="connsiteX36" fmla="*/ 2889105 w 4832861"/>
              <a:gd name="connsiteY36" fmla="*/ 1470706 h 1911018"/>
              <a:gd name="connsiteX37" fmla="*/ 2923611 w 4832861"/>
              <a:gd name="connsiteY37" fmla="*/ 1393068 h 1911018"/>
              <a:gd name="connsiteX38" fmla="*/ 2856780 w 4832861"/>
              <a:gd name="connsiteY38" fmla="*/ 1275901 h 1911018"/>
              <a:gd name="connsiteX39" fmla="*/ 2697807 w 4832861"/>
              <a:gd name="connsiteY39" fmla="*/ 1207079 h 1911018"/>
              <a:gd name="connsiteX40" fmla="*/ 2474068 w 4832861"/>
              <a:gd name="connsiteY40" fmla="*/ 1284208 h 1911018"/>
              <a:gd name="connsiteX41" fmla="*/ 2125727 w 4832861"/>
              <a:gd name="connsiteY41" fmla="*/ 1331502 h 1911018"/>
              <a:gd name="connsiteX42" fmla="*/ 1681407 w 4832861"/>
              <a:gd name="connsiteY42" fmla="*/ 1367189 h 1911018"/>
              <a:gd name="connsiteX43" fmla="*/ 1482999 w 4832861"/>
              <a:gd name="connsiteY43" fmla="*/ 1531091 h 1911018"/>
              <a:gd name="connsiteX44" fmla="*/ 1336350 w 4832861"/>
              <a:gd name="connsiteY44" fmla="*/ 1677740 h 1911018"/>
              <a:gd name="connsiteX45" fmla="*/ 974041 w 4832861"/>
              <a:gd name="connsiteY45" fmla="*/ 1841642 h 1911018"/>
              <a:gd name="connsiteX46" fmla="*/ 827392 w 4832861"/>
              <a:gd name="connsiteY46" fmla="*/ 1910653 h 1911018"/>
              <a:gd name="connsiteX47" fmla="*/ 887777 w 4832861"/>
              <a:gd name="connsiteY47" fmla="*/ 1815762 h 1911018"/>
              <a:gd name="connsiteX48" fmla="*/ 723875 w 4832861"/>
              <a:gd name="connsiteY48" fmla="*/ 1833015 h 1911018"/>
              <a:gd name="connsiteX49" fmla="*/ 853271 w 4832861"/>
              <a:gd name="connsiteY49" fmla="*/ 1781257 h 1911018"/>
              <a:gd name="connsiteX50" fmla="*/ 706622 w 4832861"/>
              <a:gd name="connsiteY50" fmla="*/ 1807136 h 1911018"/>
              <a:gd name="connsiteX51" fmla="*/ 827392 w 4832861"/>
              <a:gd name="connsiteY51" fmla="*/ 1729498 h 1911018"/>
              <a:gd name="connsiteX52" fmla="*/ 680743 w 4832861"/>
              <a:gd name="connsiteY52" fmla="*/ 1703619 h 1911018"/>
              <a:gd name="connsiteX53" fmla="*/ 948162 w 4832861"/>
              <a:gd name="connsiteY53" fmla="*/ 1712245 h 1911018"/>
              <a:gd name="connsiteX54" fmla="*/ 1155196 w 4832861"/>
              <a:gd name="connsiteY54" fmla="*/ 1643234 h 1911018"/>
              <a:gd name="connsiteX55" fmla="*/ 1284592 w 4832861"/>
              <a:gd name="connsiteY55" fmla="*/ 1453453 h 1911018"/>
              <a:gd name="connsiteX56" fmla="*/ 1181075 w 4832861"/>
              <a:gd name="connsiteY56" fmla="*/ 1280925 h 1911018"/>
              <a:gd name="connsiteX57" fmla="*/ 956788 w 4832861"/>
              <a:gd name="connsiteY57" fmla="*/ 1513838 h 1911018"/>
              <a:gd name="connsiteX58" fmla="*/ 922282 w 4832861"/>
              <a:gd name="connsiteY58" fmla="*/ 1496585 h 1911018"/>
              <a:gd name="connsiteX59" fmla="*/ 836018 w 4832861"/>
              <a:gd name="connsiteY59" fmla="*/ 1531091 h 1911018"/>
              <a:gd name="connsiteX60" fmla="*/ 818765 w 4832861"/>
              <a:gd name="connsiteY60" fmla="*/ 1487959 h 1911018"/>
              <a:gd name="connsiteX61" fmla="*/ 715248 w 4832861"/>
              <a:gd name="connsiteY61" fmla="*/ 1531091 h 1911018"/>
              <a:gd name="connsiteX62" fmla="*/ 801512 w 4832861"/>
              <a:gd name="connsiteY62" fmla="*/ 1479332 h 1911018"/>
              <a:gd name="connsiteX63" fmla="*/ 654863 w 4832861"/>
              <a:gd name="connsiteY63" fmla="*/ 1462079 h 1911018"/>
              <a:gd name="connsiteX64" fmla="*/ 853271 w 4832861"/>
              <a:gd name="connsiteY64" fmla="*/ 1384442 h 1911018"/>
              <a:gd name="connsiteX65" fmla="*/ 999920 w 4832861"/>
              <a:gd name="connsiteY65" fmla="*/ 1289551 h 1911018"/>
              <a:gd name="connsiteX66" fmla="*/ 991294 w 4832861"/>
              <a:gd name="connsiteY66" fmla="*/ 1160155 h 1911018"/>
              <a:gd name="connsiteX67" fmla="*/ 836018 w 4832861"/>
              <a:gd name="connsiteY67" fmla="*/ 1160155 h 1911018"/>
              <a:gd name="connsiteX68" fmla="*/ 335686 w 4832861"/>
              <a:gd name="connsiteY68" fmla="*/ 1160155 h 1911018"/>
              <a:gd name="connsiteX69" fmla="*/ 163158 w 4832861"/>
              <a:gd name="connsiteY69" fmla="*/ 1160155 h 1911018"/>
              <a:gd name="connsiteX70" fmla="*/ 149002 w 4832861"/>
              <a:gd name="connsiteY70" fmla="*/ 1094240 h 1911018"/>
              <a:gd name="connsiteX71" fmla="*/ 20416 w 4832861"/>
              <a:gd name="connsiteY71" fmla="*/ 1058260 h 1911018"/>
              <a:gd name="connsiteX72" fmla="*/ 3455 w 4832861"/>
              <a:gd name="connsiteY72" fmla="*/ 972444 h 1911018"/>
              <a:gd name="connsiteX73" fmla="*/ 53390 w 4832861"/>
              <a:gd name="connsiteY73" fmla="*/ 875101 h 1911018"/>
              <a:gd name="connsiteX74" fmla="*/ 129170 w 4832861"/>
              <a:gd name="connsiteY74" fmla="*/ 801754 h 1911018"/>
              <a:gd name="connsiteX75" fmla="*/ 232169 w 4832861"/>
              <a:gd name="connsiteY75" fmla="*/ 661445 h 1911018"/>
              <a:gd name="connsiteX76" fmla="*/ 465082 w 4832861"/>
              <a:gd name="connsiteY76" fmla="*/ 495921 h 1911018"/>
              <a:gd name="connsiteX77" fmla="*/ 654863 w 4832861"/>
              <a:gd name="connsiteY77" fmla="*/ 418283 h 1911018"/>
              <a:gd name="connsiteX78" fmla="*/ 666605 w 4832861"/>
              <a:gd name="connsiteY78" fmla="*/ 252216 h 1911018"/>
              <a:gd name="connsiteX79" fmla="*/ 734776 w 4832861"/>
              <a:gd name="connsiteY79" fmla="*/ 113514 h 1911018"/>
              <a:gd name="connsiteX80" fmla="*/ 874019 w 4832861"/>
              <a:gd name="connsiteY80" fmla="*/ 92201 h 1911018"/>
              <a:gd name="connsiteX81" fmla="*/ 930909 w 4832861"/>
              <a:gd name="connsiteY81" fmla="*/ 116359 h 1911018"/>
              <a:gd name="connsiteX82" fmla="*/ 999920 w 4832861"/>
              <a:gd name="connsiteY82" fmla="*/ 237128 h 1911018"/>
              <a:gd name="connsiteX83" fmla="*/ 1070353 w 4832861"/>
              <a:gd name="connsiteY83" fmla="*/ 349935 h 1911018"/>
              <a:gd name="connsiteX84" fmla="*/ 1227050 w 4832861"/>
              <a:gd name="connsiteY84" fmla="*/ 222056 h 1911018"/>
              <a:gd name="connsiteX85" fmla="*/ 1451243 w 4832861"/>
              <a:gd name="connsiteY85" fmla="*/ 98442 h 1911018"/>
              <a:gd name="connsiteX0" fmla="*/ 1447843 w 4829461"/>
              <a:gd name="connsiteY0" fmla="*/ 98442 h 1911018"/>
              <a:gd name="connsiteX1" fmla="*/ 1775647 w 4829461"/>
              <a:gd name="connsiteY1" fmla="*/ 30095 h 1911018"/>
              <a:gd name="connsiteX2" fmla="*/ 2238155 w 4829461"/>
              <a:gd name="connsiteY2" fmla="*/ 2034 h 1911018"/>
              <a:gd name="connsiteX3" fmla="*/ 2632126 w 4829461"/>
              <a:gd name="connsiteY3" fmla="*/ 81853 h 1911018"/>
              <a:gd name="connsiteX4" fmla="*/ 2989222 w 4829461"/>
              <a:gd name="connsiteY4" fmla="*/ 288887 h 1911018"/>
              <a:gd name="connsiteX5" fmla="*/ 3109992 w 4829461"/>
              <a:gd name="connsiteY5" fmla="*/ 478668 h 1911018"/>
              <a:gd name="connsiteX6" fmla="*/ 3162508 w 4829461"/>
              <a:gd name="connsiteY6" fmla="*/ 628350 h 1911018"/>
              <a:gd name="connsiteX7" fmla="*/ 3239388 w 4829461"/>
              <a:gd name="connsiteY7" fmla="*/ 780593 h 1911018"/>
              <a:gd name="connsiteX8" fmla="*/ 3739720 w 4829461"/>
              <a:gd name="connsiteY8" fmla="*/ 944495 h 1911018"/>
              <a:gd name="connsiteX9" fmla="*/ 4352196 w 4829461"/>
              <a:gd name="connsiteY9" fmla="*/ 901362 h 1911018"/>
              <a:gd name="connsiteX10" fmla="*/ 4688626 w 4829461"/>
              <a:gd name="connsiteY10" fmla="*/ 961747 h 1911018"/>
              <a:gd name="connsiteX11" fmla="*/ 4826648 w 4829461"/>
              <a:gd name="connsiteY11" fmla="*/ 1160155 h 1911018"/>
              <a:gd name="connsiteX12" fmla="*/ 4576482 w 4829461"/>
              <a:gd name="connsiteY12" fmla="*/ 1401695 h 1911018"/>
              <a:gd name="connsiteX13" fmla="*/ 4010741 w 4829461"/>
              <a:gd name="connsiteY13" fmla="*/ 1561236 h 1911018"/>
              <a:gd name="connsiteX14" fmla="*/ 3717158 w 4829461"/>
              <a:gd name="connsiteY14" fmla="*/ 1596026 h 1911018"/>
              <a:gd name="connsiteX15" fmla="*/ 3941730 w 4829461"/>
              <a:gd name="connsiteY15" fmla="*/ 1526825 h 1911018"/>
              <a:gd name="connsiteX16" fmla="*/ 4135681 w 4829461"/>
              <a:gd name="connsiteY16" fmla="*/ 1489380 h 1911018"/>
              <a:gd name="connsiteX17" fmla="*/ 4378075 w 4829461"/>
              <a:gd name="connsiteY17" fmla="*/ 1410321 h 1911018"/>
              <a:gd name="connsiteX18" fmla="*/ 4559229 w 4829461"/>
              <a:gd name="connsiteY18" fmla="*/ 1341310 h 1911018"/>
              <a:gd name="connsiteX19" fmla="*/ 4783516 w 4829461"/>
              <a:gd name="connsiteY19" fmla="*/ 1142902 h 1911018"/>
              <a:gd name="connsiteX20" fmla="*/ 4610988 w 4829461"/>
              <a:gd name="connsiteY20" fmla="*/ 987627 h 1911018"/>
              <a:gd name="connsiteX21" fmla="*/ 4265931 w 4829461"/>
              <a:gd name="connsiteY21" fmla="*/ 1004879 h 1911018"/>
              <a:gd name="connsiteX22" fmla="*/ 3739720 w 4829461"/>
              <a:gd name="connsiteY22" fmla="*/ 1048012 h 1911018"/>
              <a:gd name="connsiteX23" fmla="*/ 3342905 w 4829461"/>
              <a:gd name="connsiteY23" fmla="*/ 935868 h 1911018"/>
              <a:gd name="connsiteX24" fmla="*/ 3153124 w 4829461"/>
              <a:gd name="connsiteY24" fmla="*/ 901362 h 1911018"/>
              <a:gd name="connsiteX25" fmla="*/ 3101365 w 4829461"/>
              <a:gd name="connsiteY25" fmla="*/ 1125649 h 1911018"/>
              <a:gd name="connsiteX26" fmla="*/ 3109992 w 4829461"/>
              <a:gd name="connsiteY26" fmla="*/ 1332683 h 1911018"/>
              <a:gd name="connsiteX27" fmla="*/ 3084112 w 4829461"/>
              <a:gd name="connsiteY27" fmla="*/ 1444827 h 1911018"/>
              <a:gd name="connsiteX28" fmla="*/ 2902958 w 4829461"/>
              <a:gd name="connsiteY28" fmla="*/ 1634608 h 1911018"/>
              <a:gd name="connsiteX29" fmla="*/ 2833946 w 4829461"/>
              <a:gd name="connsiteY29" fmla="*/ 1798510 h 1911018"/>
              <a:gd name="connsiteX30" fmla="*/ 2833946 w 4829461"/>
              <a:gd name="connsiteY30" fmla="*/ 1625981 h 1911018"/>
              <a:gd name="connsiteX31" fmla="*/ 2695924 w 4829461"/>
              <a:gd name="connsiteY31" fmla="*/ 1686366 h 1911018"/>
              <a:gd name="connsiteX32" fmla="*/ 2782188 w 4829461"/>
              <a:gd name="connsiteY32" fmla="*/ 1591476 h 1911018"/>
              <a:gd name="connsiteX33" fmla="*/ 2618286 w 4829461"/>
              <a:gd name="connsiteY33" fmla="*/ 1651861 h 1911018"/>
              <a:gd name="connsiteX34" fmla="*/ 2687297 w 4829461"/>
              <a:gd name="connsiteY34" fmla="*/ 1556970 h 1911018"/>
              <a:gd name="connsiteX35" fmla="*/ 2583780 w 4829461"/>
              <a:gd name="connsiteY35" fmla="*/ 1548344 h 1911018"/>
              <a:gd name="connsiteX36" fmla="*/ 2885705 w 4829461"/>
              <a:gd name="connsiteY36" fmla="*/ 1470706 h 1911018"/>
              <a:gd name="connsiteX37" fmla="*/ 2920211 w 4829461"/>
              <a:gd name="connsiteY37" fmla="*/ 1393068 h 1911018"/>
              <a:gd name="connsiteX38" fmla="*/ 2853380 w 4829461"/>
              <a:gd name="connsiteY38" fmla="*/ 1275901 h 1911018"/>
              <a:gd name="connsiteX39" fmla="*/ 2694407 w 4829461"/>
              <a:gd name="connsiteY39" fmla="*/ 1207079 h 1911018"/>
              <a:gd name="connsiteX40" fmla="*/ 2470668 w 4829461"/>
              <a:gd name="connsiteY40" fmla="*/ 1284208 h 1911018"/>
              <a:gd name="connsiteX41" fmla="*/ 2122327 w 4829461"/>
              <a:gd name="connsiteY41" fmla="*/ 1331502 h 1911018"/>
              <a:gd name="connsiteX42" fmla="*/ 1678007 w 4829461"/>
              <a:gd name="connsiteY42" fmla="*/ 1367189 h 1911018"/>
              <a:gd name="connsiteX43" fmla="*/ 1479599 w 4829461"/>
              <a:gd name="connsiteY43" fmla="*/ 1531091 h 1911018"/>
              <a:gd name="connsiteX44" fmla="*/ 1332950 w 4829461"/>
              <a:gd name="connsiteY44" fmla="*/ 1677740 h 1911018"/>
              <a:gd name="connsiteX45" fmla="*/ 970641 w 4829461"/>
              <a:gd name="connsiteY45" fmla="*/ 1841642 h 1911018"/>
              <a:gd name="connsiteX46" fmla="*/ 823992 w 4829461"/>
              <a:gd name="connsiteY46" fmla="*/ 1910653 h 1911018"/>
              <a:gd name="connsiteX47" fmla="*/ 884377 w 4829461"/>
              <a:gd name="connsiteY47" fmla="*/ 1815762 h 1911018"/>
              <a:gd name="connsiteX48" fmla="*/ 720475 w 4829461"/>
              <a:gd name="connsiteY48" fmla="*/ 1833015 h 1911018"/>
              <a:gd name="connsiteX49" fmla="*/ 849871 w 4829461"/>
              <a:gd name="connsiteY49" fmla="*/ 1781257 h 1911018"/>
              <a:gd name="connsiteX50" fmla="*/ 703222 w 4829461"/>
              <a:gd name="connsiteY50" fmla="*/ 1807136 h 1911018"/>
              <a:gd name="connsiteX51" fmla="*/ 823992 w 4829461"/>
              <a:gd name="connsiteY51" fmla="*/ 1729498 h 1911018"/>
              <a:gd name="connsiteX52" fmla="*/ 677343 w 4829461"/>
              <a:gd name="connsiteY52" fmla="*/ 1703619 h 1911018"/>
              <a:gd name="connsiteX53" fmla="*/ 944762 w 4829461"/>
              <a:gd name="connsiteY53" fmla="*/ 1712245 h 1911018"/>
              <a:gd name="connsiteX54" fmla="*/ 1151796 w 4829461"/>
              <a:gd name="connsiteY54" fmla="*/ 1643234 h 1911018"/>
              <a:gd name="connsiteX55" fmla="*/ 1281192 w 4829461"/>
              <a:gd name="connsiteY55" fmla="*/ 1453453 h 1911018"/>
              <a:gd name="connsiteX56" fmla="*/ 1177675 w 4829461"/>
              <a:gd name="connsiteY56" fmla="*/ 1280925 h 1911018"/>
              <a:gd name="connsiteX57" fmla="*/ 953388 w 4829461"/>
              <a:gd name="connsiteY57" fmla="*/ 1513838 h 1911018"/>
              <a:gd name="connsiteX58" fmla="*/ 918882 w 4829461"/>
              <a:gd name="connsiteY58" fmla="*/ 1496585 h 1911018"/>
              <a:gd name="connsiteX59" fmla="*/ 832618 w 4829461"/>
              <a:gd name="connsiteY59" fmla="*/ 1531091 h 1911018"/>
              <a:gd name="connsiteX60" fmla="*/ 815365 w 4829461"/>
              <a:gd name="connsiteY60" fmla="*/ 1487959 h 1911018"/>
              <a:gd name="connsiteX61" fmla="*/ 711848 w 4829461"/>
              <a:gd name="connsiteY61" fmla="*/ 1531091 h 1911018"/>
              <a:gd name="connsiteX62" fmla="*/ 798112 w 4829461"/>
              <a:gd name="connsiteY62" fmla="*/ 1479332 h 1911018"/>
              <a:gd name="connsiteX63" fmla="*/ 651463 w 4829461"/>
              <a:gd name="connsiteY63" fmla="*/ 1462079 h 1911018"/>
              <a:gd name="connsiteX64" fmla="*/ 849871 w 4829461"/>
              <a:gd name="connsiteY64" fmla="*/ 1384442 h 1911018"/>
              <a:gd name="connsiteX65" fmla="*/ 996520 w 4829461"/>
              <a:gd name="connsiteY65" fmla="*/ 1289551 h 1911018"/>
              <a:gd name="connsiteX66" fmla="*/ 987894 w 4829461"/>
              <a:gd name="connsiteY66" fmla="*/ 1160155 h 1911018"/>
              <a:gd name="connsiteX67" fmla="*/ 832618 w 4829461"/>
              <a:gd name="connsiteY67" fmla="*/ 1160155 h 1911018"/>
              <a:gd name="connsiteX68" fmla="*/ 332286 w 4829461"/>
              <a:gd name="connsiteY68" fmla="*/ 1160155 h 1911018"/>
              <a:gd name="connsiteX69" fmla="*/ 159758 w 4829461"/>
              <a:gd name="connsiteY69" fmla="*/ 1160155 h 1911018"/>
              <a:gd name="connsiteX70" fmla="*/ 145602 w 4829461"/>
              <a:gd name="connsiteY70" fmla="*/ 1094240 h 1911018"/>
              <a:gd name="connsiteX71" fmla="*/ 42619 w 4829461"/>
              <a:gd name="connsiteY71" fmla="*/ 1058260 h 1911018"/>
              <a:gd name="connsiteX72" fmla="*/ 55 w 4829461"/>
              <a:gd name="connsiteY72" fmla="*/ 972444 h 1911018"/>
              <a:gd name="connsiteX73" fmla="*/ 49990 w 4829461"/>
              <a:gd name="connsiteY73" fmla="*/ 875101 h 1911018"/>
              <a:gd name="connsiteX74" fmla="*/ 125770 w 4829461"/>
              <a:gd name="connsiteY74" fmla="*/ 801754 h 1911018"/>
              <a:gd name="connsiteX75" fmla="*/ 228769 w 4829461"/>
              <a:gd name="connsiteY75" fmla="*/ 661445 h 1911018"/>
              <a:gd name="connsiteX76" fmla="*/ 461682 w 4829461"/>
              <a:gd name="connsiteY76" fmla="*/ 495921 h 1911018"/>
              <a:gd name="connsiteX77" fmla="*/ 651463 w 4829461"/>
              <a:gd name="connsiteY77" fmla="*/ 418283 h 1911018"/>
              <a:gd name="connsiteX78" fmla="*/ 663205 w 4829461"/>
              <a:gd name="connsiteY78" fmla="*/ 252216 h 1911018"/>
              <a:gd name="connsiteX79" fmla="*/ 731376 w 4829461"/>
              <a:gd name="connsiteY79" fmla="*/ 113514 h 1911018"/>
              <a:gd name="connsiteX80" fmla="*/ 870619 w 4829461"/>
              <a:gd name="connsiteY80" fmla="*/ 92201 h 1911018"/>
              <a:gd name="connsiteX81" fmla="*/ 927509 w 4829461"/>
              <a:gd name="connsiteY81" fmla="*/ 116359 h 1911018"/>
              <a:gd name="connsiteX82" fmla="*/ 996520 w 4829461"/>
              <a:gd name="connsiteY82" fmla="*/ 237128 h 1911018"/>
              <a:gd name="connsiteX83" fmla="*/ 1066953 w 4829461"/>
              <a:gd name="connsiteY83" fmla="*/ 349935 h 1911018"/>
              <a:gd name="connsiteX84" fmla="*/ 1223650 w 4829461"/>
              <a:gd name="connsiteY84" fmla="*/ 222056 h 1911018"/>
              <a:gd name="connsiteX85" fmla="*/ 1447843 w 4829461"/>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9704 w 4829407"/>
              <a:gd name="connsiteY69" fmla="*/ 1160155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6047 w 4829407"/>
              <a:gd name="connsiteY69" fmla="*/ 1145524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9407" h="1911018">
                <a:moveTo>
                  <a:pt x="1447789" y="98442"/>
                </a:moveTo>
                <a:cubicBezTo>
                  <a:pt x="1531178" y="58904"/>
                  <a:pt x="1643874" y="46163"/>
                  <a:pt x="1775593" y="30095"/>
                </a:cubicBezTo>
                <a:cubicBezTo>
                  <a:pt x="1907312" y="14027"/>
                  <a:pt x="2095355" y="-6592"/>
                  <a:pt x="2238101" y="2034"/>
                </a:cubicBezTo>
                <a:cubicBezTo>
                  <a:pt x="2380847" y="10660"/>
                  <a:pt x="2506894" y="34044"/>
                  <a:pt x="2632072" y="81853"/>
                </a:cubicBezTo>
                <a:cubicBezTo>
                  <a:pt x="2757250" y="129662"/>
                  <a:pt x="2909524" y="222751"/>
                  <a:pt x="2989168" y="288887"/>
                </a:cubicBezTo>
                <a:cubicBezTo>
                  <a:pt x="3068812" y="355023"/>
                  <a:pt x="3081057" y="422091"/>
                  <a:pt x="3109938" y="478668"/>
                </a:cubicBezTo>
                <a:cubicBezTo>
                  <a:pt x="3138819" y="535245"/>
                  <a:pt x="3140888" y="578029"/>
                  <a:pt x="3162454" y="628350"/>
                </a:cubicBezTo>
                <a:cubicBezTo>
                  <a:pt x="3184020" y="678671"/>
                  <a:pt x="3143132" y="727902"/>
                  <a:pt x="3239334" y="780593"/>
                </a:cubicBezTo>
                <a:cubicBezTo>
                  <a:pt x="3335536" y="833284"/>
                  <a:pt x="3554198" y="924367"/>
                  <a:pt x="3739666" y="944495"/>
                </a:cubicBezTo>
                <a:cubicBezTo>
                  <a:pt x="3925134" y="964623"/>
                  <a:pt x="4193991" y="898487"/>
                  <a:pt x="4352142" y="901362"/>
                </a:cubicBezTo>
                <a:cubicBezTo>
                  <a:pt x="4510293" y="904237"/>
                  <a:pt x="4609497" y="918615"/>
                  <a:pt x="4688572" y="961747"/>
                </a:cubicBezTo>
                <a:cubicBezTo>
                  <a:pt x="4767647" y="1004879"/>
                  <a:pt x="4845285" y="1086830"/>
                  <a:pt x="4826594" y="1160155"/>
                </a:cubicBezTo>
                <a:cubicBezTo>
                  <a:pt x="4807903" y="1233480"/>
                  <a:pt x="4712412" y="1334848"/>
                  <a:pt x="4576428" y="1401695"/>
                </a:cubicBezTo>
                <a:cubicBezTo>
                  <a:pt x="4440444" y="1468542"/>
                  <a:pt x="4120271" y="1549639"/>
                  <a:pt x="4010687" y="1561236"/>
                </a:cubicBezTo>
                <a:cubicBezTo>
                  <a:pt x="3901103" y="1572833"/>
                  <a:pt x="3728606" y="1601761"/>
                  <a:pt x="3717104" y="1596026"/>
                </a:cubicBezTo>
                <a:cubicBezTo>
                  <a:pt x="3705602" y="1590291"/>
                  <a:pt x="3871922" y="1544599"/>
                  <a:pt x="3941676" y="1526825"/>
                </a:cubicBezTo>
                <a:cubicBezTo>
                  <a:pt x="4011430" y="1509051"/>
                  <a:pt x="4062903" y="1508797"/>
                  <a:pt x="4135627" y="1489380"/>
                </a:cubicBezTo>
                <a:cubicBezTo>
                  <a:pt x="4208351" y="1469963"/>
                  <a:pt x="4307430" y="1434999"/>
                  <a:pt x="4378021" y="1410321"/>
                </a:cubicBezTo>
                <a:cubicBezTo>
                  <a:pt x="4448612" y="1385643"/>
                  <a:pt x="4491602" y="1385880"/>
                  <a:pt x="4559175" y="1341310"/>
                </a:cubicBezTo>
                <a:cubicBezTo>
                  <a:pt x="4626748" y="1296740"/>
                  <a:pt x="4774836" y="1201849"/>
                  <a:pt x="4783462" y="1142902"/>
                </a:cubicBezTo>
                <a:cubicBezTo>
                  <a:pt x="4792088" y="1083955"/>
                  <a:pt x="4697198" y="1010631"/>
                  <a:pt x="4610934" y="987627"/>
                </a:cubicBezTo>
                <a:cubicBezTo>
                  <a:pt x="4524670" y="964623"/>
                  <a:pt x="4411088" y="994815"/>
                  <a:pt x="4265877" y="1004879"/>
                </a:cubicBezTo>
                <a:cubicBezTo>
                  <a:pt x="4120666" y="1014943"/>
                  <a:pt x="3893504" y="1059514"/>
                  <a:pt x="3739666" y="1048012"/>
                </a:cubicBezTo>
                <a:cubicBezTo>
                  <a:pt x="3585828" y="1036510"/>
                  <a:pt x="3440617" y="960310"/>
                  <a:pt x="3342851" y="935868"/>
                </a:cubicBezTo>
                <a:cubicBezTo>
                  <a:pt x="3245085" y="911426"/>
                  <a:pt x="3193327" y="869732"/>
                  <a:pt x="3153070" y="901362"/>
                </a:cubicBezTo>
                <a:cubicBezTo>
                  <a:pt x="3112813" y="932992"/>
                  <a:pt x="3108500" y="1053762"/>
                  <a:pt x="3101311" y="1125649"/>
                </a:cubicBezTo>
                <a:cubicBezTo>
                  <a:pt x="3094122" y="1197536"/>
                  <a:pt x="3112813" y="1279487"/>
                  <a:pt x="3109938" y="1332683"/>
                </a:cubicBezTo>
                <a:cubicBezTo>
                  <a:pt x="3107063" y="1385879"/>
                  <a:pt x="3118564" y="1394506"/>
                  <a:pt x="3084058" y="1444827"/>
                </a:cubicBezTo>
                <a:cubicBezTo>
                  <a:pt x="3049552" y="1495148"/>
                  <a:pt x="2944598" y="1575661"/>
                  <a:pt x="2902904" y="1634608"/>
                </a:cubicBezTo>
                <a:cubicBezTo>
                  <a:pt x="2861210" y="1693555"/>
                  <a:pt x="2845394" y="1799948"/>
                  <a:pt x="2833892" y="1798510"/>
                </a:cubicBezTo>
                <a:cubicBezTo>
                  <a:pt x="2822390" y="1797072"/>
                  <a:pt x="2856895" y="1644672"/>
                  <a:pt x="2833892" y="1625981"/>
                </a:cubicBezTo>
                <a:cubicBezTo>
                  <a:pt x="2810889" y="1607290"/>
                  <a:pt x="2704496" y="1692117"/>
                  <a:pt x="2695870" y="1686366"/>
                </a:cubicBezTo>
                <a:cubicBezTo>
                  <a:pt x="2687244" y="1680615"/>
                  <a:pt x="2795074" y="1597227"/>
                  <a:pt x="2782134" y="1591476"/>
                </a:cubicBezTo>
                <a:cubicBezTo>
                  <a:pt x="2769194" y="1585725"/>
                  <a:pt x="2634047" y="1657612"/>
                  <a:pt x="2618232" y="1651861"/>
                </a:cubicBezTo>
                <a:cubicBezTo>
                  <a:pt x="2602417" y="1646110"/>
                  <a:pt x="2692994" y="1574223"/>
                  <a:pt x="2687243" y="1556970"/>
                </a:cubicBezTo>
                <a:cubicBezTo>
                  <a:pt x="2681492" y="1539717"/>
                  <a:pt x="2550658" y="1562721"/>
                  <a:pt x="2583726" y="1548344"/>
                </a:cubicBezTo>
                <a:cubicBezTo>
                  <a:pt x="2616794" y="1533967"/>
                  <a:pt x="2829579" y="1496585"/>
                  <a:pt x="2885651" y="1470706"/>
                </a:cubicBezTo>
                <a:cubicBezTo>
                  <a:pt x="2941723" y="1444827"/>
                  <a:pt x="2925544" y="1425535"/>
                  <a:pt x="2920157" y="1393068"/>
                </a:cubicBezTo>
                <a:cubicBezTo>
                  <a:pt x="2914770" y="1360601"/>
                  <a:pt x="2890960" y="1306899"/>
                  <a:pt x="2853326" y="1275901"/>
                </a:cubicBezTo>
                <a:cubicBezTo>
                  <a:pt x="2815692" y="1244903"/>
                  <a:pt x="2758138" y="1205695"/>
                  <a:pt x="2694353" y="1207079"/>
                </a:cubicBezTo>
                <a:cubicBezTo>
                  <a:pt x="2630568" y="1208464"/>
                  <a:pt x="2555912" y="1268495"/>
                  <a:pt x="2470614" y="1284208"/>
                </a:cubicBezTo>
                <a:cubicBezTo>
                  <a:pt x="2385316" y="1299921"/>
                  <a:pt x="2251871" y="1322696"/>
                  <a:pt x="2122273" y="1331502"/>
                </a:cubicBezTo>
                <a:cubicBezTo>
                  <a:pt x="1992675" y="1340308"/>
                  <a:pt x="1785074" y="1333924"/>
                  <a:pt x="1677953" y="1367189"/>
                </a:cubicBezTo>
                <a:cubicBezTo>
                  <a:pt x="1570832" y="1400454"/>
                  <a:pt x="1537055" y="1479332"/>
                  <a:pt x="1479545" y="1531091"/>
                </a:cubicBezTo>
                <a:cubicBezTo>
                  <a:pt x="1422035" y="1582850"/>
                  <a:pt x="1417722" y="1625982"/>
                  <a:pt x="1332896" y="1677740"/>
                </a:cubicBezTo>
                <a:cubicBezTo>
                  <a:pt x="1248070" y="1729499"/>
                  <a:pt x="1055413" y="1802823"/>
                  <a:pt x="970587" y="1841642"/>
                </a:cubicBezTo>
                <a:cubicBezTo>
                  <a:pt x="885761" y="1880461"/>
                  <a:pt x="838315" y="1914966"/>
                  <a:pt x="823938" y="1910653"/>
                </a:cubicBezTo>
                <a:cubicBezTo>
                  <a:pt x="809561" y="1906340"/>
                  <a:pt x="901576" y="1828702"/>
                  <a:pt x="884323" y="1815762"/>
                </a:cubicBezTo>
                <a:cubicBezTo>
                  <a:pt x="867070" y="1802822"/>
                  <a:pt x="726172" y="1838766"/>
                  <a:pt x="720421" y="1833015"/>
                </a:cubicBezTo>
                <a:cubicBezTo>
                  <a:pt x="714670" y="1827264"/>
                  <a:pt x="852692" y="1785570"/>
                  <a:pt x="849817" y="1781257"/>
                </a:cubicBezTo>
                <a:cubicBezTo>
                  <a:pt x="846942" y="1776944"/>
                  <a:pt x="707481" y="1815762"/>
                  <a:pt x="703168" y="1807136"/>
                </a:cubicBezTo>
                <a:cubicBezTo>
                  <a:pt x="698855" y="1798510"/>
                  <a:pt x="828251" y="1746751"/>
                  <a:pt x="823938" y="1729498"/>
                </a:cubicBezTo>
                <a:cubicBezTo>
                  <a:pt x="819625" y="1712245"/>
                  <a:pt x="657161" y="1706495"/>
                  <a:pt x="677289" y="1703619"/>
                </a:cubicBezTo>
                <a:cubicBezTo>
                  <a:pt x="697417" y="1700744"/>
                  <a:pt x="865632" y="1722309"/>
                  <a:pt x="944708" y="1712245"/>
                </a:cubicBezTo>
                <a:cubicBezTo>
                  <a:pt x="1023784" y="1702181"/>
                  <a:pt x="1095670" y="1686366"/>
                  <a:pt x="1151742" y="1643234"/>
                </a:cubicBezTo>
                <a:cubicBezTo>
                  <a:pt x="1207814" y="1600102"/>
                  <a:pt x="1276825" y="1513838"/>
                  <a:pt x="1281138" y="1453453"/>
                </a:cubicBezTo>
                <a:cubicBezTo>
                  <a:pt x="1285451" y="1393068"/>
                  <a:pt x="1232255" y="1270861"/>
                  <a:pt x="1177621" y="1280925"/>
                </a:cubicBezTo>
                <a:cubicBezTo>
                  <a:pt x="1122987" y="1290989"/>
                  <a:pt x="996466" y="1477895"/>
                  <a:pt x="953334" y="1513838"/>
                </a:cubicBezTo>
                <a:cubicBezTo>
                  <a:pt x="910202" y="1549781"/>
                  <a:pt x="938956" y="1493710"/>
                  <a:pt x="918828" y="1496585"/>
                </a:cubicBezTo>
                <a:cubicBezTo>
                  <a:pt x="898700" y="1499461"/>
                  <a:pt x="849817" y="1532529"/>
                  <a:pt x="832564" y="1531091"/>
                </a:cubicBezTo>
                <a:cubicBezTo>
                  <a:pt x="815311" y="1529653"/>
                  <a:pt x="835439" y="1487959"/>
                  <a:pt x="815311" y="1487959"/>
                </a:cubicBezTo>
                <a:cubicBezTo>
                  <a:pt x="795183" y="1487959"/>
                  <a:pt x="714669" y="1532529"/>
                  <a:pt x="711794" y="1531091"/>
                </a:cubicBezTo>
                <a:cubicBezTo>
                  <a:pt x="708919" y="1529653"/>
                  <a:pt x="808122" y="1490834"/>
                  <a:pt x="798058" y="1479332"/>
                </a:cubicBezTo>
                <a:cubicBezTo>
                  <a:pt x="787994" y="1467830"/>
                  <a:pt x="642782" y="1477894"/>
                  <a:pt x="651409" y="1462079"/>
                </a:cubicBezTo>
                <a:cubicBezTo>
                  <a:pt x="660035" y="1446264"/>
                  <a:pt x="792308" y="1413197"/>
                  <a:pt x="849817" y="1384442"/>
                </a:cubicBezTo>
                <a:cubicBezTo>
                  <a:pt x="907326" y="1355687"/>
                  <a:pt x="973462" y="1326932"/>
                  <a:pt x="996466" y="1289551"/>
                </a:cubicBezTo>
                <a:cubicBezTo>
                  <a:pt x="1019470" y="1252170"/>
                  <a:pt x="1015157" y="1181721"/>
                  <a:pt x="987840" y="1160155"/>
                </a:cubicBezTo>
                <a:cubicBezTo>
                  <a:pt x="960523" y="1138589"/>
                  <a:pt x="832564" y="1160155"/>
                  <a:pt x="832564" y="1160155"/>
                </a:cubicBezTo>
                <a:lnTo>
                  <a:pt x="332232" y="1160155"/>
                </a:lnTo>
                <a:cubicBezTo>
                  <a:pt x="219479" y="1157717"/>
                  <a:pt x="187161" y="1156510"/>
                  <a:pt x="156047" y="1145524"/>
                </a:cubicBezTo>
                <a:cubicBezTo>
                  <a:pt x="124933" y="1134538"/>
                  <a:pt x="164462" y="1108784"/>
                  <a:pt x="145548" y="1094240"/>
                </a:cubicBezTo>
                <a:cubicBezTo>
                  <a:pt x="126634" y="1079696"/>
                  <a:pt x="66823" y="1078559"/>
                  <a:pt x="42565" y="1058260"/>
                </a:cubicBezTo>
                <a:cubicBezTo>
                  <a:pt x="18307" y="1037961"/>
                  <a:pt x="-8" y="1002361"/>
                  <a:pt x="1" y="972444"/>
                </a:cubicBezTo>
                <a:cubicBezTo>
                  <a:pt x="10" y="942527"/>
                  <a:pt x="24717" y="901110"/>
                  <a:pt x="42621" y="878758"/>
                </a:cubicBezTo>
                <a:cubicBezTo>
                  <a:pt x="60525" y="856406"/>
                  <a:pt x="95920" y="837363"/>
                  <a:pt x="125716" y="801754"/>
                </a:cubicBezTo>
                <a:cubicBezTo>
                  <a:pt x="155512" y="766145"/>
                  <a:pt x="172730" y="712417"/>
                  <a:pt x="228715" y="661445"/>
                </a:cubicBezTo>
                <a:cubicBezTo>
                  <a:pt x="284700" y="610473"/>
                  <a:pt x="391179" y="536448"/>
                  <a:pt x="461628" y="495921"/>
                </a:cubicBezTo>
                <a:cubicBezTo>
                  <a:pt x="532077" y="455394"/>
                  <a:pt x="617822" y="458900"/>
                  <a:pt x="651409" y="418283"/>
                </a:cubicBezTo>
                <a:cubicBezTo>
                  <a:pt x="684996" y="377666"/>
                  <a:pt x="658838" y="296786"/>
                  <a:pt x="663151" y="252216"/>
                </a:cubicBezTo>
                <a:cubicBezTo>
                  <a:pt x="667464" y="207646"/>
                  <a:pt x="696753" y="140183"/>
                  <a:pt x="731322" y="113514"/>
                </a:cubicBezTo>
                <a:cubicBezTo>
                  <a:pt x="765891" y="86845"/>
                  <a:pt x="837876" y="91727"/>
                  <a:pt x="870565" y="92201"/>
                </a:cubicBezTo>
                <a:cubicBezTo>
                  <a:pt x="903254" y="92675"/>
                  <a:pt x="906472" y="92205"/>
                  <a:pt x="927455" y="116359"/>
                </a:cubicBezTo>
                <a:cubicBezTo>
                  <a:pt x="948438" y="140513"/>
                  <a:pt x="973225" y="198199"/>
                  <a:pt x="996466" y="237128"/>
                </a:cubicBezTo>
                <a:cubicBezTo>
                  <a:pt x="1019707" y="276057"/>
                  <a:pt x="1032393" y="349935"/>
                  <a:pt x="1066899" y="349935"/>
                </a:cubicBezTo>
                <a:cubicBezTo>
                  <a:pt x="1101405" y="349935"/>
                  <a:pt x="1223596" y="222056"/>
                  <a:pt x="1223596" y="222056"/>
                </a:cubicBezTo>
                <a:lnTo>
                  <a:pt x="1447789" y="984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テキスト ボックス 13">
            <a:extLst>
              <a:ext uri="{FF2B5EF4-FFF2-40B4-BE49-F238E27FC236}">
                <a16:creationId xmlns:a16="http://schemas.microsoft.com/office/drawing/2014/main" id="{C87238D3-9927-0E58-6999-29E9A48DF43B}"/>
              </a:ext>
            </a:extLst>
          </p:cNvPr>
          <p:cNvSpPr txBox="1"/>
          <p:nvPr/>
        </p:nvSpPr>
        <p:spPr>
          <a:xfrm>
            <a:off x="320994" y="654897"/>
            <a:ext cx="856325" cy="200055"/>
          </a:xfrm>
          <a:prstGeom prst="rect">
            <a:avLst/>
          </a:prstGeom>
          <a:noFill/>
          <a:scene3d>
            <a:camera prst="orthographicFront">
              <a:rot lat="0" lon="0" rev="0"/>
            </a:camera>
            <a:lightRig rig="threePt" dir="t"/>
          </a:scene3d>
        </p:spPr>
        <p:txBody>
          <a:bodyPr wrap="none" rtlCol="0">
            <a:spAutoFit/>
          </a:bodyPr>
          <a:lstStyle/>
          <a:p>
            <a:r>
              <a:rPr lang="en-US" altLang="ja-JP" sz="700" dirty="0">
                <a:latin typeface="Arial" panose="020B0604020202020204" pitchFamily="34" charset="0"/>
                <a:cs typeface="Arial" panose="020B0604020202020204" pitchFamily="34" charset="0"/>
              </a:rPr>
              <a:t>Young SPF mice</a:t>
            </a:r>
            <a:endParaRPr lang="ja-JP" altLang="en-US" sz="70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86AA9AE9-ABB5-F2B0-440B-17192E9CE56C}"/>
              </a:ext>
            </a:extLst>
          </p:cNvPr>
          <p:cNvSpPr txBox="1"/>
          <p:nvPr/>
        </p:nvSpPr>
        <p:spPr>
          <a:xfrm>
            <a:off x="320994" y="1168630"/>
            <a:ext cx="806631" cy="200055"/>
          </a:xfrm>
          <a:prstGeom prst="rect">
            <a:avLst/>
          </a:prstGeom>
          <a:noFill/>
          <a:scene3d>
            <a:camera prst="orthographicFront">
              <a:rot lat="0" lon="0" rev="0"/>
            </a:camera>
            <a:lightRig rig="threePt" dir="t"/>
          </a:scene3d>
        </p:spPr>
        <p:txBody>
          <a:bodyPr wrap="none" rtlCol="0">
            <a:spAutoFit/>
          </a:bodyPr>
          <a:lstStyle/>
          <a:p>
            <a:r>
              <a:rPr lang="en-US" altLang="ja-JP" sz="700" dirty="0">
                <a:latin typeface="Arial" panose="020B0604020202020204" pitchFamily="34" charset="0"/>
                <a:cs typeface="Arial" panose="020B0604020202020204" pitchFamily="34" charset="0"/>
              </a:rPr>
              <a:t>Aged SPF mice</a:t>
            </a:r>
            <a:endParaRPr lang="ja-JP" altLang="en-US" sz="700" dirty="0">
              <a:latin typeface="Arial" panose="020B0604020202020204" pitchFamily="34" charset="0"/>
              <a:cs typeface="Arial" panose="020B0604020202020204" pitchFamily="34" charset="0"/>
            </a:endParaRPr>
          </a:p>
        </p:txBody>
      </p:sp>
      <p:grpSp>
        <p:nvGrpSpPr>
          <p:cNvPr id="16" name="グループ化 15">
            <a:extLst>
              <a:ext uri="{FF2B5EF4-FFF2-40B4-BE49-F238E27FC236}">
                <a16:creationId xmlns:a16="http://schemas.microsoft.com/office/drawing/2014/main" id="{AC205D15-2802-307B-BFF1-41ECCEBE8AE9}"/>
              </a:ext>
            </a:extLst>
          </p:cNvPr>
          <p:cNvGrpSpPr/>
          <p:nvPr/>
        </p:nvGrpSpPr>
        <p:grpSpPr>
          <a:xfrm>
            <a:off x="1077531" y="1014681"/>
            <a:ext cx="99243" cy="172243"/>
            <a:chOff x="1025574" y="1196861"/>
            <a:chExt cx="99242" cy="172243"/>
          </a:xfrm>
        </p:grpSpPr>
        <p:grpSp>
          <p:nvGrpSpPr>
            <p:cNvPr id="17" name="グループ化 16">
              <a:extLst>
                <a:ext uri="{FF2B5EF4-FFF2-40B4-BE49-F238E27FC236}">
                  <a16:creationId xmlns:a16="http://schemas.microsoft.com/office/drawing/2014/main" id="{42907502-FC11-5E1B-3BBD-65945BEBD97F}"/>
                </a:ext>
              </a:extLst>
            </p:cNvPr>
            <p:cNvGrpSpPr>
              <a:grpSpLocks noChangeAspect="1"/>
            </p:cNvGrpSpPr>
            <p:nvPr/>
          </p:nvGrpSpPr>
          <p:grpSpPr>
            <a:xfrm>
              <a:off x="1057642" y="1196861"/>
              <a:ext cx="67174" cy="107611"/>
              <a:chOff x="836712" y="1018560"/>
              <a:chExt cx="373192" cy="597839"/>
            </a:xfrm>
          </p:grpSpPr>
          <p:sp>
            <p:nvSpPr>
              <p:cNvPr id="22" name="円/楕円 81">
                <a:extLst>
                  <a:ext uri="{FF2B5EF4-FFF2-40B4-BE49-F238E27FC236}">
                    <a16:creationId xmlns:a16="http://schemas.microsoft.com/office/drawing/2014/main" id="{2F1E575B-AB13-FB8F-54A2-832296D6BB63}"/>
                  </a:ext>
                </a:extLst>
              </p:cNvPr>
              <p:cNvSpPr/>
              <p:nvPr/>
            </p:nvSpPr>
            <p:spPr>
              <a:xfrm rot="1305479">
                <a:off x="836712" y="1058795"/>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3" name="円/楕円 82">
                <a:extLst>
                  <a:ext uri="{FF2B5EF4-FFF2-40B4-BE49-F238E27FC236}">
                    <a16:creationId xmlns:a16="http://schemas.microsoft.com/office/drawing/2014/main" id="{9F2A7C2E-4994-9979-9FD1-9BECB478709E}"/>
                  </a:ext>
                </a:extLst>
              </p:cNvPr>
              <p:cNvSpPr/>
              <p:nvPr/>
            </p:nvSpPr>
            <p:spPr>
              <a:xfrm rot="1305479">
                <a:off x="1065888" y="1018560"/>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円/楕円 83">
                <a:extLst>
                  <a:ext uri="{FF2B5EF4-FFF2-40B4-BE49-F238E27FC236}">
                    <a16:creationId xmlns:a16="http://schemas.microsoft.com/office/drawing/2014/main" id="{883FE358-2601-D33D-6B84-55F1C4567927}"/>
                  </a:ext>
                </a:extLst>
              </p:cNvPr>
              <p:cNvSpPr/>
              <p:nvPr/>
            </p:nvSpPr>
            <p:spPr>
              <a:xfrm rot="1305479">
                <a:off x="1065887" y="1313473"/>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8" name="グループ化 17">
              <a:extLst>
                <a:ext uri="{FF2B5EF4-FFF2-40B4-BE49-F238E27FC236}">
                  <a16:creationId xmlns:a16="http://schemas.microsoft.com/office/drawing/2014/main" id="{D160F8C7-8A02-0F20-7153-2C9888EFFC6D}"/>
                </a:ext>
              </a:extLst>
            </p:cNvPr>
            <p:cNvGrpSpPr>
              <a:grpSpLocks noChangeAspect="1"/>
            </p:cNvGrpSpPr>
            <p:nvPr/>
          </p:nvGrpSpPr>
          <p:grpSpPr>
            <a:xfrm>
              <a:off x="1025574" y="1261493"/>
              <a:ext cx="67174" cy="107611"/>
              <a:chOff x="836712" y="1018560"/>
              <a:chExt cx="373192" cy="597839"/>
            </a:xfrm>
          </p:grpSpPr>
          <p:sp>
            <p:nvSpPr>
              <p:cNvPr id="19" name="円/楕円 78">
                <a:extLst>
                  <a:ext uri="{FF2B5EF4-FFF2-40B4-BE49-F238E27FC236}">
                    <a16:creationId xmlns:a16="http://schemas.microsoft.com/office/drawing/2014/main" id="{E55B6398-D1E0-0C19-EDCA-018B945CD8B4}"/>
                  </a:ext>
                </a:extLst>
              </p:cNvPr>
              <p:cNvSpPr/>
              <p:nvPr/>
            </p:nvSpPr>
            <p:spPr>
              <a:xfrm rot="1305479">
                <a:off x="836712" y="1058795"/>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円/楕円 79">
                <a:extLst>
                  <a:ext uri="{FF2B5EF4-FFF2-40B4-BE49-F238E27FC236}">
                    <a16:creationId xmlns:a16="http://schemas.microsoft.com/office/drawing/2014/main" id="{4904A7E1-1ED2-7896-A496-1B44D0E55416}"/>
                  </a:ext>
                </a:extLst>
              </p:cNvPr>
              <p:cNvSpPr/>
              <p:nvPr/>
            </p:nvSpPr>
            <p:spPr>
              <a:xfrm rot="1305479">
                <a:off x="1065888" y="1018560"/>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円/楕円 80">
                <a:extLst>
                  <a:ext uri="{FF2B5EF4-FFF2-40B4-BE49-F238E27FC236}">
                    <a16:creationId xmlns:a16="http://schemas.microsoft.com/office/drawing/2014/main" id="{71386711-70D2-3430-FB23-4CBB2A62B9C6}"/>
                  </a:ext>
                </a:extLst>
              </p:cNvPr>
              <p:cNvSpPr/>
              <p:nvPr/>
            </p:nvSpPr>
            <p:spPr>
              <a:xfrm rot="1305479">
                <a:off x="1065887" y="1313473"/>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grpSp>
        <p:nvGrpSpPr>
          <p:cNvPr id="25" name="グループ化 24">
            <a:extLst>
              <a:ext uri="{FF2B5EF4-FFF2-40B4-BE49-F238E27FC236}">
                <a16:creationId xmlns:a16="http://schemas.microsoft.com/office/drawing/2014/main" id="{7D40E2AF-6034-5B92-1C68-69ADC8C393A8}"/>
              </a:ext>
            </a:extLst>
          </p:cNvPr>
          <p:cNvGrpSpPr/>
          <p:nvPr/>
        </p:nvGrpSpPr>
        <p:grpSpPr>
          <a:xfrm>
            <a:off x="1077531" y="1459372"/>
            <a:ext cx="99243" cy="172243"/>
            <a:chOff x="1025574" y="1196861"/>
            <a:chExt cx="99242" cy="172243"/>
          </a:xfrm>
        </p:grpSpPr>
        <p:grpSp>
          <p:nvGrpSpPr>
            <p:cNvPr id="26" name="グループ化 25">
              <a:extLst>
                <a:ext uri="{FF2B5EF4-FFF2-40B4-BE49-F238E27FC236}">
                  <a16:creationId xmlns:a16="http://schemas.microsoft.com/office/drawing/2014/main" id="{EFDFB737-6A77-F4BD-A913-C707E53A7DE3}"/>
                </a:ext>
              </a:extLst>
            </p:cNvPr>
            <p:cNvGrpSpPr>
              <a:grpSpLocks noChangeAspect="1"/>
            </p:cNvGrpSpPr>
            <p:nvPr/>
          </p:nvGrpSpPr>
          <p:grpSpPr>
            <a:xfrm>
              <a:off x="1057642" y="1196861"/>
              <a:ext cx="67174" cy="107611"/>
              <a:chOff x="836712" y="1018560"/>
              <a:chExt cx="373192" cy="597839"/>
            </a:xfrm>
          </p:grpSpPr>
          <p:sp>
            <p:nvSpPr>
              <p:cNvPr id="31" name="円/楕円 90">
                <a:extLst>
                  <a:ext uri="{FF2B5EF4-FFF2-40B4-BE49-F238E27FC236}">
                    <a16:creationId xmlns:a16="http://schemas.microsoft.com/office/drawing/2014/main" id="{9E86951C-02BE-843F-D315-F19C3FB1373F}"/>
                  </a:ext>
                </a:extLst>
              </p:cNvPr>
              <p:cNvSpPr/>
              <p:nvPr/>
            </p:nvSpPr>
            <p:spPr>
              <a:xfrm rot="1305479">
                <a:off x="836712" y="1058795"/>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円/楕円 91">
                <a:extLst>
                  <a:ext uri="{FF2B5EF4-FFF2-40B4-BE49-F238E27FC236}">
                    <a16:creationId xmlns:a16="http://schemas.microsoft.com/office/drawing/2014/main" id="{9B1DF25F-5A18-D9A0-D4D0-25BA2182799E}"/>
                  </a:ext>
                </a:extLst>
              </p:cNvPr>
              <p:cNvSpPr/>
              <p:nvPr/>
            </p:nvSpPr>
            <p:spPr>
              <a:xfrm rot="1305479">
                <a:off x="1065888" y="1018560"/>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円/楕円 92">
                <a:extLst>
                  <a:ext uri="{FF2B5EF4-FFF2-40B4-BE49-F238E27FC236}">
                    <a16:creationId xmlns:a16="http://schemas.microsoft.com/office/drawing/2014/main" id="{9EF772FE-3C94-A0A3-7360-BA3B321EC009}"/>
                  </a:ext>
                </a:extLst>
              </p:cNvPr>
              <p:cNvSpPr/>
              <p:nvPr/>
            </p:nvSpPr>
            <p:spPr>
              <a:xfrm rot="1305479">
                <a:off x="1065887" y="1313473"/>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7" name="グループ化 26">
              <a:extLst>
                <a:ext uri="{FF2B5EF4-FFF2-40B4-BE49-F238E27FC236}">
                  <a16:creationId xmlns:a16="http://schemas.microsoft.com/office/drawing/2014/main" id="{5A3196A0-92A8-D0FA-3A5C-7080F1E0BA4E}"/>
                </a:ext>
              </a:extLst>
            </p:cNvPr>
            <p:cNvGrpSpPr>
              <a:grpSpLocks noChangeAspect="1"/>
            </p:cNvGrpSpPr>
            <p:nvPr/>
          </p:nvGrpSpPr>
          <p:grpSpPr>
            <a:xfrm>
              <a:off x="1025574" y="1261493"/>
              <a:ext cx="67174" cy="107611"/>
              <a:chOff x="836712" y="1018560"/>
              <a:chExt cx="373192" cy="597839"/>
            </a:xfrm>
          </p:grpSpPr>
          <p:sp>
            <p:nvSpPr>
              <p:cNvPr id="28" name="円/楕円 87">
                <a:extLst>
                  <a:ext uri="{FF2B5EF4-FFF2-40B4-BE49-F238E27FC236}">
                    <a16:creationId xmlns:a16="http://schemas.microsoft.com/office/drawing/2014/main" id="{D33DCE2C-4F1F-5E48-0626-A71A28A0A673}"/>
                  </a:ext>
                </a:extLst>
              </p:cNvPr>
              <p:cNvSpPr/>
              <p:nvPr/>
            </p:nvSpPr>
            <p:spPr>
              <a:xfrm rot="1305479">
                <a:off x="836712" y="1058795"/>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円/楕円 88">
                <a:extLst>
                  <a:ext uri="{FF2B5EF4-FFF2-40B4-BE49-F238E27FC236}">
                    <a16:creationId xmlns:a16="http://schemas.microsoft.com/office/drawing/2014/main" id="{275FCD47-0ADF-4412-82EE-C0571C0177EC}"/>
                  </a:ext>
                </a:extLst>
              </p:cNvPr>
              <p:cNvSpPr/>
              <p:nvPr/>
            </p:nvSpPr>
            <p:spPr>
              <a:xfrm rot="1305479">
                <a:off x="1065888" y="1018560"/>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円/楕円 89">
                <a:extLst>
                  <a:ext uri="{FF2B5EF4-FFF2-40B4-BE49-F238E27FC236}">
                    <a16:creationId xmlns:a16="http://schemas.microsoft.com/office/drawing/2014/main" id="{0C23CDBE-5D00-AD8B-C9A7-8BBE55555D69}"/>
                  </a:ext>
                </a:extLst>
              </p:cNvPr>
              <p:cNvSpPr/>
              <p:nvPr/>
            </p:nvSpPr>
            <p:spPr>
              <a:xfrm rot="1305479">
                <a:off x="1065887" y="1313473"/>
                <a:ext cx="144016" cy="302926"/>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sp>
        <p:nvSpPr>
          <p:cNvPr id="34" name="フリーフォーム 93">
            <a:extLst>
              <a:ext uri="{FF2B5EF4-FFF2-40B4-BE49-F238E27FC236}">
                <a16:creationId xmlns:a16="http://schemas.microsoft.com/office/drawing/2014/main" id="{A38FEFFF-71D8-DE89-969D-8D4A5315FE9E}"/>
              </a:ext>
            </a:extLst>
          </p:cNvPr>
          <p:cNvSpPr>
            <a:spLocks noChangeAspect="1"/>
          </p:cNvSpPr>
          <p:nvPr/>
        </p:nvSpPr>
        <p:spPr>
          <a:xfrm>
            <a:off x="572529" y="1363407"/>
            <a:ext cx="504611" cy="224763"/>
          </a:xfrm>
          <a:custGeom>
            <a:avLst/>
            <a:gdLst>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37880 w 4889998"/>
              <a:gd name="connsiteY77" fmla="*/ 165529 h 1925683"/>
              <a:gd name="connsiteX78" fmla="*/ 988046 w 4889998"/>
              <a:gd name="connsiteY78" fmla="*/ 131024 h 1925683"/>
              <a:gd name="connsiteX79" fmla="*/ 1057057 w 4889998"/>
              <a:gd name="connsiteY79" fmla="*/ 251793 h 1925683"/>
              <a:gd name="connsiteX80" fmla="*/ 1117442 w 4889998"/>
              <a:gd name="connsiteY80" fmla="*/ 329431 h 1925683"/>
              <a:gd name="connsiteX81" fmla="*/ 1264091 w 4889998"/>
              <a:gd name="connsiteY81" fmla="*/ 251793 h 1925683"/>
              <a:gd name="connsiteX82" fmla="*/ 1427993 w 4889998"/>
              <a:gd name="connsiteY82"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737880 w 4889998"/>
              <a:gd name="connsiteY78" fmla="*/ 16552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31156 w 4889998"/>
              <a:gd name="connsiteY79" fmla="*/ 106866 h 1925683"/>
              <a:gd name="connsiteX80" fmla="*/ 988046 w 4889998"/>
              <a:gd name="connsiteY80" fmla="*/ 131024 h 1925683"/>
              <a:gd name="connsiteX81" fmla="*/ 1057057 w 4889998"/>
              <a:gd name="connsiteY81" fmla="*/ 251793 h 1925683"/>
              <a:gd name="connsiteX82" fmla="*/ 1117442 w 4889998"/>
              <a:gd name="connsiteY82" fmla="*/ 329431 h 1925683"/>
              <a:gd name="connsiteX83" fmla="*/ 1264091 w 4889998"/>
              <a:gd name="connsiteY83" fmla="*/ 251793 h 1925683"/>
              <a:gd name="connsiteX84" fmla="*/ 1427993 w 4889998"/>
              <a:gd name="connsiteY84"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23045 w 4889998"/>
              <a:gd name="connsiteY6" fmla="*/ 643015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34078 h 1911484"/>
              <a:gd name="connsiteX1" fmla="*/ 1755797 w 4889998"/>
              <a:gd name="connsiteY1" fmla="*/ 30561 h 1911484"/>
              <a:gd name="connsiteX2" fmla="*/ 2298692 w 4889998"/>
              <a:gd name="connsiteY2" fmla="*/ 2500 h 1911484"/>
              <a:gd name="connsiteX3" fmla="*/ 2808219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84187 w 4889998"/>
              <a:gd name="connsiteY82" fmla="*/ 222522 h 1911484"/>
              <a:gd name="connsiteX83" fmla="*/ 1427993 w 4889998"/>
              <a:gd name="connsiteY83" fmla="*/ 134078 h 1911484"/>
              <a:gd name="connsiteX0" fmla="*/ 1508380 w 4889998"/>
              <a:gd name="connsiteY0" fmla="*/ 98442 h 1911018"/>
              <a:gd name="connsiteX1" fmla="*/ 1755797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95563 w 4889998"/>
              <a:gd name="connsiteY40" fmla="*/ 1345006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197937 w 4889998"/>
              <a:gd name="connsiteY40" fmla="*/ 1376719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462961 w 4844579"/>
              <a:gd name="connsiteY0" fmla="*/ 98442 h 1911018"/>
              <a:gd name="connsiteX1" fmla="*/ 1790765 w 4844579"/>
              <a:gd name="connsiteY1" fmla="*/ 30095 h 1911018"/>
              <a:gd name="connsiteX2" fmla="*/ 2253273 w 4844579"/>
              <a:gd name="connsiteY2" fmla="*/ 2034 h 1911018"/>
              <a:gd name="connsiteX3" fmla="*/ 2647244 w 4844579"/>
              <a:gd name="connsiteY3" fmla="*/ 81853 h 1911018"/>
              <a:gd name="connsiteX4" fmla="*/ 3004340 w 4844579"/>
              <a:gd name="connsiteY4" fmla="*/ 288887 h 1911018"/>
              <a:gd name="connsiteX5" fmla="*/ 3125110 w 4844579"/>
              <a:gd name="connsiteY5" fmla="*/ 478668 h 1911018"/>
              <a:gd name="connsiteX6" fmla="*/ 3177626 w 4844579"/>
              <a:gd name="connsiteY6" fmla="*/ 628350 h 1911018"/>
              <a:gd name="connsiteX7" fmla="*/ 3254506 w 4844579"/>
              <a:gd name="connsiteY7" fmla="*/ 780593 h 1911018"/>
              <a:gd name="connsiteX8" fmla="*/ 3754838 w 4844579"/>
              <a:gd name="connsiteY8" fmla="*/ 944495 h 1911018"/>
              <a:gd name="connsiteX9" fmla="*/ 4367314 w 4844579"/>
              <a:gd name="connsiteY9" fmla="*/ 901362 h 1911018"/>
              <a:gd name="connsiteX10" fmla="*/ 4703744 w 4844579"/>
              <a:gd name="connsiteY10" fmla="*/ 961747 h 1911018"/>
              <a:gd name="connsiteX11" fmla="*/ 4841766 w 4844579"/>
              <a:gd name="connsiteY11" fmla="*/ 1160155 h 1911018"/>
              <a:gd name="connsiteX12" fmla="*/ 4591600 w 4844579"/>
              <a:gd name="connsiteY12" fmla="*/ 1401695 h 1911018"/>
              <a:gd name="connsiteX13" fmla="*/ 4025859 w 4844579"/>
              <a:gd name="connsiteY13" fmla="*/ 1561236 h 1911018"/>
              <a:gd name="connsiteX14" fmla="*/ 3732276 w 4844579"/>
              <a:gd name="connsiteY14" fmla="*/ 1596026 h 1911018"/>
              <a:gd name="connsiteX15" fmla="*/ 3956848 w 4844579"/>
              <a:gd name="connsiteY15" fmla="*/ 1526825 h 1911018"/>
              <a:gd name="connsiteX16" fmla="*/ 4150799 w 4844579"/>
              <a:gd name="connsiteY16" fmla="*/ 1489380 h 1911018"/>
              <a:gd name="connsiteX17" fmla="*/ 4393193 w 4844579"/>
              <a:gd name="connsiteY17" fmla="*/ 1410321 h 1911018"/>
              <a:gd name="connsiteX18" fmla="*/ 4574347 w 4844579"/>
              <a:gd name="connsiteY18" fmla="*/ 1341310 h 1911018"/>
              <a:gd name="connsiteX19" fmla="*/ 4798634 w 4844579"/>
              <a:gd name="connsiteY19" fmla="*/ 1142902 h 1911018"/>
              <a:gd name="connsiteX20" fmla="*/ 4626106 w 4844579"/>
              <a:gd name="connsiteY20" fmla="*/ 987627 h 1911018"/>
              <a:gd name="connsiteX21" fmla="*/ 4281049 w 4844579"/>
              <a:gd name="connsiteY21" fmla="*/ 1004879 h 1911018"/>
              <a:gd name="connsiteX22" fmla="*/ 3754838 w 4844579"/>
              <a:gd name="connsiteY22" fmla="*/ 1048012 h 1911018"/>
              <a:gd name="connsiteX23" fmla="*/ 3358023 w 4844579"/>
              <a:gd name="connsiteY23" fmla="*/ 935868 h 1911018"/>
              <a:gd name="connsiteX24" fmla="*/ 3168242 w 4844579"/>
              <a:gd name="connsiteY24" fmla="*/ 901362 h 1911018"/>
              <a:gd name="connsiteX25" fmla="*/ 3116483 w 4844579"/>
              <a:gd name="connsiteY25" fmla="*/ 1125649 h 1911018"/>
              <a:gd name="connsiteX26" fmla="*/ 3125110 w 4844579"/>
              <a:gd name="connsiteY26" fmla="*/ 1332683 h 1911018"/>
              <a:gd name="connsiteX27" fmla="*/ 3099230 w 4844579"/>
              <a:gd name="connsiteY27" fmla="*/ 1444827 h 1911018"/>
              <a:gd name="connsiteX28" fmla="*/ 2918076 w 4844579"/>
              <a:gd name="connsiteY28" fmla="*/ 1634608 h 1911018"/>
              <a:gd name="connsiteX29" fmla="*/ 2849064 w 4844579"/>
              <a:gd name="connsiteY29" fmla="*/ 1798510 h 1911018"/>
              <a:gd name="connsiteX30" fmla="*/ 2849064 w 4844579"/>
              <a:gd name="connsiteY30" fmla="*/ 1625981 h 1911018"/>
              <a:gd name="connsiteX31" fmla="*/ 2711042 w 4844579"/>
              <a:gd name="connsiteY31" fmla="*/ 1686366 h 1911018"/>
              <a:gd name="connsiteX32" fmla="*/ 2797306 w 4844579"/>
              <a:gd name="connsiteY32" fmla="*/ 1591476 h 1911018"/>
              <a:gd name="connsiteX33" fmla="*/ 2633404 w 4844579"/>
              <a:gd name="connsiteY33" fmla="*/ 1651861 h 1911018"/>
              <a:gd name="connsiteX34" fmla="*/ 2702415 w 4844579"/>
              <a:gd name="connsiteY34" fmla="*/ 1556970 h 1911018"/>
              <a:gd name="connsiteX35" fmla="*/ 2598898 w 4844579"/>
              <a:gd name="connsiteY35" fmla="*/ 1548344 h 1911018"/>
              <a:gd name="connsiteX36" fmla="*/ 2900823 w 4844579"/>
              <a:gd name="connsiteY36" fmla="*/ 1470706 h 1911018"/>
              <a:gd name="connsiteX37" fmla="*/ 2935329 w 4844579"/>
              <a:gd name="connsiteY37" fmla="*/ 1393068 h 1911018"/>
              <a:gd name="connsiteX38" fmla="*/ 2868498 w 4844579"/>
              <a:gd name="connsiteY38" fmla="*/ 1275901 h 1911018"/>
              <a:gd name="connsiteX39" fmla="*/ 2709525 w 4844579"/>
              <a:gd name="connsiteY39" fmla="*/ 1207079 h 1911018"/>
              <a:gd name="connsiteX40" fmla="*/ 2485786 w 4844579"/>
              <a:gd name="connsiteY40" fmla="*/ 1284208 h 1911018"/>
              <a:gd name="connsiteX41" fmla="*/ 2137445 w 4844579"/>
              <a:gd name="connsiteY41" fmla="*/ 1331502 h 1911018"/>
              <a:gd name="connsiteX42" fmla="*/ 1693125 w 4844579"/>
              <a:gd name="connsiteY42" fmla="*/ 1367189 h 1911018"/>
              <a:gd name="connsiteX43" fmla="*/ 1494717 w 4844579"/>
              <a:gd name="connsiteY43" fmla="*/ 1531091 h 1911018"/>
              <a:gd name="connsiteX44" fmla="*/ 1348068 w 4844579"/>
              <a:gd name="connsiteY44" fmla="*/ 1677740 h 1911018"/>
              <a:gd name="connsiteX45" fmla="*/ 985759 w 4844579"/>
              <a:gd name="connsiteY45" fmla="*/ 1841642 h 1911018"/>
              <a:gd name="connsiteX46" fmla="*/ 839110 w 4844579"/>
              <a:gd name="connsiteY46" fmla="*/ 1910653 h 1911018"/>
              <a:gd name="connsiteX47" fmla="*/ 899495 w 4844579"/>
              <a:gd name="connsiteY47" fmla="*/ 1815762 h 1911018"/>
              <a:gd name="connsiteX48" fmla="*/ 735593 w 4844579"/>
              <a:gd name="connsiteY48" fmla="*/ 1833015 h 1911018"/>
              <a:gd name="connsiteX49" fmla="*/ 864989 w 4844579"/>
              <a:gd name="connsiteY49" fmla="*/ 1781257 h 1911018"/>
              <a:gd name="connsiteX50" fmla="*/ 718340 w 4844579"/>
              <a:gd name="connsiteY50" fmla="*/ 1807136 h 1911018"/>
              <a:gd name="connsiteX51" fmla="*/ 839110 w 4844579"/>
              <a:gd name="connsiteY51" fmla="*/ 1729498 h 1911018"/>
              <a:gd name="connsiteX52" fmla="*/ 692461 w 4844579"/>
              <a:gd name="connsiteY52" fmla="*/ 1703619 h 1911018"/>
              <a:gd name="connsiteX53" fmla="*/ 959880 w 4844579"/>
              <a:gd name="connsiteY53" fmla="*/ 1712245 h 1911018"/>
              <a:gd name="connsiteX54" fmla="*/ 1166914 w 4844579"/>
              <a:gd name="connsiteY54" fmla="*/ 1643234 h 1911018"/>
              <a:gd name="connsiteX55" fmla="*/ 1296310 w 4844579"/>
              <a:gd name="connsiteY55" fmla="*/ 1453453 h 1911018"/>
              <a:gd name="connsiteX56" fmla="*/ 1192793 w 4844579"/>
              <a:gd name="connsiteY56" fmla="*/ 1280925 h 1911018"/>
              <a:gd name="connsiteX57" fmla="*/ 968506 w 4844579"/>
              <a:gd name="connsiteY57" fmla="*/ 1513838 h 1911018"/>
              <a:gd name="connsiteX58" fmla="*/ 934000 w 4844579"/>
              <a:gd name="connsiteY58" fmla="*/ 1496585 h 1911018"/>
              <a:gd name="connsiteX59" fmla="*/ 847736 w 4844579"/>
              <a:gd name="connsiteY59" fmla="*/ 1531091 h 1911018"/>
              <a:gd name="connsiteX60" fmla="*/ 830483 w 4844579"/>
              <a:gd name="connsiteY60" fmla="*/ 1487959 h 1911018"/>
              <a:gd name="connsiteX61" fmla="*/ 726966 w 4844579"/>
              <a:gd name="connsiteY61" fmla="*/ 1531091 h 1911018"/>
              <a:gd name="connsiteX62" fmla="*/ 813230 w 4844579"/>
              <a:gd name="connsiteY62" fmla="*/ 1479332 h 1911018"/>
              <a:gd name="connsiteX63" fmla="*/ 666581 w 4844579"/>
              <a:gd name="connsiteY63" fmla="*/ 1462079 h 1911018"/>
              <a:gd name="connsiteX64" fmla="*/ 864989 w 4844579"/>
              <a:gd name="connsiteY64" fmla="*/ 1384442 h 1911018"/>
              <a:gd name="connsiteX65" fmla="*/ 1011638 w 4844579"/>
              <a:gd name="connsiteY65" fmla="*/ 1289551 h 1911018"/>
              <a:gd name="connsiteX66" fmla="*/ 1003012 w 4844579"/>
              <a:gd name="connsiteY66" fmla="*/ 1160155 h 1911018"/>
              <a:gd name="connsiteX67" fmla="*/ 847736 w 4844579"/>
              <a:gd name="connsiteY67" fmla="*/ 1160155 h 1911018"/>
              <a:gd name="connsiteX68" fmla="*/ 347404 w 4844579"/>
              <a:gd name="connsiteY68" fmla="*/ 1160155 h 1911018"/>
              <a:gd name="connsiteX69" fmla="*/ 174876 w 4844579"/>
              <a:gd name="connsiteY69" fmla="*/ 1160155 h 1911018"/>
              <a:gd name="connsiteX70" fmla="*/ 148997 w 4844579"/>
              <a:gd name="connsiteY70" fmla="*/ 1082517 h 1911018"/>
              <a:gd name="connsiteX71" fmla="*/ 28227 w 4844579"/>
              <a:gd name="connsiteY71" fmla="*/ 1073891 h 1911018"/>
              <a:gd name="connsiteX72" fmla="*/ 10015 w 4844579"/>
              <a:gd name="connsiteY72" fmla="*/ 935868 h 1911018"/>
              <a:gd name="connsiteX73" fmla="*/ 157623 w 4844579"/>
              <a:gd name="connsiteY73" fmla="*/ 849604 h 1911018"/>
              <a:gd name="connsiteX74" fmla="*/ 243887 w 4844579"/>
              <a:gd name="connsiteY74" fmla="*/ 677076 h 1911018"/>
              <a:gd name="connsiteX75" fmla="*/ 476800 w 4844579"/>
              <a:gd name="connsiteY75" fmla="*/ 495921 h 1911018"/>
              <a:gd name="connsiteX76" fmla="*/ 666581 w 4844579"/>
              <a:gd name="connsiteY76" fmla="*/ 418283 h 1911018"/>
              <a:gd name="connsiteX77" fmla="*/ 678323 w 4844579"/>
              <a:gd name="connsiteY77" fmla="*/ 252216 h 1911018"/>
              <a:gd name="connsiteX78" fmla="*/ 746494 w 4844579"/>
              <a:gd name="connsiteY78" fmla="*/ 113514 h 1911018"/>
              <a:gd name="connsiteX79" fmla="*/ 885737 w 4844579"/>
              <a:gd name="connsiteY79" fmla="*/ 92201 h 1911018"/>
              <a:gd name="connsiteX80" fmla="*/ 942627 w 4844579"/>
              <a:gd name="connsiteY80" fmla="*/ 116359 h 1911018"/>
              <a:gd name="connsiteX81" fmla="*/ 1011638 w 4844579"/>
              <a:gd name="connsiteY81" fmla="*/ 237128 h 1911018"/>
              <a:gd name="connsiteX82" fmla="*/ 1082071 w 4844579"/>
              <a:gd name="connsiteY82" fmla="*/ 349935 h 1911018"/>
              <a:gd name="connsiteX83" fmla="*/ 1238768 w 4844579"/>
              <a:gd name="connsiteY83" fmla="*/ 222056 h 1911018"/>
              <a:gd name="connsiteX84" fmla="*/ 1462961 w 4844579"/>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157830 w 4844786"/>
              <a:gd name="connsiteY74" fmla="*/ 849604 h 1911018"/>
              <a:gd name="connsiteX75" fmla="*/ 244094 w 4844786"/>
              <a:gd name="connsiteY75" fmla="*/ 677076 h 1911018"/>
              <a:gd name="connsiteX76" fmla="*/ 477007 w 4844786"/>
              <a:gd name="connsiteY76" fmla="*/ 495921 h 1911018"/>
              <a:gd name="connsiteX77" fmla="*/ 666788 w 4844786"/>
              <a:gd name="connsiteY77" fmla="*/ 418283 h 1911018"/>
              <a:gd name="connsiteX78" fmla="*/ 678530 w 4844786"/>
              <a:gd name="connsiteY78" fmla="*/ 252216 h 1911018"/>
              <a:gd name="connsiteX79" fmla="*/ 746701 w 4844786"/>
              <a:gd name="connsiteY79" fmla="*/ 113514 h 1911018"/>
              <a:gd name="connsiteX80" fmla="*/ 885944 w 4844786"/>
              <a:gd name="connsiteY80" fmla="*/ 92201 h 1911018"/>
              <a:gd name="connsiteX81" fmla="*/ 942834 w 4844786"/>
              <a:gd name="connsiteY81" fmla="*/ 116359 h 1911018"/>
              <a:gd name="connsiteX82" fmla="*/ 1011845 w 4844786"/>
              <a:gd name="connsiteY82" fmla="*/ 237128 h 1911018"/>
              <a:gd name="connsiteX83" fmla="*/ 1082278 w 4844786"/>
              <a:gd name="connsiteY83" fmla="*/ 349935 h 1911018"/>
              <a:gd name="connsiteX84" fmla="*/ 1238975 w 4844786"/>
              <a:gd name="connsiteY84" fmla="*/ 222056 h 1911018"/>
              <a:gd name="connsiteX85" fmla="*/ 1463168 w 4844786"/>
              <a:gd name="connsiteY85"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77076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61445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1722 w 4843340"/>
              <a:gd name="connsiteY0" fmla="*/ 98442 h 1911018"/>
              <a:gd name="connsiteX1" fmla="*/ 1789526 w 4843340"/>
              <a:gd name="connsiteY1" fmla="*/ 30095 h 1911018"/>
              <a:gd name="connsiteX2" fmla="*/ 2252034 w 4843340"/>
              <a:gd name="connsiteY2" fmla="*/ 2034 h 1911018"/>
              <a:gd name="connsiteX3" fmla="*/ 2646005 w 4843340"/>
              <a:gd name="connsiteY3" fmla="*/ 81853 h 1911018"/>
              <a:gd name="connsiteX4" fmla="*/ 3003101 w 4843340"/>
              <a:gd name="connsiteY4" fmla="*/ 288887 h 1911018"/>
              <a:gd name="connsiteX5" fmla="*/ 3123871 w 4843340"/>
              <a:gd name="connsiteY5" fmla="*/ 478668 h 1911018"/>
              <a:gd name="connsiteX6" fmla="*/ 3176387 w 4843340"/>
              <a:gd name="connsiteY6" fmla="*/ 628350 h 1911018"/>
              <a:gd name="connsiteX7" fmla="*/ 3253267 w 4843340"/>
              <a:gd name="connsiteY7" fmla="*/ 780593 h 1911018"/>
              <a:gd name="connsiteX8" fmla="*/ 3753599 w 4843340"/>
              <a:gd name="connsiteY8" fmla="*/ 944495 h 1911018"/>
              <a:gd name="connsiteX9" fmla="*/ 4366075 w 4843340"/>
              <a:gd name="connsiteY9" fmla="*/ 901362 h 1911018"/>
              <a:gd name="connsiteX10" fmla="*/ 4702505 w 4843340"/>
              <a:gd name="connsiteY10" fmla="*/ 961747 h 1911018"/>
              <a:gd name="connsiteX11" fmla="*/ 4840527 w 4843340"/>
              <a:gd name="connsiteY11" fmla="*/ 1160155 h 1911018"/>
              <a:gd name="connsiteX12" fmla="*/ 4590361 w 4843340"/>
              <a:gd name="connsiteY12" fmla="*/ 1401695 h 1911018"/>
              <a:gd name="connsiteX13" fmla="*/ 4024620 w 4843340"/>
              <a:gd name="connsiteY13" fmla="*/ 1561236 h 1911018"/>
              <a:gd name="connsiteX14" fmla="*/ 3731037 w 4843340"/>
              <a:gd name="connsiteY14" fmla="*/ 1596026 h 1911018"/>
              <a:gd name="connsiteX15" fmla="*/ 3955609 w 4843340"/>
              <a:gd name="connsiteY15" fmla="*/ 1526825 h 1911018"/>
              <a:gd name="connsiteX16" fmla="*/ 4149560 w 4843340"/>
              <a:gd name="connsiteY16" fmla="*/ 1489380 h 1911018"/>
              <a:gd name="connsiteX17" fmla="*/ 4391954 w 4843340"/>
              <a:gd name="connsiteY17" fmla="*/ 1410321 h 1911018"/>
              <a:gd name="connsiteX18" fmla="*/ 4573108 w 4843340"/>
              <a:gd name="connsiteY18" fmla="*/ 1341310 h 1911018"/>
              <a:gd name="connsiteX19" fmla="*/ 4797395 w 4843340"/>
              <a:gd name="connsiteY19" fmla="*/ 1142902 h 1911018"/>
              <a:gd name="connsiteX20" fmla="*/ 4624867 w 4843340"/>
              <a:gd name="connsiteY20" fmla="*/ 987627 h 1911018"/>
              <a:gd name="connsiteX21" fmla="*/ 4279810 w 4843340"/>
              <a:gd name="connsiteY21" fmla="*/ 1004879 h 1911018"/>
              <a:gd name="connsiteX22" fmla="*/ 3753599 w 4843340"/>
              <a:gd name="connsiteY22" fmla="*/ 1048012 h 1911018"/>
              <a:gd name="connsiteX23" fmla="*/ 3356784 w 4843340"/>
              <a:gd name="connsiteY23" fmla="*/ 935868 h 1911018"/>
              <a:gd name="connsiteX24" fmla="*/ 3167003 w 4843340"/>
              <a:gd name="connsiteY24" fmla="*/ 901362 h 1911018"/>
              <a:gd name="connsiteX25" fmla="*/ 3115244 w 4843340"/>
              <a:gd name="connsiteY25" fmla="*/ 1125649 h 1911018"/>
              <a:gd name="connsiteX26" fmla="*/ 3123871 w 4843340"/>
              <a:gd name="connsiteY26" fmla="*/ 1332683 h 1911018"/>
              <a:gd name="connsiteX27" fmla="*/ 3097991 w 4843340"/>
              <a:gd name="connsiteY27" fmla="*/ 1444827 h 1911018"/>
              <a:gd name="connsiteX28" fmla="*/ 2916837 w 4843340"/>
              <a:gd name="connsiteY28" fmla="*/ 1634608 h 1911018"/>
              <a:gd name="connsiteX29" fmla="*/ 2847825 w 4843340"/>
              <a:gd name="connsiteY29" fmla="*/ 1798510 h 1911018"/>
              <a:gd name="connsiteX30" fmla="*/ 2847825 w 4843340"/>
              <a:gd name="connsiteY30" fmla="*/ 1625981 h 1911018"/>
              <a:gd name="connsiteX31" fmla="*/ 2709803 w 4843340"/>
              <a:gd name="connsiteY31" fmla="*/ 1686366 h 1911018"/>
              <a:gd name="connsiteX32" fmla="*/ 2796067 w 4843340"/>
              <a:gd name="connsiteY32" fmla="*/ 1591476 h 1911018"/>
              <a:gd name="connsiteX33" fmla="*/ 2632165 w 4843340"/>
              <a:gd name="connsiteY33" fmla="*/ 1651861 h 1911018"/>
              <a:gd name="connsiteX34" fmla="*/ 2701176 w 4843340"/>
              <a:gd name="connsiteY34" fmla="*/ 1556970 h 1911018"/>
              <a:gd name="connsiteX35" fmla="*/ 2597659 w 4843340"/>
              <a:gd name="connsiteY35" fmla="*/ 1548344 h 1911018"/>
              <a:gd name="connsiteX36" fmla="*/ 2899584 w 4843340"/>
              <a:gd name="connsiteY36" fmla="*/ 1470706 h 1911018"/>
              <a:gd name="connsiteX37" fmla="*/ 2934090 w 4843340"/>
              <a:gd name="connsiteY37" fmla="*/ 1393068 h 1911018"/>
              <a:gd name="connsiteX38" fmla="*/ 2867259 w 4843340"/>
              <a:gd name="connsiteY38" fmla="*/ 1275901 h 1911018"/>
              <a:gd name="connsiteX39" fmla="*/ 2708286 w 4843340"/>
              <a:gd name="connsiteY39" fmla="*/ 1207079 h 1911018"/>
              <a:gd name="connsiteX40" fmla="*/ 2484547 w 4843340"/>
              <a:gd name="connsiteY40" fmla="*/ 1284208 h 1911018"/>
              <a:gd name="connsiteX41" fmla="*/ 2136206 w 4843340"/>
              <a:gd name="connsiteY41" fmla="*/ 1331502 h 1911018"/>
              <a:gd name="connsiteX42" fmla="*/ 1691886 w 4843340"/>
              <a:gd name="connsiteY42" fmla="*/ 1367189 h 1911018"/>
              <a:gd name="connsiteX43" fmla="*/ 1493478 w 4843340"/>
              <a:gd name="connsiteY43" fmla="*/ 1531091 h 1911018"/>
              <a:gd name="connsiteX44" fmla="*/ 1346829 w 4843340"/>
              <a:gd name="connsiteY44" fmla="*/ 1677740 h 1911018"/>
              <a:gd name="connsiteX45" fmla="*/ 984520 w 4843340"/>
              <a:gd name="connsiteY45" fmla="*/ 1841642 h 1911018"/>
              <a:gd name="connsiteX46" fmla="*/ 837871 w 4843340"/>
              <a:gd name="connsiteY46" fmla="*/ 1910653 h 1911018"/>
              <a:gd name="connsiteX47" fmla="*/ 898256 w 4843340"/>
              <a:gd name="connsiteY47" fmla="*/ 1815762 h 1911018"/>
              <a:gd name="connsiteX48" fmla="*/ 734354 w 4843340"/>
              <a:gd name="connsiteY48" fmla="*/ 1833015 h 1911018"/>
              <a:gd name="connsiteX49" fmla="*/ 863750 w 4843340"/>
              <a:gd name="connsiteY49" fmla="*/ 1781257 h 1911018"/>
              <a:gd name="connsiteX50" fmla="*/ 717101 w 4843340"/>
              <a:gd name="connsiteY50" fmla="*/ 1807136 h 1911018"/>
              <a:gd name="connsiteX51" fmla="*/ 837871 w 4843340"/>
              <a:gd name="connsiteY51" fmla="*/ 1729498 h 1911018"/>
              <a:gd name="connsiteX52" fmla="*/ 691222 w 4843340"/>
              <a:gd name="connsiteY52" fmla="*/ 1703619 h 1911018"/>
              <a:gd name="connsiteX53" fmla="*/ 958641 w 4843340"/>
              <a:gd name="connsiteY53" fmla="*/ 1712245 h 1911018"/>
              <a:gd name="connsiteX54" fmla="*/ 1165675 w 4843340"/>
              <a:gd name="connsiteY54" fmla="*/ 1643234 h 1911018"/>
              <a:gd name="connsiteX55" fmla="*/ 1295071 w 4843340"/>
              <a:gd name="connsiteY55" fmla="*/ 1453453 h 1911018"/>
              <a:gd name="connsiteX56" fmla="*/ 1191554 w 4843340"/>
              <a:gd name="connsiteY56" fmla="*/ 1280925 h 1911018"/>
              <a:gd name="connsiteX57" fmla="*/ 967267 w 4843340"/>
              <a:gd name="connsiteY57" fmla="*/ 1513838 h 1911018"/>
              <a:gd name="connsiteX58" fmla="*/ 932761 w 4843340"/>
              <a:gd name="connsiteY58" fmla="*/ 1496585 h 1911018"/>
              <a:gd name="connsiteX59" fmla="*/ 846497 w 4843340"/>
              <a:gd name="connsiteY59" fmla="*/ 1531091 h 1911018"/>
              <a:gd name="connsiteX60" fmla="*/ 829244 w 4843340"/>
              <a:gd name="connsiteY60" fmla="*/ 1487959 h 1911018"/>
              <a:gd name="connsiteX61" fmla="*/ 725727 w 4843340"/>
              <a:gd name="connsiteY61" fmla="*/ 1531091 h 1911018"/>
              <a:gd name="connsiteX62" fmla="*/ 811991 w 4843340"/>
              <a:gd name="connsiteY62" fmla="*/ 1479332 h 1911018"/>
              <a:gd name="connsiteX63" fmla="*/ 665342 w 4843340"/>
              <a:gd name="connsiteY63" fmla="*/ 1462079 h 1911018"/>
              <a:gd name="connsiteX64" fmla="*/ 863750 w 4843340"/>
              <a:gd name="connsiteY64" fmla="*/ 1384442 h 1911018"/>
              <a:gd name="connsiteX65" fmla="*/ 1010399 w 4843340"/>
              <a:gd name="connsiteY65" fmla="*/ 1289551 h 1911018"/>
              <a:gd name="connsiteX66" fmla="*/ 1001773 w 4843340"/>
              <a:gd name="connsiteY66" fmla="*/ 1160155 h 1911018"/>
              <a:gd name="connsiteX67" fmla="*/ 846497 w 4843340"/>
              <a:gd name="connsiteY67" fmla="*/ 1160155 h 1911018"/>
              <a:gd name="connsiteX68" fmla="*/ 346165 w 4843340"/>
              <a:gd name="connsiteY68" fmla="*/ 1160155 h 1911018"/>
              <a:gd name="connsiteX69" fmla="*/ 173637 w 4843340"/>
              <a:gd name="connsiteY69" fmla="*/ 1160155 h 1911018"/>
              <a:gd name="connsiteX70" fmla="*/ 147758 w 4843340"/>
              <a:gd name="connsiteY70" fmla="*/ 1082517 h 1911018"/>
              <a:gd name="connsiteX71" fmla="*/ 26988 w 4843340"/>
              <a:gd name="connsiteY71" fmla="*/ 1073891 h 1911018"/>
              <a:gd name="connsiteX72" fmla="*/ 8776 w 4843340"/>
              <a:gd name="connsiteY72" fmla="*/ 935868 h 1911018"/>
              <a:gd name="connsiteX73" fmla="*/ 139649 w 4843340"/>
              <a:gd name="connsiteY73" fmla="*/ 801754 h 1911018"/>
              <a:gd name="connsiteX74" fmla="*/ 242648 w 4843340"/>
              <a:gd name="connsiteY74" fmla="*/ 661445 h 1911018"/>
              <a:gd name="connsiteX75" fmla="*/ 475561 w 4843340"/>
              <a:gd name="connsiteY75" fmla="*/ 495921 h 1911018"/>
              <a:gd name="connsiteX76" fmla="*/ 665342 w 4843340"/>
              <a:gd name="connsiteY76" fmla="*/ 418283 h 1911018"/>
              <a:gd name="connsiteX77" fmla="*/ 677084 w 4843340"/>
              <a:gd name="connsiteY77" fmla="*/ 252216 h 1911018"/>
              <a:gd name="connsiteX78" fmla="*/ 745255 w 4843340"/>
              <a:gd name="connsiteY78" fmla="*/ 113514 h 1911018"/>
              <a:gd name="connsiteX79" fmla="*/ 884498 w 4843340"/>
              <a:gd name="connsiteY79" fmla="*/ 92201 h 1911018"/>
              <a:gd name="connsiteX80" fmla="*/ 941388 w 4843340"/>
              <a:gd name="connsiteY80" fmla="*/ 116359 h 1911018"/>
              <a:gd name="connsiteX81" fmla="*/ 1010399 w 4843340"/>
              <a:gd name="connsiteY81" fmla="*/ 237128 h 1911018"/>
              <a:gd name="connsiteX82" fmla="*/ 1080832 w 4843340"/>
              <a:gd name="connsiteY82" fmla="*/ 349935 h 1911018"/>
              <a:gd name="connsiteX83" fmla="*/ 1237529 w 4843340"/>
              <a:gd name="connsiteY83" fmla="*/ 222056 h 1911018"/>
              <a:gd name="connsiteX84" fmla="*/ 1461722 w 4843340"/>
              <a:gd name="connsiteY84" fmla="*/ 98442 h 1911018"/>
              <a:gd name="connsiteX0" fmla="*/ 1460544 w 4842162"/>
              <a:gd name="connsiteY0" fmla="*/ 98442 h 1911018"/>
              <a:gd name="connsiteX1" fmla="*/ 1788348 w 4842162"/>
              <a:gd name="connsiteY1" fmla="*/ 30095 h 1911018"/>
              <a:gd name="connsiteX2" fmla="*/ 2250856 w 4842162"/>
              <a:gd name="connsiteY2" fmla="*/ 2034 h 1911018"/>
              <a:gd name="connsiteX3" fmla="*/ 2644827 w 4842162"/>
              <a:gd name="connsiteY3" fmla="*/ 81853 h 1911018"/>
              <a:gd name="connsiteX4" fmla="*/ 3001923 w 4842162"/>
              <a:gd name="connsiteY4" fmla="*/ 288887 h 1911018"/>
              <a:gd name="connsiteX5" fmla="*/ 3122693 w 4842162"/>
              <a:gd name="connsiteY5" fmla="*/ 478668 h 1911018"/>
              <a:gd name="connsiteX6" fmla="*/ 3175209 w 4842162"/>
              <a:gd name="connsiteY6" fmla="*/ 628350 h 1911018"/>
              <a:gd name="connsiteX7" fmla="*/ 3252089 w 4842162"/>
              <a:gd name="connsiteY7" fmla="*/ 780593 h 1911018"/>
              <a:gd name="connsiteX8" fmla="*/ 3752421 w 4842162"/>
              <a:gd name="connsiteY8" fmla="*/ 944495 h 1911018"/>
              <a:gd name="connsiteX9" fmla="*/ 4364897 w 4842162"/>
              <a:gd name="connsiteY9" fmla="*/ 901362 h 1911018"/>
              <a:gd name="connsiteX10" fmla="*/ 4701327 w 4842162"/>
              <a:gd name="connsiteY10" fmla="*/ 961747 h 1911018"/>
              <a:gd name="connsiteX11" fmla="*/ 4839349 w 4842162"/>
              <a:gd name="connsiteY11" fmla="*/ 1160155 h 1911018"/>
              <a:gd name="connsiteX12" fmla="*/ 4589183 w 4842162"/>
              <a:gd name="connsiteY12" fmla="*/ 1401695 h 1911018"/>
              <a:gd name="connsiteX13" fmla="*/ 4023442 w 4842162"/>
              <a:gd name="connsiteY13" fmla="*/ 1561236 h 1911018"/>
              <a:gd name="connsiteX14" fmla="*/ 3729859 w 4842162"/>
              <a:gd name="connsiteY14" fmla="*/ 1596026 h 1911018"/>
              <a:gd name="connsiteX15" fmla="*/ 3954431 w 4842162"/>
              <a:gd name="connsiteY15" fmla="*/ 1526825 h 1911018"/>
              <a:gd name="connsiteX16" fmla="*/ 4148382 w 4842162"/>
              <a:gd name="connsiteY16" fmla="*/ 1489380 h 1911018"/>
              <a:gd name="connsiteX17" fmla="*/ 4390776 w 4842162"/>
              <a:gd name="connsiteY17" fmla="*/ 1410321 h 1911018"/>
              <a:gd name="connsiteX18" fmla="*/ 4571930 w 4842162"/>
              <a:gd name="connsiteY18" fmla="*/ 1341310 h 1911018"/>
              <a:gd name="connsiteX19" fmla="*/ 4796217 w 4842162"/>
              <a:gd name="connsiteY19" fmla="*/ 1142902 h 1911018"/>
              <a:gd name="connsiteX20" fmla="*/ 4623689 w 4842162"/>
              <a:gd name="connsiteY20" fmla="*/ 987627 h 1911018"/>
              <a:gd name="connsiteX21" fmla="*/ 4278632 w 4842162"/>
              <a:gd name="connsiteY21" fmla="*/ 1004879 h 1911018"/>
              <a:gd name="connsiteX22" fmla="*/ 3752421 w 4842162"/>
              <a:gd name="connsiteY22" fmla="*/ 1048012 h 1911018"/>
              <a:gd name="connsiteX23" fmla="*/ 3355606 w 4842162"/>
              <a:gd name="connsiteY23" fmla="*/ 935868 h 1911018"/>
              <a:gd name="connsiteX24" fmla="*/ 3165825 w 4842162"/>
              <a:gd name="connsiteY24" fmla="*/ 901362 h 1911018"/>
              <a:gd name="connsiteX25" fmla="*/ 3114066 w 4842162"/>
              <a:gd name="connsiteY25" fmla="*/ 1125649 h 1911018"/>
              <a:gd name="connsiteX26" fmla="*/ 3122693 w 4842162"/>
              <a:gd name="connsiteY26" fmla="*/ 1332683 h 1911018"/>
              <a:gd name="connsiteX27" fmla="*/ 3096813 w 4842162"/>
              <a:gd name="connsiteY27" fmla="*/ 1444827 h 1911018"/>
              <a:gd name="connsiteX28" fmla="*/ 2915659 w 4842162"/>
              <a:gd name="connsiteY28" fmla="*/ 1634608 h 1911018"/>
              <a:gd name="connsiteX29" fmla="*/ 2846647 w 4842162"/>
              <a:gd name="connsiteY29" fmla="*/ 1798510 h 1911018"/>
              <a:gd name="connsiteX30" fmla="*/ 2846647 w 4842162"/>
              <a:gd name="connsiteY30" fmla="*/ 1625981 h 1911018"/>
              <a:gd name="connsiteX31" fmla="*/ 2708625 w 4842162"/>
              <a:gd name="connsiteY31" fmla="*/ 1686366 h 1911018"/>
              <a:gd name="connsiteX32" fmla="*/ 2794889 w 4842162"/>
              <a:gd name="connsiteY32" fmla="*/ 1591476 h 1911018"/>
              <a:gd name="connsiteX33" fmla="*/ 2630987 w 4842162"/>
              <a:gd name="connsiteY33" fmla="*/ 1651861 h 1911018"/>
              <a:gd name="connsiteX34" fmla="*/ 2699998 w 4842162"/>
              <a:gd name="connsiteY34" fmla="*/ 1556970 h 1911018"/>
              <a:gd name="connsiteX35" fmla="*/ 2596481 w 4842162"/>
              <a:gd name="connsiteY35" fmla="*/ 1548344 h 1911018"/>
              <a:gd name="connsiteX36" fmla="*/ 2898406 w 4842162"/>
              <a:gd name="connsiteY36" fmla="*/ 1470706 h 1911018"/>
              <a:gd name="connsiteX37" fmla="*/ 2932912 w 4842162"/>
              <a:gd name="connsiteY37" fmla="*/ 1393068 h 1911018"/>
              <a:gd name="connsiteX38" fmla="*/ 2866081 w 4842162"/>
              <a:gd name="connsiteY38" fmla="*/ 1275901 h 1911018"/>
              <a:gd name="connsiteX39" fmla="*/ 2707108 w 4842162"/>
              <a:gd name="connsiteY39" fmla="*/ 1207079 h 1911018"/>
              <a:gd name="connsiteX40" fmla="*/ 2483369 w 4842162"/>
              <a:gd name="connsiteY40" fmla="*/ 1284208 h 1911018"/>
              <a:gd name="connsiteX41" fmla="*/ 2135028 w 4842162"/>
              <a:gd name="connsiteY41" fmla="*/ 1331502 h 1911018"/>
              <a:gd name="connsiteX42" fmla="*/ 1690708 w 4842162"/>
              <a:gd name="connsiteY42" fmla="*/ 1367189 h 1911018"/>
              <a:gd name="connsiteX43" fmla="*/ 1492300 w 4842162"/>
              <a:gd name="connsiteY43" fmla="*/ 1531091 h 1911018"/>
              <a:gd name="connsiteX44" fmla="*/ 1345651 w 4842162"/>
              <a:gd name="connsiteY44" fmla="*/ 1677740 h 1911018"/>
              <a:gd name="connsiteX45" fmla="*/ 983342 w 4842162"/>
              <a:gd name="connsiteY45" fmla="*/ 1841642 h 1911018"/>
              <a:gd name="connsiteX46" fmla="*/ 836693 w 4842162"/>
              <a:gd name="connsiteY46" fmla="*/ 1910653 h 1911018"/>
              <a:gd name="connsiteX47" fmla="*/ 897078 w 4842162"/>
              <a:gd name="connsiteY47" fmla="*/ 1815762 h 1911018"/>
              <a:gd name="connsiteX48" fmla="*/ 733176 w 4842162"/>
              <a:gd name="connsiteY48" fmla="*/ 1833015 h 1911018"/>
              <a:gd name="connsiteX49" fmla="*/ 862572 w 4842162"/>
              <a:gd name="connsiteY49" fmla="*/ 1781257 h 1911018"/>
              <a:gd name="connsiteX50" fmla="*/ 715923 w 4842162"/>
              <a:gd name="connsiteY50" fmla="*/ 1807136 h 1911018"/>
              <a:gd name="connsiteX51" fmla="*/ 836693 w 4842162"/>
              <a:gd name="connsiteY51" fmla="*/ 1729498 h 1911018"/>
              <a:gd name="connsiteX52" fmla="*/ 690044 w 4842162"/>
              <a:gd name="connsiteY52" fmla="*/ 1703619 h 1911018"/>
              <a:gd name="connsiteX53" fmla="*/ 957463 w 4842162"/>
              <a:gd name="connsiteY53" fmla="*/ 1712245 h 1911018"/>
              <a:gd name="connsiteX54" fmla="*/ 1164497 w 4842162"/>
              <a:gd name="connsiteY54" fmla="*/ 1643234 h 1911018"/>
              <a:gd name="connsiteX55" fmla="*/ 1293893 w 4842162"/>
              <a:gd name="connsiteY55" fmla="*/ 1453453 h 1911018"/>
              <a:gd name="connsiteX56" fmla="*/ 1190376 w 4842162"/>
              <a:gd name="connsiteY56" fmla="*/ 1280925 h 1911018"/>
              <a:gd name="connsiteX57" fmla="*/ 966089 w 4842162"/>
              <a:gd name="connsiteY57" fmla="*/ 1513838 h 1911018"/>
              <a:gd name="connsiteX58" fmla="*/ 931583 w 4842162"/>
              <a:gd name="connsiteY58" fmla="*/ 1496585 h 1911018"/>
              <a:gd name="connsiteX59" fmla="*/ 845319 w 4842162"/>
              <a:gd name="connsiteY59" fmla="*/ 1531091 h 1911018"/>
              <a:gd name="connsiteX60" fmla="*/ 828066 w 4842162"/>
              <a:gd name="connsiteY60" fmla="*/ 1487959 h 1911018"/>
              <a:gd name="connsiteX61" fmla="*/ 724549 w 4842162"/>
              <a:gd name="connsiteY61" fmla="*/ 1531091 h 1911018"/>
              <a:gd name="connsiteX62" fmla="*/ 810813 w 4842162"/>
              <a:gd name="connsiteY62" fmla="*/ 1479332 h 1911018"/>
              <a:gd name="connsiteX63" fmla="*/ 664164 w 4842162"/>
              <a:gd name="connsiteY63" fmla="*/ 1462079 h 1911018"/>
              <a:gd name="connsiteX64" fmla="*/ 862572 w 4842162"/>
              <a:gd name="connsiteY64" fmla="*/ 1384442 h 1911018"/>
              <a:gd name="connsiteX65" fmla="*/ 1009221 w 4842162"/>
              <a:gd name="connsiteY65" fmla="*/ 1289551 h 1911018"/>
              <a:gd name="connsiteX66" fmla="*/ 1000595 w 4842162"/>
              <a:gd name="connsiteY66" fmla="*/ 1160155 h 1911018"/>
              <a:gd name="connsiteX67" fmla="*/ 845319 w 4842162"/>
              <a:gd name="connsiteY67" fmla="*/ 1160155 h 1911018"/>
              <a:gd name="connsiteX68" fmla="*/ 344987 w 4842162"/>
              <a:gd name="connsiteY68" fmla="*/ 1160155 h 1911018"/>
              <a:gd name="connsiteX69" fmla="*/ 172459 w 4842162"/>
              <a:gd name="connsiteY69" fmla="*/ 1160155 h 1911018"/>
              <a:gd name="connsiteX70" fmla="*/ 146580 w 4842162"/>
              <a:gd name="connsiteY70" fmla="*/ 1082517 h 1911018"/>
              <a:gd name="connsiteX71" fmla="*/ 29717 w 4842162"/>
              <a:gd name="connsiteY71" fmla="*/ 1058260 h 1911018"/>
              <a:gd name="connsiteX72" fmla="*/ 7598 w 4842162"/>
              <a:gd name="connsiteY72" fmla="*/ 935868 h 1911018"/>
              <a:gd name="connsiteX73" fmla="*/ 138471 w 4842162"/>
              <a:gd name="connsiteY73" fmla="*/ 801754 h 1911018"/>
              <a:gd name="connsiteX74" fmla="*/ 241470 w 4842162"/>
              <a:gd name="connsiteY74" fmla="*/ 661445 h 1911018"/>
              <a:gd name="connsiteX75" fmla="*/ 474383 w 4842162"/>
              <a:gd name="connsiteY75" fmla="*/ 495921 h 1911018"/>
              <a:gd name="connsiteX76" fmla="*/ 664164 w 4842162"/>
              <a:gd name="connsiteY76" fmla="*/ 418283 h 1911018"/>
              <a:gd name="connsiteX77" fmla="*/ 675906 w 4842162"/>
              <a:gd name="connsiteY77" fmla="*/ 252216 h 1911018"/>
              <a:gd name="connsiteX78" fmla="*/ 744077 w 4842162"/>
              <a:gd name="connsiteY78" fmla="*/ 113514 h 1911018"/>
              <a:gd name="connsiteX79" fmla="*/ 883320 w 4842162"/>
              <a:gd name="connsiteY79" fmla="*/ 92201 h 1911018"/>
              <a:gd name="connsiteX80" fmla="*/ 940210 w 4842162"/>
              <a:gd name="connsiteY80" fmla="*/ 116359 h 1911018"/>
              <a:gd name="connsiteX81" fmla="*/ 1009221 w 4842162"/>
              <a:gd name="connsiteY81" fmla="*/ 237128 h 1911018"/>
              <a:gd name="connsiteX82" fmla="*/ 1079654 w 4842162"/>
              <a:gd name="connsiteY82" fmla="*/ 349935 h 1911018"/>
              <a:gd name="connsiteX83" fmla="*/ 1236351 w 4842162"/>
              <a:gd name="connsiteY83" fmla="*/ 222056 h 1911018"/>
              <a:gd name="connsiteX84" fmla="*/ 1460544 w 4842162"/>
              <a:gd name="connsiteY84" fmla="*/ 98442 h 1911018"/>
              <a:gd name="connsiteX0" fmla="*/ 1444218 w 4825836"/>
              <a:gd name="connsiteY0" fmla="*/ 98442 h 1911018"/>
              <a:gd name="connsiteX1" fmla="*/ 1772022 w 4825836"/>
              <a:gd name="connsiteY1" fmla="*/ 30095 h 1911018"/>
              <a:gd name="connsiteX2" fmla="*/ 2234530 w 4825836"/>
              <a:gd name="connsiteY2" fmla="*/ 2034 h 1911018"/>
              <a:gd name="connsiteX3" fmla="*/ 2628501 w 4825836"/>
              <a:gd name="connsiteY3" fmla="*/ 81853 h 1911018"/>
              <a:gd name="connsiteX4" fmla="*/ 2985597 w 4825836"/>
              <a:gd name="connsiteY4" fmla="*/ 288887 h 1911018"/>
              <a:gd name="connsiteX5" fmla="*/ 3106367 w 4825836"/>
              <a:gd name="connsiteY5" fmla="*/ 478668 h 1911018"/>
              <a:gd name="connsiteX6" fmla="*/ 3158883 w 4825836"/>
              <a:gd name="connsiteY6" fmla="*/ 628350 h 1911018"/>
              <a:gd name="connsiteX7" fmla="*/ 3235763 w 4825836"/>
              <a:gd name="connsiteY7" fmla="*/ 780593 h 1911018"/>
              <a:gd name="connsiteX8" fmla="*/ 3736095 w 4825836"/>
              <a:gd name="connsiteY8" fmla="*/ 944495 h 1911018"/>
              <a:gd name="connsiteX9" fmla="*/ 4348571 w 4825836"/>
              <a:gd name="connsiteY9" fmla="*/ 901362 h 1911018"/>
              <a:gd name="connsiteX10" fmla="*/ 4685001 w 4825836"/>
              <a:gd name="connsiteY10" fmla="*/ 961747 h 1911018"/>
              <a:gd name="connsiteX11" fmla="*/ 4823023 w 4825836"/>
              <a:gd name="connsiteY11" fmla="*/ 1160155 h 1911018"/>
              <a:gd name="connsiteX12" fmla="*/ 4572857 w 4825836"/>
              <a:gd name="connsiteY12" fmla="*/ 1401695 h 1911018"/>
              <a:gd name="connsiteX13" fmla="*/ 4007116 w 4825836"/>
              <a:gd name="connsiteY13" fmla="*/ 1561236 h 1911018"/>
              <a:gd name="connsiteX14" fmla="*/ 3713533 w 4825836"/>
              <a:gd name="connsiteY14" fmla="*/ 1596026 h 1911018"/>
              <a:gd name="connsiteX15" fmla="*/ 3938105 w 4825836"/>
              <a:gd name="connsiteY15" fmla="*/ 1526825 h 1911018"/>
              <a:gd name="connsiteX16" fmla="*/ 4132056 w 4825836"/>
              <a:gd name="connsiteY16" fmla="*/ 1489380 h 1911018"/>
              <a:gd name="connsiteX17" fmla="*/ 4374450 w 4825836"/>
              <a:gd name="connsiteY17" fmla="*/ 1410321 h 1911018"/>
              <a:gd name="connsiteX18" fmla="*/ 4555604 w 4825836"/>
              <a:gd name="connsiteY18" fmla="*/ 1341310 h 1911018"/>
              <a:gd name="connsiteX19" fmla="*/ 4779891 w 4825836"/>
              <a:gd name="connsiteY19" fmla="*/ 1142902 h 1911018"/>
              <a:gd name="connsiteX20" fmla="*/ 4607363 w 4825836"/>
              <a:gd name="connsiteY20" fmla="*/ 987627 h 1911018"/>
              <a:gd name="connsiteX21" fmla="*/ 4262306 w 4825836"/>
              <a:gd name="connsiteY21" fmla="*/ 1004879 h 1911018"/>
              <a:gd name="connsiteX22" fmla="*/ 3736095 w 4825836"/>
              <a:gd name="connsiteY22" fmla="*/ 1048012 h 1911018"/>
              <a:gd name="connsiteX23" fmla="*/ 3339280 w 4825836"/>
              <a:gd name="connsiteY23" fmla="*/ 935868 h 1911018"/>
              <a:gd name="connsiteX24" fmla="*/ 3149499 w 4825836"/>
              <a:gd name="connsiteY24" fmla="*/ 901362 h 1911018"/>
              <a:gd name="connsiteX25" fmla="*/ 3097740 w 4825836"/>
              <a:gd name="connsiteY25" fmla="*/ 1125649 h 1911018"/>
              <a:gd name="connsiteX26" fmla="*/ 3106367 w 4825836"/>
              <a:gd name="connsiteY26" fmla="*/ 1332683 h 1911018"/>
              <a:gd name="connsiteX27" fmla="*/ 3080487 w 4825836"/>
              <a:gd name="connsiteY27" fmla="*/ 1444827 h 1911018"/>
              <a:gd name="connsiteX28" fmla="*/ 2899333 w 4825836"/>
              <a:gd name="connsiteY28" fmla="*/ 1634608 h 1911018"/>
              <a:gd name="connsiteX29" fmla="*/ 2830321 w 4825836"/>
              <a:gd name="connsiteY29" fmla="*/ 1798510 h 1911018"/>
              <a:gd name="connsiteX30" fmla="*/ 2830321 w 4825836"/>
              <a:gd name="connsiteY30" fmla="*/ 1625981 h 1911018"/>
              <a:gd name="connsiteX31" fmla="*/ 2692299 w 4825836"/>
              <a:gd name="connsiteY31" fmla="*/ 1686366 h 1911018"/>
              <a:gd name="connsiteX32" fmla="*/ 2778563 w 4825836"/>
              <a:gd name="connsiteY32" fmla="*/ 1591476 h 1911018"/>
              <a:gd name="connsiteX33" fmla="*/ 2614661 w 4825836"/>
              <a:gd name="connsiteY33" fmla="*/ 1651861 h 1911018"/>
              <a:gd name="connsiteX34" fmla="*/ 2683672 w 4825836"/>
              <a:gd name="connsiteY34" fmla="*/ 1556970 h 1911018"/>
              <a:gd name="connsiteX35" fmla="*/ 2580155 w 4825836"/>
              <a:gd name="connsiteY35" fmla="*/ 1548344 h 1911018"/>
              <a:gd name="connsiteX36" fmla="*/ 2882080 w 4825836"/>
              <a:gd name="connsiteY36" fmla="*/ 1470706 h 1911018"/>
              <a:gd name="connsiteX37" fmla="*/ 2916586 w 4825836"/>
              <a:gd name="connsiteY37" fmla="*/ 1393068 h 1911018"/>
              <a:gd name="connsiteX38" fmla="*/ 2849755 w 4825836"/>
              <a:gd name="connsiteY38" fmla="*/ 1275901 h 1911018"/>
              <a:gd name="connsiteX39" fmla="*/ 2690782 w 4825836"/>
              <a:gd name="connsiteY39" fmla="*/ 1207079 h 1911018"/>
              <a:gd name="connsiteX40" fmla="*/ 2467043 w 4825836"/>
              <a:gd name="connsiteY40" fmla="*/ 1284208 h 1911018"/>
              <a:gd name="connsiteX41" fmla="*/ 2118702 w 4825836"/>
              <a:gd name="connsiteY41" fmla="*/ 1331502 h 1911018"/>
              <a:gd name="connsiteX42" fmla="*/ 1674382 w 4825836"/>
              <a:gd name="connsiteY42" fmla="*/ 1367189 h 1911018"/>
              <a:gd name="connsiteX43" fmla="*/ 1475974 w 4825836"/>
              <a:gd name="connsiteY43" fmla="*/ 1531091 h 1911018"/>
              <a:gd name="connsiteX44" fmla="*/ 1329325 w 4825836"/>
              <a:gd name="connsiteY44" fmla="*/ 1677740 h 1911018"/>
              <a:gd name="connsiteX45" fmla="*/ 967016 w 4825836"/>
              <a:gd name="connsiteY45" fmla="*/ 1841642 h 1911018"/>
              <a:gd name="connsiteX46" fmla="*/ 820367 w 4825836"/>
              <a:gd name="connsiteY46" fmla="*/ 1910653 h 1911018"/>
              <a:gd name="connsiteX47" fmla="*/ 880752 w 4825836"/>
              <a:gd name="connsiteY47" fmla="*/ 1815762 h 1911018"/>
              <a:gd name="connsiteX48" fmla="*/ 716850 w 4825836"/>
              <a:gd name="connsiteY48" fmla="*/ 1833015 h 1911018"/>
              <a:gd name="connsiteX49" fmla="*/ 846246 w 4825836"/>
              <a:gd name="connsiteY49" fmla="*/ 1781257 h 1911018"/>
              <a:gd name="connsiteX50" fmla="*/ 699597 w 4825836"/>
              <a:gd name="connsiteY50" fmla="*/ 1807136 h 1911018"/>
              <a:gd name="connsiteX51" fmla="*/ 820367 w 4825836"/>
              <a:gd name="connsiteY51" fmla="*/ 1729498 h 1911018"/>
              <a:gd name="connsiteX52" fmla="*/ 673718 w 4825836"/>
              <a:gd name="connsiteY52" fmla="*/ 1703619 h 1911018"/>
              <a:gd name="connsiteX53" fmla="*/ 941137 w 4825836"/>
              <a:gd name="connsiteY53" fmla="*/ 1712245 h 1911018"/>
              <a:gd name="connsiteX54" fmla="*/ 1148171 w 4825836"/>
              <a:gd name="connsiteY54" fmla="*/ 1643234 h 1911018"/>
              <a:gd name="connsiteX55" fmla="*/ 1277567 w 4825836"/>
              <a:gd name="connsiteY55" fmla="*/ 1453453 h 1911018"/>
              <a:gd name="connsiteX56" fmla="*/ 1174050 w 4825836"/>
              <a:gd name="connsiteY56" fmla="*/ 1280925 h 1911018"/>
              <a:gd name="connsiteX57" fmla="*/ 949763 w 4825836"/>
              <a:gd name="connsiteY57" fmla="*/ 1513838 h 1911018"/>
              <a:gd name="connsiteX58" fmla="*/ 915257 w 4825836"/>
              <a:gd name="connsiteY58" fmla="*/ 1496585 h 1911018"/>
              <a:gd name="connsiteX59" fmla="*/ 828993 w 4825836"/>
              <a:gd name="connsiteY59" fmla="*/ 1531091 h 1911018"/>
              <a:gd name="connsiteX60" fmla="*/ 811740 w 4825836"/>
              <a:gd name="connsiteY60" fmla="*/ 1487959 h 1911018"/>
              <a:gd name="connsiteX61" fmla="*/ 708223 w 4825836"/>
              <a:gd name="connsiteY61" fmla="*/ 1531091 h 1911018"/>
              <a:gd name="connsiteX62" fmla="*/ 794487 w 4825836"/>
              <a:gd name="connsiteY62" fmla="*/ 1479332 h 1911018"/>
              <a:gd name="connsiteX63" fmla="*/ 647838 w 4825836"/>
              <a:gd name="connsiteY63" fmla="*/ 1462079 h 1911018"/>
              <a:gd name="connsiteX64" fmla="*/ 846246 w 4825836"/>
              <a:gd name="connsiteY64" fmla="*/ 1384442 h 1911018"/>
              <a:gd name="connsiteX65" fmla="*/ 992895 w 4825836"/>
              <a:gd name="connsiteY65" fmla="*/ 1289551 h 1911018"/>
              <a:gd name="connsiteX66" fmla="*/ 984269 w 4825836"/>
              <a:gd name="connsiteY66" fmla="*/ 1160155 h 1911018"/>
              <a:gd name="connsiteX67" fmla="*/ 828993 w 4825836"/>
              <a:gd name="connsiteY67" fmla="*/ 1160155 h 1911018"/>
              <a:gd name="connsiteX68" fmla="*/ 328661 w 4825836"/>
              <a:gd name="connsiteY68" fmla="*/ 1160155 h 1911018"/>
              <a:gd name="connsiteX69" fmla="*/ 156133 w 4825836"/>
              <a:gd name="connsiteY69" fmla="*/ 1160155 h 1911018"/>
              <a:gd name="connsiteX70" fmla="*/ 130254 w 4825836"/>
              <a:gd name="connsiteY70" fmla="*/ 1082517 h 1911018"/>
              <a:gd name="connsiteX71" fmla="*/ 13391 w 4825836"/>
              <a:gd name="connsiteY71" fmla="*/ 1058260 h 1911018"/>
              <a:gd name="connsiteX72" fmla="*/ 14718 w 4825836"/>
              <a:gd name="connsiteY72" fmla="*/ 935868 h 1911018"/>
              <a:gd name="connsiteX73" fmla="*/ 122145 w 4825836"/>
              <a:gd name="connsiteY73" fmla="*/ 801754 h 1911018"/>
              <a:gd name="connsiteX74" fmla="*/ 225144 w 4825836"/>
              <a:gd name="connsiteY74" fmla="*/ 661445 h 1911018"/>
              <a:gd name="connsiteX75" fmla="*/ 458057 w 4825836"/>
              <a:gd name="connsiteY75" fmla="*/ 495921 h 1911018"/>
              <a:gd name="connsiteX76" fmla="*/ 647838 w 4825836"/>
              <a:gd name="connsiteY76" fmla="*/ 418283 h 1911018"/>
              <a:gd name="connsiteX77" fmla="*/ 659580 w 4825836"/>
              <a:gd name="connsiteY77" fmla="*/ 252216 h 1911018"/>
              <a:gd name="connsiteX78" fmla="*/ 727751 w 4825836"/>
              <a:gd name="connsiteY78" fmla="*/ 113514 h 1911018"/>
              <a:gd name="connsiteX79" fmla="*/ 866994 w 4825836"/>
              <a:gd name="connsiteY79" fmla="*/ 92201 h 1911018"/>
              <a:gd name="connsiteX80" fmla="*/ 923884 w 4825836"/>
              <a:gd name="connsiteY80" fmla="*/ 116359 h 1911018"/>
              <a:gd name="connsiteX81" fmla="*/ 992895 w 4825836"/>
              <a:gd name="connsiteY81" fmla="*/ 237128 h 1911018"/>
              <a:gd name="connsiteX82" fmla="*/ 1063328 w 4825836"/>
              <a:gd name="connsiteY82" fmla="*/ 349935 h 1911018"/>
              <a:gd name="connsiteX83" fmla="*/ 1220025 w 4825836"/>
              <a:gd name="connsiteY83" fmla="*/ 222056 h 1911018"/>
              <a:gd name="connsiteX84" fmla="*/ 1444218 w 4825836"/>
              <a:gd name="connsiteY84" fmla="*/ 98442 h 1911018"/>
              <a:gd name="connsiteX0" fmla="*/ 1444992 w 4826610"/>
              <a:gd name="connsiteY0" fmla="*/ 98442 h 1911018"/>
              <a:gd name="connsiteX1" fmla="*/ 1772796 w 4826610"/>
              <a:gd name="connsiteY1" fmla="*/ 30095 h 1911018"/>
              <a:gd name="connsiteX2" fmla="*/ 2235304 w 4826610"/>
              <a:gd name="connsiteY2" fmla="*/ 2034 h 1911018"/>
              <a:gd name="connsiteX3" fmla="*/ 2629275 w 4826610"/>
              <a:gd name="connsiteY3" fmla="*/ 81853 h 1911018"/>
              <a:gd name="connsiteX4" fmla="*/ 2986371 w 4826610"/>
              <a:gd name="connsiteY4" fmla="*/ 288887 h 1911018"/>
              <a:gd name="connsiteX5" fmla="*/ 3107141 w 4826610"/>
              <a:gd name="connsiteY5" fmla="*/ 478668 h 1911018"/>
              <a:gd name="connsiteX6" fmla="*/ 3159657 w 4826610"/>
              <a:gd name="connsiteY6" fmla="*/ 628350 h 1911018"/>
              <a:gd name="connsiteX7" fmla="*/ 3236537 w 4826610"/>
              <a:gd name="connsiteY7" fmla="*/ 780593 h 1911018"/>
              <a:gd name="connsiteX8" fmla="*/ 3736869 w 4826610"/>
              <a:gd name="connsiteY8" fmla="*/ 944495 h 1911018"/>
              <a:gd name="connsiteX9" fmla="*/ 4349345 w 4826610"/>
              <a:gd name="connsiteY9" fmla="*/ 901362 h 1911018"/>
              <a:gd name="connsiteX10" fmla="*/ 4685775 w 4826610"/>
              <a:gd name="connsiteY10" fmla="*/ 961747 h 1911018"/>
              <a:gd name="connsiteX11" fmla="*/ 4823797 w 4826610"/>
              <a:gd name="connsiteY11" fmla="*/ 1160155 h 1911018"/>
              <a:gd name="connsiteX12" fmla="*/ 4573631 w 4826610"/>
              <a:gd name="connsiteY12" fmla="*/ 1401695 h 1911018"/>
              <a:gd name="connsiteX13" fmla="*/ 4007890 w 4826610"/>
              <a:gd name="connsiteY13" fmla="*/ 1561236 h 1911018"/>
              <a:gd name="connsiteX14" fmla="*/ 3714307 w 4826610"/>
              <a:gd name="connsiteY14" fmla="*/ 1596026 h 1911018"/>
              <a:gd name="connsiteX15" fmla="*/ 3938879 w 4826610"/>
              <a:gd name="connsiteY15" fmla="*/ 1526825 h 1911018"/>
              <a:gd name="connsiteX16" fmla="*/ 4132830 w 4826610"/>
              <a:gd name="connsiteY16" fmla="*/ 1489380 h 1911018"/>
              <a:gd name="connsiteX17" fmla="*/ 4375224 w 4826610"/>
              <a:gd name="connsiteY17" fmla="*/ 1410321 h 1911018"/>
              <a:gd name="connsiteX18" fmla="*/ 4556378 w 4826610"/>
              <a:gd name="connsiteY18" fmla="*/ 1341310 h 1911018"/>
              <a:gd name="connsiteX19" fmla="*/ 4780665 w 4826610"/>
              <a:gd name="connsiteY19" fmla="*/ 1142902 h 1911018"/>
              <a:gd name="connsiteX20" fmla="*/ 4608137 w 4826610"/>
              <a:gd name="connsiteY20" fmla="*/ 987627 h 1911018"/>
              <a:gd name="connsiteX21" fmla="*/ 4263080 w 4826610"/>
              <a:gd name="connsiteY21" fmla="*/ 1004879 h 1911018"/>
              <a:gd name="connsiteX22" fmla="*/ 3736869 w 4826610"/>
              <a:gd name="connsiteY22" fmla="*/ 1048012 h 1911018"/>
              <a:gd name="connsiteX23" fmla="*/ 3340054 w 4826610"/>
              <a:gd name="connsiteY23" fmla="*/ 935868 h 1911018"/>
              <a:gd name="connsiteX24" fmla="*/ 3150273 w 4826610"/>
              <a:gd name="connsiteY24" fmla="*/ 901362 h 1911018"/>
              <a:gd name="connsiteX25" fmla="*/ 3098514 w 4826610"/>
              <a:gd name="connsiteY25" fmla="*/ 1125649 h 1911018"/>
              <a:gd name="connsiteX26" fmla="*/ 3107141 w 4826610"/>
              <a:gd name="connsiteY26" fmla="*/ 1332683 h 1911018"/>
              <a:gd name="connsiteX27" fmla="*/ 3081261 w 4826610"/>
              <a:gd name="connsiteY27" fmla="*/ 1444827 h 1911018"/>
              <a:gd name="connsiteX28" fmla="*/ 2900107 w 4826610"/>
              <a:gd name="connsiteY28" fmla="*/ 1634608 h 1911018"/>
              <a:gd name="connsiteX29" fmla="*/ 2831095 w 4826610"/>
              <a:gd name="connsiteY29" fmla="*/ 1798510 h 1911018"/>
              <a:gd name="connsiteX30" fmla="*/ 2831095 w 4826610"/>
              <a:gd name="connsiteY30" fmla="*/ 1625981 h 1911018"/>
              <a:gd name="connsiteX31" fmla="*/ 2693073 w 4826610"/>
              <a:gd name="connsiteY31" fmla="*/ 1686366 h 1911018"/>
              <a:gd name="connsiteX32" fmla="*/ 2779337 w 4826610"/>
              <a:gd name="connsiteY32" fmla="*/ 1591476 h 1911018"/>
              <a:gd name="connsiteX33" fmla="*/ 2615435 w 4826610"/>
              <a:gd name="connsiteY33" fmla="*/ 1651861 h 1911018"/>
              <a:gd name="connsiteX34" fmla="*/ 2684446 w 4826610"/>
              <a:gd name="connsiteY34" fmla="*/ 1556970 h 1911018"/>
              <a:gd name="connsiteX35" fmla="*/ 2580929 w 4826610"/>
              <a:gd name="connsiteY35" fmla="*/ 1548344 h 1911018"/>
              <a:gd name="connsiteX36" fmla="*/ 2882854 w 4826610"/>
              <a:gd name="connsiteY36" fmla="*/ 1470706 h 1911018"/>
              <a:gd name="connsiteX37" fmla="*/ 2917360 w 4826610"/>
              <a:gd name="connsiteY37" fmla="*/ 1393068 h 1911018"/>
              <a:gd name="connsiteX38" fmla="*/ 2850529 w 4826610"/>
              <a:gd name="connsiteY38" fmla="*/ 1275901 h 1911018"/>
              <a:gd name="connsiteX39" fmla="*/ 2691556 w 4826610"/>
              <a:gd name="connsiteY39" fmla="*/ 1207079 h 1911018"/>
              <a:gd name="connsiteX40" fmla="*/ 2467817 w 4826610"/>
              <a:gd name="connsiteY40" fmla="*/ 1284208 h 1911018"/>
              <a:gd name="connsiteX41" fmla="*/ 2119476 w 4826610"/>
              <a:gd name="connsiteY41" fmla="*/ 1331502 h 1911018"/>
              <a:gd name="connsiteX42" fmla="*/ 1675156 w 4826610"/>
              <a:gd name="connsiteY42" fmla="*/ 1367189 h 1911018"/>
              <a:gd name="connsiteX43" fmla="*/ 1476748 w 4826610"/>
              <a:gd name="connsiteY43" fmla="*/ 1531091 h 1911018"/>
              <a:gd name="connsiteX44" fmla="*/ 1330099 w 4826610"/>
              <a:gd name="connsiteY44" fmla="*/ 1677740 h 1911018"/>
              <a:gd name="connsiteX45" fmla="*/ 967790 w 4826610"/>
              <a:gd name="connsiteY45" fmla="*/ 1841642 h 1911018"/>
              <a:gd name="connsiteX46" fmla="*/ 821141 w 4826610"/>
              <a:gd name="connsiteY46" fmla="*/ 1910653 h 1911018"/>
              <a:gd name="connsiteX47" fmla="*/ 881526 w 4826610"/>
              <a:gd name="connsiteY47" fmla="*/ 1815762 h 1911018"/>
              <a:gd name="connsiteX48" fmla="*/ 717624 w 4826610"/>
              <a:gd name="connsiteY48" fmla="*/ 1833015 h 1911018"/>
              <a:gd name="connsiteX49" fmla="*/ 847020 w 4826610"/>
              <a:gd name="connsiteY49" fmla="*/ 1781257 h 1911018"/>
              <a:gd name="connsiteX50" fmla="*/ 700371 w 4826610"/>
              <a:gd name="connsiteY50" fmla="*/ 1807136 h 1911018"/>
              <a:gd name="connsiteX51" fmla="*/ 821141 w 4826610"/>
              <a:gd name="connsiteY51" fmla="*/ 1729498 h 1911018"/>
              <a:gd name="connsiteX52" fmla="*/ 674492 w 4826610"/>
              <a:gd name="connsiteY52" fmla="*/ 1703619 h 1911018"/>
              <a:gd name="connsiteX53" fmla="*/ 941911 w 4826610"/>
              <a:gd name="connsiteY53" fmla="*/ 1712245 h 1911018"/>
              <a:gd name="connsiteX54" fmla="*/ 1148945 w 4826610"/>
              <a:gd name="connsiteY54" fmla="*/ 1643234 h 1911018"/>
              <a:gd name="connsiteX55" fmla="*/ 1278341 w 4826610"/>
              <a:gd name="connsiteY55" fmla="*/ 1453453 h 1911018"/>
              <a:gd name="connsiteX56" fmla="*/ 1174824 w 4826610"/>
              <a:gd name="connsiteY56" fmla="*/ 1280925 h 1911018"/>
              <a:gd name="connsiteX57" fmla="*/ 950537 w 4826610"/>
              <a:gd name="connsiteY57" fmla="*/ 1513838 h 1911018"/>
              <a:gd name="connsiteX58" fmla="*/ 916031 w 4826610"/>
              <a:gd name="connsiteY58" fmla="*/ 1496585 h 1911018"/>
              <a:gd name="connsiteX59" fmla="*/ 829767 w 4826610"/>
              <a:gd name="connsiteY59" fmla="*/ 1531091 h 1911018"/>
              <a:gd name="connsiteX60" fmla="*/ 812514 w 4826610"/>
              <a:gd name="connsiteY60" fmla="*/ 1487959 h 1911018"/>
              <a:gd name="connsiteX61" fmla="*/ 708997 w 4826610"/>
              <a:gd name="connsiteY61" fmla="*/ 1531091 h 1911018"/>
              <a:gd name="connsiteX62" fmla="*/ 795261 w 4826610"/>
              <a:gd name="connsiteY62" fmla="*/ 1479332 h 1911018"/>
              <a:gd name="connsiteX63" fmla="*/ 648612 w 4826610"/>
              <a:gd name="connsiteY63" fmla="*/ 1462079 h 1911018"/>
              <a:gd name="connsiteX64" fmla="*/ 847020 w 4826610"/>
              <a:gd name="connsiteY64" fmla="*/ 1384442 h 1911018"/>
              <a:gd name="connsiteX65" fmla="*/ 993669 w 4826610"/>
              <a:gd name="connsiteY65" fmla="*/ 1289551 h 1911018"/>
              <a:gd name="connsiteX66" fmla="*/ 985043 w 4826610"/>
              <a:gd name="connsiteY66" fmla="*/ 1160155 h 1911018"/>
              <a:gd name="connsiteX67" fmla="*/ 829767 w 4826610"/>
              <a:gd name="connsiteY67" fmla="*/ 1160155 h 1911018"/>
              <a:gd name="connsiteX68" fmla="*/ 329435 w 4826610"/>
              <a:gd name="connsiteY68" fmla="*/ 1160155 h 1911018"/>
              <a:gd name="connsiteX69" fmla="*/ 156907 w 4826610"/>
              <a:gd name="connsiteY69" fmla="*/ 1160155 h 1911018"/>
              <a:gd name="connsiteX70" fmla="*/ 142751 w 4826610"/>
              <a:gd name="connsiteY70" fmla="*/ 1094240 h 1911018"/>
              <a:gd name="connsiteX71" fmla="*/ 14165 w 4826610"/>
              <a:gd name="connsiteY71" fmla="*/ 1058260 h 1911018"/>
              <a:gd name="connsiteX72" fmla="*/ 15492 w 4826610"/>
              <a:gd name="connsiteY72" fmla="*/ 935868 h 1911018"/>
              <a:gd name="connsiteX73" fmla="*/ 122919 w 4826610"/>
              <a:gd name="connsiteY73" fmla="*/ 801754 h 1911018"/>
              <a:gd name="connsiteX74" fmla="*/ 225918 w 4826610"/>
              <a:gd name="connsiteY74" fmla="*/ 661445 h 1911018"/>
              <a:gd name="connsiteX75" fmla="*/ 458831 w 4826610"/>
              <a:gd name="connsiteY75" fmla="*/ 495921 h 1911018"/>
              <a:gd name="connsiteX76" fmla="*/ 648612 w 4826610"/>
              <a:gd name="connsiteY76" fmla="*/ 418283 h 1911018"/>
              <a:gd name="connsiteX77" fmla="*/ 660354 w 4826610"/>
              <a:gd name="connsiteY77" fmla="*/ 252216 h 1911018"/>
              <a:gd name="connsiteX78" fmla="*/ 728525 w 4826610"/>
              <a:gd name="connsiteY78" fmla="*/ 113514 h 1911018"/>
              <a:gd name="connsiteX79" fmla="*/ 867768 w 4826610"/>
              <a:gd name="connsiteY79" fmla="*/ 92201 h 1911018"/>
              <a:gd name="connsiteX80" fmla="*/ 924658 w 4826610"/>
              <a:gd name="connsiteY80" fmla="*/ 116359 h 1911018"/>
              <a:gd name="connsiteX81" fmla="*/ 993669 w 4826610"/>
              <a:gd name="connsiteY81" fmla="*/ 237128 h 1911018"/>
              <a:gd name="connsiteX82" fmla="*/ 1064102 w 4826610"/>
              <a:gd name="connsiteY82" fmla="*/ 349935 h 1911018"/>
              <a:gd name="connsiteX83" fmla="*/ 1220799 w 4826610"/>
              <a:gd name="connsiteY83" fmla="*/ 222056 h 1911018"/>
              <a:gd name="connsiteX84" fmla="*/ 1444992 w 4826610"/>
              <a:gd name="connsiteY84" fmla="*/ 98442 h 1911018"/>
              <a:gd name="connsiteX0" fmla="*/ 1441186 w 4822804"/>
              <a:gd name="connsiteY0" fmla="*/ 98442 h 1911018"/>
              <a:gd name="connsiteX1" fmla="*/ 1768990 w 4822804"/>
              <a:gd name="connsiteY1" fmla="*/ 30095 h 1911018"/>
              <a:gd name="connsiteX2" fmla="*/ 2231498 w 4822804"/>
              <a:gd name="connsiteY2" fmla="*/ 2034 h 1911018"/>
              <a:gd name="connsiteX3" fmla="*/ 2625469 w 4822804"/>
              <a:gd name="connsiteY3" fmla="*/ 81853 h 1911018"/>
              <a:gd name="connsiteX4" fmla="*/ 2982565 w 4822804"/>
              <a:gd name="connsiteY4" fmla="*/ 288887 h 1911018"/>
              <a:gd name="connsiteX5" fmla="*/ 3103335 w 4822804"/>
              <a:gd name="connsiteY5" fmla="*/ 478668 h 1911018"/>
              <a:gd name="connsiteX6" fmla="*/ 3155851 w 4822804"/>
              <a:gd name="connsiteY6" fmla="*/ 628350 h 1911018"/>
              <a:gd name="connsiteX7" fmla="*/ 3232731 w 4822804"/>
              <a:gd name="connsiteY7" fmla="*/ 780593 h 1911018"/>
              <a:gd name="connsiteX8" fmla="*/ 3733063 w 4822804"/>
              <a:gd name="connsiteY8" fmla="*/ 944495 h 1911018"/>
              <a:gd name="connsiteX9" fmla="*/ 4345539 w 4822804"/>
              <a:gd name="connsiteY9" fmla="*/ 901362 h 1911018"/>
              <a:gd name="connsiteX10" fmla="*/ 4681969 w 4822804"/>
              <a:gd name="connsiteY10" fmla="*/ 961747 h 1911018"/>
              <a:gd name="connsiteX11" fmla="*/ 4819991 w 4822804"/>
              <a:gd name="connsiteY11" fmla="*/ 1160155 h 1911018"/>
              <a:gd name="connsiteX12" fmla="*/ 4569825 w 4822804"/>
              <a:gd name="connsiteY12" fmla="*/ 1401695 h 1911018"/>
              <a:gd name="connsiteX13" fmla="*/ 4004084 w 4822804"/>
              <a:gd name="connsiteY13" fmla="*/ 1561236 h 1911018"/>
              <a:gd name="connsiteX14" fmla="*/ 3710501 w 4822804"/>
              <a:gd name="connsiteY14" fmla="*/ 1596026 h 1911018"/>
              <a:gd name="connsiteX15" fmla="*/ 3935073 w 4822804"/>
              <a:gd name="connsiteY15" fmla="*/ 1526825 h 1911018"/>
              <a:gd name="connsiteX16" fmla="*/ 4129024 w 4822804"/>
              <a:gd name="connsiteY16" fmla="*/ 1489380 h 1911018"/>
              <a:gd name="connsiteX17" fmla="*/ 4371418 w 4822804"/>
              <a:gd name="connsiteY17" fmla="*/ 1410321 h 1911018"/>
              <a:gd name="connsiteX18" fmla="*/ 4552572 w 4822804"/>
              <a:gd name="connsiteY18" fmla="*/ 1341310 h 1911018"/>
              <a:gd name="connsiteX19" fmla="*/ 4776859 w 4822804"/>
              <a:gd name="connsiteY19" fmla="*/ 1142902 h 1911018"/>
              <a:gd name="connsiteX20" fmla="*/ 4604331 w 4822804"/>
              <a:gd name="connsiteY20" fmla="*/ 987627 h 1911018"/>
              <a:gd name="connsiteX21" fmla="*/ 4259274 w 4822804"/>
              <a:gd name="connsiteY21" fmla="*/ 1004879 h 1911018"/>
              <a:gd name="connsiteX22" fmla="*/ 3733063 w 4822804"/>
              <a:gd name="connsiteY22" fmla="*/ 1048012 h 1911018"/>
              <a:gd name="connsiteX23" fmla="*/ 3336248 w 4822804"/>
              <a:gd name="connsiteY23" fmla="*/ 935868 h 1911018"/>
              <a:gd name="connsiteX24" fmla="*/ 3146467 w 4822804"/>
              <a:gd name="connsiteY24" fmla="*/ 901362 h 1911018"/>
              <a:gd name="connsiteX25" fmla="*/ 3094708 w 4822804"/>
              <a:gd name="connsiteY25" fmla="*/ 1125649 h 1911018"/>
              <a:gd name="connsiteX26" fmla="*/ 3103335 w 4822804"/>
              <a:gd name="connsiteY26" fmla="*/ 1332683 h 1911018"/>
              <a:gd name="connsiteX27" fmla="*/ 3077455 w 4822804"/>
              <a:gd name="connsiteY27" fmla="*/ 1444827 h 1911018"/>
              <a:gd name="connsiteX28" fmla="*/ 2896301 w 4822804"/>
              <a:gd name="connsiteY28" fmla="*/ 1634608 h 1911018"/>
              <a:gd name="connsiteX29" fmla="*/ 2827289 w 4822804"/>
              <a:gd name="connsiteY29" fmla="*/ 1798510 h 1911018"/>
              <a:gd name="connsiteX30" fmla="*/ 2827289 w 4822804"/>
              <a:gd name="connsiteY30" fmla="*/ 1625981 h 1911018"/>
              <a:gd name="connsiteX31" fmla="*/ 2689267 w 4822804"/>
              <a:gd name="connsiteY31" fmla="*/ 1686366 h 1911018"/>
              <a:gd name="connsiteX32" fmla="*/ 2775531 w 4822804"/>
              <a:gd name="connsiteY32" fmla="*/ 1591476 h 1911018"/>
              <a:gd name="connsiteX33" fmla="*/ 2611629 w 4822804"/>
              <a:gd name="connsiteY33" fmla="*/ 1651861 h 1911018"/>
              <a:gd name="connsiteX34" fmla="*/ 2680640 w 4822804"/>
              <a:gd name="connsiteY34" fmla="*/ 1556970 h 1911018"/>
              <a:gd name="connsiteX35" fmla="*/ 2577123 w 4822804"/>
              <a:gd name="connsiteY35" fmla="*/ 1548344 h 1911018"/>
              <a:gd name="connsiteX36" fmla="*/ 2879048 w 4822804"/>
              <a:gd name="connsiteY36" fmla="*/ 1470706 h 1911018"/>
              <a:gd name="connsiteX37" fmla="*/ 2913554 w 4822804"/>
              <a:gd name="connsiteY37" fmla="*/ 1393068 h 1911018"/>
              <a:gd name="connsiteX38" fmla="*/ 2846723 w 4822804"/>
              <a:gd name="connsiteY38" fmla="*/ 1275901 h 1911018"/>
              <a:gd name="connsiteX39" fmla="*/ 2687750 w 4822804"/>
              <a:gd name="connsiteY39" fmla="*/ 1207079 h 1911018"/>
              <a:gd name="connsiteX40" fmla="*/ 2464011 w 4822804"/>
              <a:gd name="connsiteY40" fmla="*/ 1284208 h 1911018"/>
              <a:gd name="connsiteX41" fmla="*/ 2115670 w 4822804"/>
              <a:gd name="connsiteY41" fmla="*/ 1331502 h 1911018"/>
              <a:gd name="connsiteX42" fmla="*/ 1671350 w 4822804"/>
              <a:gd name="connsiteY42" fmla="*/ 1367189 h 1911018"/>
              <a:gd name="connsiteX43" fmla="*/ 1472942 w 4822804"/>
              <a:gd name="connsiteY43" fmla="*/ 1531091 h 1911018"/>
              <a:gd name="connsiteX44" fmla="*/ 1326293 w 4822804"/>
              <a:gd name="connsiteY44" fmla="*/ 1677740 h 1911018"/>
              <a:gd name="connsiteX45" fmla="*/ 963984 w 4822804"/>
              <a:gd name="connsiteY45" fmla="*/ 1841642 h 1911018"/>
              <a:gd name="connsiteX46" fmla="*/ 817335 w 4822804"/>
              <a:gd name="connsiteY46" fmla="*/ 1910653 h 1911018"/>
              <a:gd name="connsiteX47" fmla="*/ 877720 w 4822804"/>
              <a:gd name="connsiteY47" fmla="*/ 1815762 h 1911018"/>
              <a:gd name="connsiteX48" fmla="*/ 713818 w 4822804"/>
              <a:gd name="connsiteY48" fmla="*/ 1833015 h 1911018"/>
              <a:gd name="connsiteX49" fmla="*/ 843214 w 4822804"/>
              <a:gd name="connsiteY49" fmla="*/ 1781257 h 1911018"/>
              <a:gd name="connsiteX50" fmla="*/ 696565 w 4822804"/>
              <a:gd name="connsiteY50" fmla="*/ 1807136 h 1911018"/>
              <a:gd name="connsiteX51" fmla="*/ 817335 w 4822804"/>
              <a:gd name="connsiteY51" fmla="*/ 1729498 h 1911018"/>
              <a:gd name="connsiteX52" fmla="*/ 670686 w 4822804"/>
              <a:gd name="connsiteY52" fmla="*/ 1703619 h 1911018"/>
              <a:gd name="connsiteX53" fmla="*/ 938105 w 4822804"/>
              <a:gd name="connsiteY53" fmla="*/ 1712245 h 1911018"/>
              <a:gd name="connsiteX54" fmla="*/ 1145139 w 4822804"/>
              <a:gd name="connsiteY54" fmla="*/ 1643234 h 1911018"/>
              <a:gd name="connsiteX55" fmla="*/ 1274535 w 4822804"/>
              <a:gd name="connsiteY55" fmla="*/ 1453453 h 1911018"/>
              <a:gd name="connsiteX56" fmla="*/ 1171018 w 4822804"/>
              <a:gd name="connsiteY56" fmla="*/ 1280925 h 1911018"/>
              <a:gd name="connsiteX57" fmla="*/ 946731 w 4822804"/>
              <a:gd name="connsiteY57" fmla="*/ 1513838 h 1911018"/>
              <a:gd name="connsiteX58" fmla="*/ 912225 w 4822804"/>
              <a:gd name="connsiteY58" fmla="*/ 1496585 h 1911018"/>
              <a:gd name="connsiteX59" fmla="*/ 825961 w 4822804"/>
              <a:gd name="connsiteY59" fmla="*/ 1531091 h 1911018"/>
              <a:gd name="connsiteX60" fmla="*/ 808708 w 4822804"/>
              <a:gd name="connsiteY60" fmla="*/ 1487959 h 1911018"/>
              <a:gd name="connsiteX61" fmla="*/ 705191 w 4822804"/>
              <a:gd name="connsiteY61" fmla="*/ 1531091 h 1911018"/>
              <a:gd name="connsiteX62" fmla="*/ 791455 w 4822804"/>
              <a:gd name="connsiteY62" fmla="*/ 1479332 h 1911018"/>
              <a:gd name="connsiteX63" fmla="*/ 644806 w 4822804"/>
              <a:gd name="connsiteY63" fmla="*/ 1462079 h 1911018"/>
              <a:gd name="connsiteX64" fmla="*/ 843214 w 4822804"/>
              <a:gd name="connsiteY64" fmla="*/ 1384442 h 1911018"/>
              <a:gd name="connsiteX65" fmla="*/ 989863 w 4822804"/>
              <a:gd name="connsiteY65" fmla="*/ 1289551 h 1911018"/>
              <a:gd name="connsiteX66" fmla="*/ 981237 w 4822804"/>
              <a:gd name="connsiteY66" fmla="*/ 1160155 h 1911018"/>
              <a:gd name="connsiteX67" fmla="*/ 825961 w 4822804"/>
              <a:gd name="connsiteY67" fmla="*/ 1160155 h 1911018"/>
              <a:gd name="connsiteX68" fmla="*/ 325629 w 4822804"/>
              <a:gd name="connsiteY68" fmla="*/ 1160155 h 1911018"/>
              <a:gd name="connsiteX69" fmla="*/ 153101 w 4822804"/>
              <a:gd name="connsiteY69" fmla="*/ 1160155 h 1911018"/>
              <a:gd name="connsiteX70" fmla="*/ 138945 w 4822804"/>
              <a:gd name="connsiteY70" fmla="*/ 1094240 h 1911018"/>
              <a:gd name="connsiteX71" fmla="*/ 10359 w 4822804"/>
              <a:gd name="connsiteY71" fmla="*/ 1058260 h 1911018"/>
              <a:gd name="connsiteX72" fmla="*/ 11686 w 4822804"/>
              <a:gd name="connsiteY72" fmla="*/ 935868 h 1911018"/>
              <a:gd name="connsiteX73" fmla="*/ 43333 w 4822804"/>
              <a:gd name="connsiteY73" fmla="*/ 875101 h 1911018"/>
              <a:gd name="connsiteX74" fmla="*/ 119113 w 4822804"/>
              <a:gd name="connsiteY74" fmla="*/ 801754 h 1911018"/>
              <a:gd name="connsiteX75" fmla="*/ 222112 w 4822804"/>
              <a:gd name="connsiteY75" fmla="*/ 661445 h 1911018"/>
              <a:gd name="connsiteX76" fmla="*/ 455025 w 4822804"/>
              <a:gd name="connsiteY76" fmla="*/ 495921 h 1911018"/>
              <a:gd name="connsiteX77" fmla="*/ 644806 w 4822804"/>
              <a:gd name="connsiteY77" fmla="*/ 418283 h 1911018"/>
              <a:gd name="connsiteX78" fmla="*/ 656548 w 4822804"/>
              <a:gd name="connsiteY78" fmla="*/ 252216 h 1911018"/>
              <a:gd name="connsiteX79" fmla="*/ 724719 w 4822804"/>
              <a:gd name="connsiteY79" fmla="*/ 113514 h 1911018"/>
              <a:gd name="connsiteX80" fmla="*/ 863962 w 4822804"/>
              <a:gd name="connsiteY80" fmla="*/ 92201 h 1911018"/>
              <a:gd name="connsiteX81" fmla="*/ 920852 w 4822804"/>
              <a:gd name="connsiteY81" fmla="*/ 116359 h 1911018"/>
              <a:gd name="connsiteX82" fmla="*/ 989863 w 4822804"/>
              <a:gd name="connsiteY82" fmla="*/ 237128 h 1911018"/>
              <a:gd name="connsiteX83" fmla="*/ 1060296 w 4822804"/>
              <a:gd name="connsiteY83" fmla="*/ 349935 h 1911018"/>
              <a:gd name="connsiteX84" fmla="*/ 1216993 w 4822804"/>
              <a:gd name="connsiteY84" fmla="*/ 222056 h 1911018"/>
              <a:gd name="connsiteX85" fmla="*/ 1441186 w 4822804"/>
              <a:gd name="connsiteY85" fmla="*/ 98442 h 1911018"/>
              <a:gd name="connsiteX0" fmla="*/ 1451243 w 4832861"/>
              <a:gd name="connsiteY0" fmla="*/ 98442 h 1911018"/>
              <a:gd name="connsiteX1" fmla="*/ 1779047 w 4832861"/>
              <a:gd name="connsiteY1" fmla="*/ 30095 h 1911018"/>
              <a:gd name="connsiteX2" fmla="*/ 2241555 w 4832861"/>
              <a:gd name="connsiteY2" fmla="*/ 2034 h 1911018"/>
              <a:gd name="connsiteX3" fmla="*/ 2635526 w 4832861"/>
              <a:gd name="connsiteY3" fmla="*/ 81853 h 1911018"/>
              <a:gd name="connsiteX4" fmla="*/ 2992622 w 4832861"/>
              <a:gd name="connsiteY4" fmla="*/ 288887 h 1911018"/>
              <a:gd name="connsiteX5" fmla="*/ 3113392 w 4832861"/>
              <a:gd name="connsiteY5" fmla="*/ 478668 h 1911018"/>
              <a:gd name="connsiteX6" fmla="*/ 3165908 w 4832861"/>
              <a:gd name="connsiteY6" fmla="*/ 628350 h 1911018"/>
              <a:gd name="connsiteX7" fmla="*/ 3242788 w 4832861"/>
              <a:gd name="connsiteY7" fmla="*/ 780593 h 1911018"/>
              <a:gd name="connsiteX8" fmla="*/ 3743120 w 4832861"/>
              <a:gd name="connsiteY8" fmla="*/ 944495 h 1911018"/>
              <a:gd name="connsiteX9" fmla="*/ 4355596 w 4832861"/>
              <a:gd name="connsiteY9" fmla="*/ 901362 h 1911018"/>
              <a:gd name="connsiteX10" fmla="*/ 4692026 w 4832861"/>
              <a:gd name="connsiteY10" fmla="*/ 961747 h 1911018"/>
              <a:gd name="connsiteX11" fmla="*/ 4830048 w 4832861"/>
              <a:gd name="connsiteY11" fmla="*/ 1160155 h 1911018"/>
              <a:gd name="connsiteX12" fmla="*/ 4579882 w 4832861"/>
              <a:gd name="connsiteY12" fmla="*/ 1401695 h 1911018"/>
              <a:gd name="connsiteX13" fmla="*/ 4014141 w 4832861"/>
              <a:gd name="connsiteY13" fmla="*/ 1561236 h 1911018"/>
              <a:gd name="connsiteX14" fmla="*/ 3720558 w 4832861"/>
              <a:gd name="connsiteY14" fmla="*/ 1596026 h 1911018"/>
              <a:gd name="connsiteX15" fmla="*/ 3945130 w 4832861"/>
              <a:gd name="connsiteY15" fmla="*/ 1526825 h 1911018"/>
              <a:gd name="connsiteX16" fmla="*/ 4139081 w 4832861"/>
              <a:gd name="connsiteY16" fmla="*/ 1489380 h 1911018"/>
              <a:gd name="connsiteX17" fmla="*/ 4381475 w 4832861"/>
              <a:gd name="connsiteY17" fmla="*/ 1410321 h 1911018"/>
              <a:gd name="connsiteX18" fmla="*/ 4562629 w 4832861"/>
              <a:gd name="connsiteY18" fmla="*/ 1341310 h 1911018"/>
              <a:gd name="connsiteX19" fmla="*/ 4786916 w 4832861"/>
              <a:gd name="connsiteY19" fmla="*/ 1142902 h 1911018"/>
              <a:gd name="connsiteX20" fmla="*/ 4614388 w 4832861"/>
              <a:gd name="connsiteY20" fmla="*/ 987627 h 1911018"/>
              <a:gd name="connsiteX21" fmla="*/ 4269331 w 4832861"/>
              <a:gd name="connsiteY21" fmla="*/ 1004879 h 1911018"/>
              <a:gd name="connsiteX22" fmla="*/ 3743120 w 4832861"/>
              <a:gd name="connsiteY22" fmla="*/ 1048012 h 1911018"/>
              <a:gd name="connsiteX23" fmla="*/ 3346305 w 4832861"/>
              <a:gd name="connsiteY23" fmla="*/ 935868 h 1911018"/>
              <a:gd name="connsiteX24" fmla="*/ 3156524 w 4832861"/>
              <a:gd name="connsiteY24" fmla="*/ 901362 h 1911018"/>
              <a:gd name="connsiteX25" fmla="*/ 3104765 w 4832861"/>
              <a:gd name="connsiteY25" fmla="*/ 1125649 h 1911018"/>
              <a:gd name="connsiteX26" fmla="*/ 3113392 w 4832861"/>
              <a:gd name="connsiteY26" fmla="*/ 1332683 h 1911018"/>
              <a:gd name="connsiteX27" fmla="*/ 3087512 w 4832861"/>
              <a:gd name="connsiteY27" fmla="*/ 1444827 h 1911018"/>
              <a:gd name="connsiteX28" fmla="*/ 2906358 w 4832861"/>
              <a:gd name="connsiteY28" fmla="*/ 1634608 h 1911018"/>
              <a:gd name="connsiteX29" fmla="*/ 2837346 w 4832861"/>
              <a:gd name="connsiteY29" fmla="*/ 1798510 h 1911018"/>
              <a:gd name="connsiteX30" fmla="*/ 2837346 w 4832861"/>
              <a:gd name="connsiteY30" fmla="*/ 1625981 h 1911018"/>
              <a:gd name="connsiteX31" fmla="*/ 2699324 w 4832861"/>
              <a:gd name="connsiteY31" fmla="*/ 1686366 h 1911018"/>
              <a:gd name="connsiteX32" fmla="*/ 2785588 w 4832861"/>
              <a:gd name="connsiteY32" fmla="*/ 1591476 h 1911018"/>
              <a:gd name="connsiteX33" fmla="*/ 2621686 w 4832861"/>
              <a:gd name="connsiteY33" fmla="*/ 1651861 h 1911018"/>
              <a:gd name="connsiteX34" fmla="*/ 2690697 w 4832861"/>
              <a:gd name="connsiteY34" fmla="*/ 1556970 h 1911018"/>
              <a:gd name="connsiteX35" fmla="*/ 2587180 w 4832861"/>
              <a:gd name="connsiteY35" fmla="*/ 1548344 h 1911018"/>
              <a:gd name="connsiteX36" fmla="*/ 2889105 w 4832861"/>
              <a:gd name="connsiteY36" fmla="*/ 1470706 h 1911018"/>
              <a:gd name="connsiteX37" fmla="*/ 2923611 w 4832861"/>
              <a:gd name="connsiteY37" fmla="*/ 1393068 h 1911018"/>
              <a:gd name="connsiteX38" fmla="*/ 2856780 w 4832861"/>
              <a:gd name="connsiteY38" fmla="*/ 1275901 h 1911018"/>
              <a:gd name="connsiteX39" fmla="*/ 2697807 w 4832861"/>
              <a:gd name="connsiteY39" fmla="*/ 1207079 h 1911018"/>
              <a:gd name="connsiteX40" fmla="*/ 2474068 w 4832861"/>
              <a:gd name="connsiteY40" fmla="*/ 1284208 h 1911018"/>
              <a:gd name="connsiteX41" fmla="*/ 2125727 w 4832861"/>
              <a:gd name="connsiteY41" fmla="*/ 1331502 h 1911018"/>
              <a:gd name="connsiteX42" fmla="*/ 1681407 w 4832861"/>
              <a:gd name="connsiteY42" fmla="*/ 1367189 h 1911018"/>
              <a:gd name="connsiteX43" fmla="*/ 1482999 w 4832861"/>
              <a:gd name="connsiteY43" fmla="*/ 1531091 h 1911018"/>
              <a:gd name="connsiteX44" fmla="*/ 1336350 w 4832861"/>
              <a:gd name="connsiteY44" fmla="*/ 1677740 h 1911018"/>
              <a:gd name="connsiteX45" fmla="*/ 974041 w 4832861"/>
              <a:gd name="connsiteY45" fmla="*/ 1841642 h 1911018"/>
              <a:gd name="connsiteX46" fmla="*/ 827392 w 4832861"/>
              <a:gd name="connsiteY46" fmla="*/ 1910653 h 1911018"/>
              <a:gd name="connsiteX47" fmla="*/ 887777 w 4832861"/>
              <a:gd name="connsiteY47" fmla="*/ 1815762 h 1911018"/>
              <a:gd name="connsiteX48" fmla="*/ 723875 w 4832861"/>
              <a:gd name="connsiteY48" fmla="*/ 1833015 h 1911018"/>
              <a:gd name="connsiteX49" fmla="*/ 853271 w 4832861"/>
              <a:gd name="connsiteY49" fmla="*/ 1781257 h 1911018"/>
              <a:gd name="connsiteX50" fmla="*/ 706622 w 4832861"/>
              <a:gd name="connsiteY50" fmla="*/ 1807136 h 1911018"/>
              <a:gd name="connsiteX51" fmla="*/ 827392 w 4832861"/>
              <a:gd name="connsiteY51" fmla="*/ 1729498 h 1911018"/>
              <a:gd name="connsiteX52" fmla="*/ 680743 w 4832861"/>
              <a:gd name="connsiteY52" fmla="*/ 1703619 h 1911018"/>
              <a:gd name="connsiteX53" fmla="*/ 948162 w 4832861"/>
              <a:gd name="connsiteY53" fmla="*/ 1712245 h 1911018"/>
              <a:gd name="connsiteX54" fmla="*/ 1155196 w 4832861"/>
              <a:gd name="connsiteY54" fmla="*/ 1643234 h 1911018"/>
              <a:gd name="connsiteX55" fmla="*/ 1284592 w 4832861"/>
              <a:gd name="connsiteY55" fmla="*/ 1453453 h 1911018"/>
              <a:gd name="connsiteX56" fmla="*/ 1181075 w 4832861"/>
              <a:gd name="connsiteY56" fmla="*/ 1280925 h 1911018"/>
              <a:gd name="connsiteX57" fmla="*/ 956788 w 4832861"/>
              <a:gd name="connsiteY57" fmla="*/ 1513838 h 1911018"/>
              <a:gd name="connsiteX58" fmla="*/ 922282 w 4832861"/>
              <a:gd name="connsiteY58" fmla="*/ 1496585 h 1911018"/>
              <a:gd name="connsiteX59" fmla="*/ 836018 w 4832861"/>
              <a:gd name="connsiteY59" fmla="*/ 1531091 h 1911018"/>
              <a:gd name="connsiteX60" fmla="*/ 818765 w 4832861"/>
              <a:gd name="connsiteY60" fmla="*/ 1487959 h 1911018"/>
              <a:gd name="connsiteX61" fmla="*/ 715248 w 4832861"/>
              <a:gd name="connsiteY61" fmla="*/ 1531091 h 1911018"/>
              <a:gd name="connsiteX62" fmla="*/ 801512 w 4832861"/>
              <a:gd name="connsiteY62" fmla="*/ 1479332 h 1911018"/>
              <a:gd name="connsiteX63" fmla="*/ 654863 w 4832861"/>
              <a:gd name="connsiteY63" fmla="*/ 1462079 h 1911018"/>
              <a:gd name="connsiteX64" fmla="*/ 853271 w 4832861"/>
              <a:gd name="connsiteY64" fmla="*/ 1384442 h 1911018"/>
              <a:gd name="connsiteX65" fmla="*/ 999920 w 4832861"/>
              <a:gd name="connsiteY65" fmla="*/ 1289551 h 1911018"/>
              <a:gd name="connsiteX66" fmla="*/ 991294 w 4832861"/>
              <a:gd name="connsiteY66" fmla="*/ 1160155 h 1911018"/>
              <a:gd name="connsiteX67" fmla="*/ 836018 w 4832861"/>
              <a:gd name="connsiteY67" fmla="*/ 1160155 h 1911018"/>
              <a:gd name="connsiteX68" fmla="*/ 335686 w 4832861"/>
              <a:gd name="connsiteY68" fmla="*/ 1160155 h 1911018"/>
              <a:gd name="connsiteX69" fmla="*/ 163158 w 4832861"/>
              <a:gd name="connsiteY69" fmla="*/ 1160155 h 1911018"/>
              <a:gd name="connsiteX70" fmla="*/ 149002 w 4832861"/>
              <a:gd name="connsiteY70" fmla="*/ 1094240 h 1911018"/>
              <a:gd name="connsiteX71" fmla="*/ 20416 w 4832861"/>
              <a:gd name="connsiteY71" fmla="*/ 1058260 h 1911018"/>
              <a:gd name="connsiteX72" fmla="*/ 3455 w 4832861"/>
              <a:gd name="connsiteY72" fmla="*/ 972444 h 1911018"/>
              <a:gd name="connsiteX73" fmla="*/ 53390 w 4832861"/>
              <a:gd name="connsiteY73" fmla="*/ 875101 h 1911018"/>
              <a:gd name="connsiteX74" fmla="*/ 129170 w 4832861"/>
              <a:gd name="connsiteY74" fmla="*/ 801754 h 1911018"/>
              <a:gd name="connsiteX75" fmla="*/ 232169 w 4832861"/>
              <a:gd name="connsiteY75" fmla="*/ 661445 h 1911018"/>
              <a:gd name="connsiteX76" fmla="*/ 465082 w 4832861"/>
              <a:gd name="connsiteY76" fmla="*/ 495921 h 1911018"/>
              <a:gd name="connsiteX77" fmla="*/ 654863 w 4832861"/>
              <a:gd name="connsiteY77" fmla="*/ 418283 h 1911018"/>
              <a:gd name="connsiteX78" fmla="*/ 666605 w 4832861"/>
              <a:gd name="connsiteY78" fmla="*/ 252216 h 1911018"/>
              <a:gd name="connsiteX79" fmla="*/ 734776 w 4832861"/>
              <a:gd name="connsiteY79" fmla="*/ 113514 h 1911018"/>
              <a:gd name="connsiteX80" fmla="*/ 874019 w 4832861"/>
              <a:gd name="connsiteY80" fmla="*/ 92201 h 1911018"/>
              <a:gd name="connsiteX81" fmla="*/ 930909 w 4832861"/>
              <a:gd name="connsiteY81" fmla="*/ 116359 h 1911018"/>
              <a:gd name="connsiteX82" fmla="*/ 999920 w 4832861"/>
              <a:gd name="connsiteY82" fmla="*/ 237128 h 1911018"/>
              <a:gd name="connsiteX83" fmla="*/ 1070353 w 4832861"/>
              <a:gd name="connsiteY83" fmla="*/ 349935 h 1911018"/>
              <a:gd name="connsiteX84" fmla="*/ 1227050 w 4832861"/>
              <a:gd name="connsiteY84" fmla="*/ 222056 h 1911018"/>
              <a:gd name="connsiteX85" fmla="*/ 1451243 w 4832861"/>
              <a:gd name="connsiteY85" fmla="*/ 98442 h 1911018"/>
              <a:gd name="connsiteX0" fmla="*/ 1447843 w 4829461"/>
              <a:gd name="connsiteY0" fmla="*/ 98442 h 1911018"/>
              <a:gd name="connsiteX1" fmla="*/ 1775647 w 4829461"/>
              <a:gd name="connsiteY1" fmla="*/ 30095 h 1911018"/>
              <a:gd name="connsiteX2" fmla="*/ 2238155 w 4829461"/>
              <a:gd name="connsiteY2" fmla="*/ 2034 h 1911018"/>
              <a:gd name="connsiteX3" fmla="*/ 2632126 w 4829461"/>
              <a:gd name="connsiteY3" fmla="*/ 81853 h 1911018"/>
              <a:gd name="connsiteX4" fmla="*/ 2989222 w 4829461"/>
              <a:gd name="connsiteY4" fmla="*/ 288887 h 1911018"/>
              <a:gd name="connsiteX5" fmla="*/ 3109992 w 4829461"/>
              <a:gd name="connsiteY5" fmla="*/ 478668 h 1911018"/>
              <a:gd name="connsiteX6" fmla="*/ 3162508 w 4829461"/>
              <a:gd name="connsiteY6" fmla="*/ 628350 h 1911018"/>
              <a:gd name="connsiteX7" fmla="*/ 3239388 w 4829461"/>
              <a:gd name="connsiteY7" fmla="*/ 780593 h 1911018"/>
              <a:gd name="connsiteX8" fmla="*/ 3739720 w 4829461"/>
              <a:gd name="connsiteY8" fmla="*/ 944495 h 1911018"/>
              <a:gd name="connsiteX9" fmla="*/ 4352196 w 4829461"/>
              <a:gd name="connsiteY9" fmla="*/ 901362 h 1911018"/>
              <a:gd name="connsiteX10" fmla="*/ 4688626 w 4829461"/>
              <a:gd name="connsiteY10" fmla="*/ 961747 h 1911018"/>
              <a:gd name="connsiteX11" fmla="*/ 4826648 w 4829461"/>
              <a:gd name="connsiteY11" fmla="*/ 1160155 h 1911018"/>
              <a:gd name="connsiteX12" fmla="*/ 4576482 w 4829461"/>
              <a:gd name="connsiteY12" fmla="*/ 1401695 h 1911018"/>
              <a:gd name="connsiteX13" fmla="*/ 4010741 w 4829461"/>
              <a:gd name="connsiteY13" fmla="*/ 1561236 h 1911018"/>
              <a:gd name="connsiteX14" fmla="*/ 3717158 w 4829461"/>
              <a:gd name="connsiteY14" fmla="*/ 1596026 h 1911018"/>
              <a:gd name="connsiteX15" fmla="*/ 3941730 w 4829461"/>
              <a:gd name="connsiteY15" fmla="*/ 1526825 h 1911018"/>
              <a:gd name="connsiteX16" fmla="*/ 4135681 w 4829461"/>
              <a:gd name="connsiteY16" fmla="*/ 1489380 h 1911018"/>
              <a:gd name="connsiteX17" fmla="*/ 4378075 w 4829461"/>
              <a:gd name="connsiteY17" fmla="*/ 1410321 h 1911018"/>
              <a:gd name="connsiteX18" fmla="*/ 4559229 w 4829461"/>
              <a:gd name="connsiteY18" fmla="*/ 1341310 h 1911018"/>
              <a:gd name="connsiteX19" fmla="*/ 4783516 w 4829461"/>
              <a:gd name="connsiteY19" fmla="*/ 1142902 h 1911018"/>
              <a:gd name="connsiteX20" fmla="*/ 4610988 w 4829461"/>
              <a:gd name="connsiteY20" fmla="*/ 987627 h 1911018"/>
              <a:gd name="connsiteX21" fmla="*/ 4265931 w 4829461"/>
              <a:gd name="connsiteY21" fmla="*/ 1004879 h 1911018"/>
              <a:gd name="connsiteX22" fmla="*/ 3739720 w 4829461"/>
              <a:gd name="connsiteY22" fmla="*/ 1048012 h 1911018"/>
              <a:gd name="connsiteX23" fmla="*/ 3342905 w 4829461"/>
              <a:gd name="connsiteY23" fmla="*/ 935868 h 1911018"/>
              <a:gd name="connsiteX24" fmla="*/ 3153124 w 4829461"/>
              <a:gd name="connsiteY24" fmla="*/ 901362 h 1911018"/>
              <a:gd name="connsiteX25" fmla="*/ 3101365 w 4829461"/>
              <a:gd name="connsiteY25" fmla="*/ 1125649 h 1911018"/>
              <a:gd name="connsiteX26" fmla="*/ 3109992 w 4829461"/>
              <a:gd name="connsiteY26" fmla="*/ 1332683 h 1911018"/>
              <a:gd name="connsiteX27" fmla="*/ 3084112 w 4829461"/>
              <a:gd name="connsiteY27" fmla="*/ 1444827 h 1911018"/>
              <a:gd name="connsiteX28" fmla="*/ 2902958 w 4829461"/>
              <a:gd name="connsiteY28" fmla="*/ 1634608 h 1911018"/>
              <a:gd name="connsiteX29" fmla="*/ 2833946 w 4829461"/>
              <a:gd name="connsiteY29" fmla="*/ 1798510 h 1911018"/>
              <a:gd name="connsiteX30" fmla="*/ 2833946 w 4829461"/>
              <a:gd name="connsiteY30" fmla="*/ 1625981 h 1911018"/>
              <a:gd name="connsiteX31" fmla="*/ 2695924 w 4829461"/>
              <a:gd name="connsiteY31" fmla="*/ 1686366 h 1911018"/>
              <a:gd name="connsiteX32" fmla="*/ 2782188 w 4829461"/>
              <a:gd name="connsiteY32" fmla="*/ 1591476 h 1911018"/>
              <a:gd name="connsiteX33" fmla="*/ 2618286 w 4829461"/>
              <a:gd name="connsiteY33" fmla="*/ 1651861 h 1911018"/>
              <a:gd name="connsiteX34" fmla="*/ 2687297 w 4829461"/>
              <a:gd name="connsiteY34" fmla="*/ 1556970 h 1911018"/>
              <a:gd name="connsiteX35" fmla="*/ 2583780 w 4829461"/>
              <a:gd name="connsiteY35" fmla="*/ 1548344 h 1911018"/>
              <a:gd name="connsiteX36" fmla="*/ 2885705 w 4829461"/>
              <a:gd name="connsiteY36" fmla="*/ 1470706 h 1911018"/>
              <a:gd name="connsiteX37" fmla="*/ 2920211 w 4829461"/>
              <a:gd name="connsiteY37" fmla="*/ 1393068 h 1911018"/>
              <a:gd name="connsiteX38" fmla="*/ 2853380 w 4829461"/>
              <a:gd name="connsiteY38" fmla="*/ 1275901 h 1911018"/>
              <a:gd name="connsiteX39" fmla="*/ 2694407 w 4829461"/>
              <a:gd name="connsiteY39" fmla="*/ 1207079 h 1911018"/>
              <a:gd name="connsiteX40" fmla="*/ 2470668 w 4829461"/>
              <a:gd name="connsiteY40" fmla="*/ 1284208 h 1911018"/>
              <a:gd name="connsiteX41" fmla="*/ 2122327 w 4829461"/>
              <a:gd name="connsiteY41" fmla="*/ 1331502 h 1911018"/>
              <a:gd name="connsiteX42" fmla="*/ 1678007 w 4829461"/>
              <a:gd name="connsiteY42" fmla="*/ 1367189 h 1911018"/>
              <a:gd name="connsiteX43" fmla="*/ 1479599 w 4829461"/>
              <a:gd name="connsiteY43" fmla="*/ 1531091 h 1911018"/>
              <a:gd name="connsiteX44" fmla="*/ 1332950 w 4829461"/>
              <a:gd name="connsiteY44" fmla="*/ 1677740 h 1911018"/>
              <a:gd name="connsiteX45" fmla="*/ 970641 w 4829461"/>
              <a:gd name="connsiteY45" fmla="*/ 1841642 h 1911018"/>
              <a:gd name="connsiteX46" fmla="*/ 823992 w 4829461"/>
              <a:gd name="connsiteY46" fmla="*/ 1910653 h 1911018"/>
              <a:gd name="connsiteX47" fmla="*/ 884377 w 4829461"/>
              <a:gd name="connsiteY47" fmla="*/ 1815762 h 1911018"/>
              <a:gd name="connsiteX48" fmla="*/ 720475 w 4829461"/>
              <a:gd name="connsiteY48" fmla="*/ 1833015 h 1911018"/>
              <a:gd name="connsiteX49" fmla="*/ 849871 w 4829461"/>
              <a:gd name="connsiteY49" fmla="*/ 1781257 h 1911018"/>
              <a:gd name="connsiteX50" fmla="*/ 703222 w 4829461"/>
              <a:gd name="connsiteY50" fmla="*/ 1807136 h 1911018"/>
              <a:gd name="connsiteX51" fmla="*/ 823992 w 4829461"/>
              <a:gd name="connsiteY51" fmla="*/ 1729498 h 1911018"/>
              <a:gd name="connsiteX52" fmla="*/ 677343 w 4829461"/>
              <a:gd name="connsiteY52" fmla="*/ 1703619 h 1911018"/>
              <a:gd name="connsiteX53" fmla="*/ 944762 w 4829461"/>
              <a:gd name="connsiteY53" fmla="*/ 1712245 h 1911018"/>
              <a:gd name="connsiteX54" fmla="*/ 1151796 w 4829461"/>
              <a:gd name="connsiteY54" fmla="*/ 1643234 h 1911018"/>
              <a:gd name="connsiteX55" fmla="*/ 1281192 w 4829461"/>
              <a:gd name="connsiteY55" fmla="*/ 1453453 h 1911018"/>
              <a:gd name="connsiteX56" fmla="*/ 1177675 w 4829461"/>
              <a:gd name="connsiteY56" fmla="*/ 1280925 h 1911018"/>
              <a:gd name="connsiteX57" fmla="*/ 953388 w 4829461"/>
              <a:gd name="connsiteY57" fmla="*/ 1513838 h 1911018"/>
              <a:gd name="connsiteX58" fmla="*/ 918882 w 4829461"/>
              <a:gd name="connsiteY58" fmla="*/ 1496585 h 1911018"/>
              <a:gd name="connsiteX59" fmla="*/ 832618 w 4829461"/>
              <a:gd name="connsiteY59" fmla="*/ 1531091 h 1911018"/>
              <a:gd name="connsiteX60" fmla="*/ 815365 w 4829461"/>
              <a:gd name="connsiteY60" fmla="*/ 1487959 h 1911018"/>
              <a:gd name="connsiteX61" fmla="*/ 711848 w 4829461"/>
              <a:gd name="connsiteY61" fmla="*/ 1531091 h 1911018"/>
              <a:gd name="connsiteX62" fmla="*/ 798112 w 4829461"/>
              <a:gd name="connsiteY62" fmla="*/ 1479332 h 1911018"/>
              <a:gd name="connsiteX63" fmla="*/ 651463 w 4829461"/>
              <a:gd name="connsiteY63" fmla="*/ 1462079 h 1911018"/>
              <a:gd name="connsiteX64" fmla="*/ 849871 w 4829461"/>
              <a:gd name="connsiteY64" fmla="*/ 1384442 h 1911018"/>
              <a:gd name="connsiteX65" fmla="*/ 996520 w 4829461"/>
              <a:gd name="connsiteY65" fmla="*/ 1289551 h 1911018"/>
              <a:gd name="connsiteX66" fmla="*/ 987894 w 4829461"/>
              <a:gd name="connsiteY66" fmla="*/ 1160155 h 1911018"/>
              <a:gd name="connsiteX67" fmla="*/ 832618 w 4829461"/>
              <a:gd name="connsiteY67" fmla="*/ 1160155 h 1911018"/>
              <a:gd name="connsiteX68" fmla="*/ 332286 w 4829461"/>
              <a:gd name="connsiteY68" fmla="*/ 1160155 h 1911018"/>
              <a:gd name="connsiteX69" fmla="*/ 159758 w 4829461"/>
              <a:gd name="connsiteY69" fmla="*/ 1160155 h 1911018"/>
              <a:gd name="connsiteX70" fmla="*/ 145602 w 4829461"/>
              <a:gd name="connsiteY70" fmla="*/ 1094240 h 1911018"/>
              <a:gd name="connsiteX71" fmla="*/ 42619 w 4829461"/>
              <a:gd name="connsiteY71" fmla="*/ 1058260 h 1911018"/>
              <a:gd name="connsiteX72" fmla="*/ 55 w 4829461"/>
              <a:gd name="connsiteY72" fmla="*/ 972444 h 1911018"/>
              <a:gd name="connsiteX73" fmla="*/ 49990 w 4829461"/>
              <a:gd name="connsiteY73" fmla="*/ 875101 h 1911018"/>
              <a:gd name="connsiteX74" fmla="*/ 125770 w 4829461"/>
              <a:gd name="connsiteY74" fmla="*/ 801754 h 1911018"/>
              <a:gd name="connsiteX75" fmla="*/ 228769 w 4829461"/>
              <a:gd name="connsiteY75" fmla="*/ 661445 h 1911018"/>
              <a:gd name="connsiteX76" fmla="*/ 461682 w 4829461"/>
              <a:gd name="connsiteY76" fmla="*/ 495921 h 1911018"/>
              <a:gd name="connsiteX77" fmla="*/ 651463 w 4829461"/>
              <a:gd name="connsiteY77" fmla="*/ 418283 h 1911018"/>
              <a:gd name="connsiteX78" fmla="*/ 663205 w 4829461"/>
              <a:gd name="connsiteY78" fmla="*/ 252216 h 1911018"/>
              <a:gd name="connsiteX79" fmla="*/ 731376 w 4829461"/>
              <a:gd name="connsiteY79" fmla="*/ 113514 h 1911018"/>
              <a:gd name="connsiteX80" fmla="*/ 870619 w 4829461"/>
              <a:gd name="connsiteY80" fmla="*/ 92201 h 1911018"/>
              <a:gd name="connsiteX81" fmla="*/ 927509 w 4829461"/>
              <a:gd name="connsiteY81" fmla="*/ 116359 h 1911018"/>
              <a:gd name="connsiteX82" fmla="*/ 996520 w 4829461"/>
              <a:gd name="connsiteY82" fmla="*/ 237128 h 1911018"/>
              <a:gd name="connsiteX83" fmla="*/ 1066953 w 4829461"/>
              <a:gd name="connsiteY83" fmla="*/ 349935 h 1911018"/>
              <a:gd name="connsiteX84" fmla="*/ 1223650 w 4829461"/>
              <a:gd name="connsiteY84" fmla="*/ 222056 h 1911018"/>
              <a:gd name="connsiteX85" fmla="*/ 1447843 w 4829461"/>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9704 w 4829407"/>
              <a:gd name="connsiteY69" fmla="*/ 1160155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6047 w 4829407"/>
              <a:gd name="connsiteY69" fmla="*/ 1145524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9407" h="1911018">
                <a:moveTo>
                  <a:pt x="1447789" y="98442"/>
                </a:moveTo>
                <a:cubicBezTo>
                  <a:pt x="1531178" y="58904"/>
                  <a:pt x="1643874" y="46163"/>
                  <a:pt x="1775593" y="30095"/>
                </a:cubicBezTo>
                <a:cubicBezTo>
                  <a:pt x="1907312" y="14027"/>
                  <a:pt x="2095355" y="-6592"/>
                  <a:pt x="2238101" y="2034"/>
                </a:cubicBezTo>
                <a:cubicBezTo>
                  <a:pt x="2380847" y="10660"/>
                  <a:pt x="2506894" y="34044"/>
                  <a:pt x="2632072" y="81853"/>
                </a:cubicBezTo>
                <a:cubicBezTo>
                  <a:pt x="2757250" y="129662"/>
                  <a:pt x="2909524" y="222751"/>
                  <a:pt x="2989168" y="288887"/>
                </a:cubicBezTo>
                <a:cubicBezTo>
                  <a:pt x="3068812" y="355023"/>
                  <a:pt x="3081057" y="422091"/>
                  <a:pt x="3109938" y="478668"/>
                </a:cubicBezTo>
                <a:cubicBezTo>
                  <a:pt x="3138819" y="535245"/>
                  <a:pt x="3140888" y="578029"/>
                  <a:pt x="3162454" y="628350"/>
                </a:cubicBezTo>
                <a:cubicBezTo>
                  <a:pt x="3184020" y="678671"/>
                  <a:pt x="3143132" y="727902"/>
                  <a:pt x="3239334" y="780593"/>
                </a:cubicBezTo>
                <a:cubicBezTo>
                  <a:pt x="3335536" y="833284"/>
                  <a:pt x="3554198" y="924367"/>
                  <a:pt x="3739666" y="944495"/>
                </a:cubicBezTo>
                <a:cubicBezTo>
                  <a:pt x="3925134" y="964623"/>
                  <a:pt x="4193991" y="898487"/>
                  <a:pt x="4352142" y="901362"/>
                </a:cubicBezTo>
                <a:cubicBezTo>
                  <a:pt x="4510293" y="904237"/>
                  <a:pt x="4609497" y="918615"/>
                  <a:pt x="4688572" y="961747"/>
                </a:cubicBezTo>
                <a:cubicBezTo>
                  <a:pt x="4767647" y="1004879"/>
                  <a:pt x="4845285" y="1086830"/>
                  <a:pt x="4826594" y="1160155"/>
                </a:cubicBezTo>
                <a:cubicBezTo>
                  <a:pt x="4807903" y="1233480"/>
                  <a:pt x="4712412" y="1334848"/>
                  <a:pt x="4576428" y="1401695"/>
                </a:cubicBezTo>
                <a:cubicBezTo>
                  <a:pt x="4440444" y="1468542"/>
                  <a:pt x="4120271" y="1549639"/>
                  <a:pt x="4010687" y="1561236"/>
                </a:cubicBezTo>
                <a:cubicBezTo>
                  <a:pt x="3901103" y="1572833"/>
                  <a:pt x="3728606" y="1601761"/>
                  <a:pt x="3717104" y="1596026"/>
                </a:cubicBezTo>
                <a:cubicBezTo>
                  <a:pt x="3705602" y="1590291"/>
                  <a:pt x="3871922" y="1544599"/>
                  <a:pt x="3941676" y="1526825"/>
                </a:cubicBezTo>
                <a:cubicBezTo>
                  <a:pt x="4011430" y="1509051"/>
                  <a:pt x="4062903" y="1508797"/>
                  <a:pt x="4135627" y="1489380"/>
                </a:cubicBezTo>
                <a:cubicBezTo>
                  <a:pt x="4208351" y="1469963"/>
                  <a:pt x="4307430" y="1434999"/>
                  <a:pt x="4378021" y="1410321"/>
                </a:cubicBezTo>
                <a:cubicBezTo>
                  <a:pt x="4448612" y="1385643"/>
                  <a:pt x="4491602" y="1385880"/>
                  <a:pt x="4559175" y="1341310"/>
                </a:cubicBezTo>
                <a:cubicBezTo>
                  <a:pt x="4626748" y="1296740"/>
                  <a:pt x="4774836" y="1201849"/>
                  <a:pt x="4783462" y="1142902"/>
                </a:cubicBezTo>
                <a:cubicBezTo>
                  <a:pt x="4792088" y="1083955"/>
                  <a:pt x="4697198" y="1010631"/>
                  <a:pt x="4610934" y="987627"/>
                </a:cubicBezTo>
                <a:cubicBezTo>
                  <a:pt x="4524670" y="964623"/>
                  <a:pt x="4411088" y="994815"/>
                  <a:pt x="4265877" y="1004879"/>
                </a:cubicBezTo>
                <a:cubicBezTo>
                  <a:pt x="4120666" y="1014943"/>
                  <a:pt x="3893504" y="1059514"/>
                  <a:pt x="3739666" y="1048012"/>
                </a:cubicBezTo>
                <a:cubicBezTo>
                  <a:pt x="3585828" y="1036510"/>
                  <a:pt x="3440617" y="960310"/>
                  <a:pt x="3342851" y="935868"/>
                </a:cubicBezTo>
                <a:cubicBezTo>
                  <a:pt x="3245085" y="911426"/>
                  <a:pt x="3193327" y="869732"/>
                  <a:pt x="3153070" y="901362"/>
                </a:cubicBezTo>
                <a:cubicBezTo>
                  <a:pt x="3112813" y="932992"/>
                  <a:pt x="3108500" y="1053762"/>
                  <a:pt x="3101311" y="1125649"/>
                </a:cubicBezTo>
                <a:cubicBezTo>
                  <a:pt x="3094122" y="1197536"/>
                  <a:pt x="3112813" y="1279487"/>
                  <a:pt x="3109938" y="1332683"/>
                </a:cubicBezTo>
                <a:cubicBezTo>
                  <a:pt x="3107063" y="1385879"/>
                  <a:pt x="3118564" y="1394506"/>
                  <a:pt x="3084058" y="1444827"/>
                </a:cubicBezTo>
                <a:cubicBezTo>
                  <a:pt x="3049552" y="1495148"/>
                  <a:pt x="2944598" y="1575661"/>
                  <a:pt x="2902904" y="1634608"/>
                </a:cubicBezTo>
                <a:cubicBezTo>
                  <a:pt x="2861210" y="1693555"/>
                  <a:pt x="2845394" y="1799948"/>
                  <a:pt x="2833892" y="1798510"/>
                </a:cubicBezTo>
                <a:cubicBezTo>
                  <a:pt x="2822390" y="1797072"/>
                  <a:pt x="2856895" y="1644672"/>
                  <a:pt x="2833892" y="1625981"/>
                </a:cubicBezTo>
                <a:cubicBezTo>
                  <a:pt x="2810889" y="1607290"/>
                  <a:pt x="2704496" y="1692117"/>
                  <a:pt x="2695870" y="1686366"/>
                </a:cubicBezTo>
                <a:cubicBezTo>
                  <a:pt x="2687244" y="1680615"/>
                  <a:pt x="2795074" y="1597227"/>
                  <a:pt x="2782134" y="1591476"/>
                </a:cubicBezTo>
                <a:cubicBezTo>
                  <a:pt x="2769194" y="1585725"/>
                  <a:pt x="2634047" y="1657612"/>
                  <a:pt x="2618232" y="1651861"/>
                </a:cubicBezTo>
                <a:cubicBezTo>
                  <a:pt x="2602417" y="1646110"/>
                  <a:pt x="2692994" y="1574223"/>
                  <a:pt x="2687243" y="1556970"/>
                </a:cubicBezTo>
                <a:cubicBezTo>
                  <a:pt x="2681492" y="1539717"/>
                  <a:pt x="2550658" y="1562721"/>
                  <a:pt x="2583726" y="1548344"/>
                </a:cubicBezTo>
                <a:cubicBezTo>
                  <a:pt x="2616794" y="1533967"/>
                  <a:pt x="2829579" y="1496585"/>
                  <a:pt x="2885651" y="1470706"/>
                </a:cubicBezTo>
                <a:cubicBezTo>
                  <a:pt x="2941723" y="1444827"/>
                  <a:pt x="2925544" y="1425535"/>
                  <a:pt x="2920157" y="1393068"/>
                </a:cubicBezTo>
                <a:cubicBezTo>
                  <a:pt x="2914770" y="1360601"/>
                  <a:pt x="2890960" y="1306899"/>
                  <a:pt x="2853326" y="1275901"/>
                </a:cubicBezTo>
                <a:cubicBezTo>
                  <a:pt x="2815692" y="1244903"/>
                  <a:pt x="2758138" y="1205695"/>
                  <a:pt x="2694353" y="1207079"/>
                </a:cubicBezTo>
                <a:cubicBezTo>
                  <a:pt x="2630568" y="1208464"/>
                  <a:pt x="2555912" y="1268495"/>
                  <a:pt x="2470614" y="1284208"/>
                </a:cubicBezTo>
                <a:cubicBezTo>
                  <a:pt x="2385316" y="1299921"/>
                  <a:pt x="2251871" y="1322696"/>
                  <a:pt x="2122273" y="1331502"/>
                </a:cubicBezTo>
                <a:cubicBezTo>
                  <a:pt x="1992675" y="1340308"/>
                  <a:pt x="1785074" y="1333924"/>
                  <a:pt x="1677953" y="1367189"/>
                </a:cubicBezTo>
                <a:cubicBezTo>
                  <a:pt x="1570832" y="1400454"/>
                  <a:pt x="1537055" y="1479332"/>
                  <a:pt x="1479545" y="1531091"/>
                </a:cubicBezTo>
                <a:cubicBezTo>
                  <a:pt x="1422035" y="1582850"/>
                  <a:pt x="1417722" y="1625982"/>
                  <a:pt x="1332896" y="1677740"/>
                </a:cubicBezTo>
                <a:cubicBezTo>
                  <a:pt x="1248070" y="1729499"/>
                  <a:pt x="1055413" y="1802823"/>
                  <a:pt x="970587" y="1841642"/>
                </a:cubicBezTo>
                <a:cubicBezTo>
                  <a:pt x="885761" y="1880461"/>
                  <a:pt x="838315" y="1914966"/>
                  <a:pt x="823938" y="1910653"/>
                </a:cubicBezTo>
                <a:cubicBezTo>
                  <a:pt x="809561" y="1906340"/>
                  <a:pt x="901576" y="1828702"/>
                  <a:pt x="884323" y="1815762"/>
                </a:cubicBezTo>
                <a:cubicBezTo>
                  <a:pt x="867070" y="1802822"/>
                  <a:pt x="726172" y="1838766"/>
                  <a:pt x="720421" y="1833015"/>
                </a:cubicBezTo>
                <a:cubicBezTo>
                  <a:pt x="714670" y="1827264"/>
                  <a:pt x="852692" y="1785570"/>
                  <a:pt x="849817" y="1781257"/>
                </a:cubicBezTo>
                <a:cubicBezTo>
                  <a:pt x="846942" y="1776944"/>
                  <a:pt x="707481" y="1815762"/>
                  <a:pt x="703168" y="1807136"/>
                </a:cubicBezTo>
                <a:cubicBezTo>
                  <a:pt x="698855" y="1798510"/>
                  <a:pt x="828251" y="1746751"/>
                  <a:pt x="823938" y="1729498"/>
                </a:cubicBezTo>
                <a:cubicBezTo>
                  <a:pt x="819625" y="1712245"/>
                  <a:pt x="657161" y="1706495"/>
                  <a:pt x="677289" y="1703619"/>
                </a:cubicBezTo>
                <a:cubicBezTo>
                  <a:pt x="697417" y="1700744"/>
                  <a:pt x="865632" y="1722309"/>
                  <a:pt x="944708" y="1712245"/>
                </a:cubicBezTo>
                <a:cubicBezTo>
                  <a:pt x="1023784" y="1702181"/>
                  <a:pt x="1095670" y="1686366"/>
                  <a:pt x="1151742" y="1643234"/>
                </a:cubicBezTo>
                <a:cubicBezTo>
                  <a:pt x="1207814" y="1600102"/>
                  <a:pt x="1276825" y="1513838"/>
                  <a:pt x="1281138" y="1453453"/>
                </a:cubicBezTo>
                <a:cubicBezTo>
                  <a:pt x="1285451" y="1393068"/>
                  <a:pt x="1232255" y="1270861"/>
                  <a:pt x="1177621" y="1280925"/>
                </a:cubicBezTo>
                <a:cubicBezTo>
                  <a:pt x="1122987" y="1290989"/>
                  <a:pt x="996466" y="1477895"/>
                  <a:pt x="953334" y="1513838"/>
                </a:cubicBezTo>
                <a:cubicBezTo>
                  <a:pt x="910202" y="1549781"/>
                  <a:pt x="938956" y="1493710"/>
                  <a:pt x="918828" y="1496585"/>
                </a:cubicBezTo>
                <a:cubicBezTo>
                  <a:pt x="898700" y="1499461"/>
                  <a:pt x="849817" y="1532529"/>
                  <a:pt x="832564" y="1531091"/>
                </a:cubicBezTo>
                <a:cubicBezTo>
                  <a:pt x="815311" y="1529653"/>
                  <a:pt x="835439" y="1487959"/>
                  <a:pt x="815311" y="1487959"/>
                </a:cubicBezTo>
                <a:cubicBezTo>
                  <a:pt x="795183" y="1487959"/>
                  <a:pt x="714669" y="1532529"/>
                  <a:pt x="711794" y="1531091"/>
                </a:cubicBezTo>
                <a:cubicBezTo>
                  <a:pt x="708919" y="1529653"/>
                  <a:pt x="808122" y="1490834"/>
                  <a:pt x="798058" y="1479332"/>
                </a:cubicBezTo>
                <a:cubicBezTo>
                  <a:pt x="787994" y="1467830"/>
                  <a:pt x="642782" y="1477894"/>
                  <a:pt x="651409" y="1462079"/>
                </a:cubicBezTo>
                <a:cubicBezTo>
                  <a:pt x="660035" y="1446264"/>
                  <a:pt x="792308" y="1413197"/>
                  <a:pt x="849817" y="1384442"/>
                </a:cubicBezTo>
                <a:cubicBezTo>
                  <a:pt x="907326" y="1355687"/>
                  <a:pt x="973462" y="1326932"/>
                  <a:pt x="996466" y="1289551"/>
                </a:cubicBezTo>
                <a:cubicBezTo>
                  <a:pt x="1019470" y="1252170"/>
                  <a:pt x="1015157" y="1181721"/>
                  <a:pt x="987840" y="1160155"/>
                </a:cubicBezTo>
                <a:cubicBezTo>
                  <a:pt x="960523" y="1138589"/>
                  <a:pt x="832564" y="1160155"/>
                  <a:pt x="832564" y="1160155"/>
                </a:cubicBezTo>
                <a:lnTo>
                  <a:pt x="332232" y="1160155"/>
                </a:lnTo>
                <a:cubicBezTo>
                  <a:pt x="219479" y="1157717"/>
                  <a:pt x="187161" y="1156510"/>
                  <a:pt x="156047" y="1145524"/>
                </a:cubicBezTo>
                <a:cubicBezTo>
                  <a:pt x="124933" y="1134538"/>
                  <a:pt x="164462" y="1108784"/>
                  <a:pt x="145548" y="1094240"/>
                </a:cubicBezTo>
                <a:cubicBezTo>
                  <a:pt x="126634" y="1079696"/>
                  <a:pt x="66823" y="1078559"/>
                  <a:pt x="42565" y="1058260"/>
                </a:cubicBezTo>
                <a:cubicBezTo>
                  <a:pt x="18307" y="1037961"/>
                  <a:pt x="-8" y="1002361"/>
                  <a:pt x="1" y="972444"/>
                </a:cubicBezTo>
                <a:cubicBezTo>
                  <a:pt x="10" y="942527"/>
                  <a:pt x="24717" y="901110"/>
                  <a:pt x="42621" y="878758"/>
                </a:cubicBezTo>
                <a:cubicBezTo>
                  <a:pt x="60525" y="856406"/>
                  <a:pt x="95920" y="837363"/>
                  <a:pt x="125716" y="801754"/>
                </a:cubicBezTo>
                <a:cubicBezTo>
                  <a:pt x="155512" y="766145"/>
                  <a:pt x="172730" y="712417"/>
                  <a:pt x="228715" y="661445"/>
                </a:cubicBezTo>
                <a:cubicBezTo>
                  <a:pt x="284700" y="610473"/>
                  <a:pt x="391179" y="536448"/>
                  <a:pt x="461628" y="495921"/>
                </a:cubicBezTo>
                <a:cubicBezTo>
                  <a:pt x="532077" y="455394"/>
                  <a:pt x="617822" y="458900"/>
                  <a:pt x="651409" y="418283"/>
                </a:cubicBezTo>
                <a:cubicBezTo>
                  <a:pt x="684996" y="377666"/>
                  <a:pt x="658838" y="296786"/>
                  <a:pt x="663151" y="252216"/>
                </a:cubicBezTo>
                <a:cubicBezTo>
                  <a:pt x="667464" y="207646"/>
                  <a:pt x="696753" y="140183"/>
                  <a:pt x="731322" y="113514"/>
                </a:cubicBezTo>
                <a:cubicBezTo>
                  <a:pt x="765891" y="86845"/>
                  <a:pt x="837876" y="91727"/>
                  <a:pt x="870565" y="92201"/>
                </a:cubicBezTo>
                <a:cubicBezTo>
                  <a:pt x="903254" y="92675"/>
                  <a:pt x="906472" y="92205"/>
                  <a:pt x="927455" y="116359"/>
                </a:cubicBezTo>
                <a:cubicBezTo>
                  <a:pt x="948438" y="140513"/>
                  <a:pt x="973225" y="198199"/>
                  <a:pt x="996466" y="237128"/>
                </a:cubicBezTo>
                <a:cubicBezTo>
                  <a:pt x="1019707" y="276057"/>
                  <a:pt x="1032393" y="349935"/>
                  <a:pt x="1066899" y="349935"/>
                </a:cubicBezTo>
                <a:cubicBezTo>
                  <a:pt x="1101405" y="349935"/>
                  <a:pt x="1223596" y="222056"/>
                  <a:pt x="1223596" y="222056"/>
                </a:cubicBezTo>
                <a:lnTo>
                  <a:pt x="1447789" y="984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フリーフォーム 94">
            <a:extLst>
              <a:ext uri="{FF2B5EF4-FFF2-40B4-BE49-F238E27FC236}">
                <a16:creationId xmlns:a16="http://schemas.microsoft.com/office/drawing/2014/main" id="{2DC59ACD-6040-F5E9-1408-7E6DDD15945E}"/>
              </a:ext>
            </a:extLst>
          </p:cNvPr>
          <p:cNvSpPr>
            <a:spLocks noChangeAspect="1"/>
          </p:cNvSpPr>
          <p:nvPr/>
        </p:nvSpPr>
        <p:spPr>
          <a:xfrm>
            <a:off x="1553283" y="1354188"/>
            <a:ext cx="504611" cy="224763"/>
          </a:xfrm>
          <a:custGeom>
            <a:avLst/>
            <a:gdLst>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37880 w 4889998"/>
              <a:gd name="connsiteY77" fmla="*/ 165529 h 1925683"/>
              <a:gd name="connsiteX78" fmla="*/ 988046 w 4889998"/>
              <a:gd name="connsiteY78" fmla="*/ 131024 h 1925683"/>
              <a:gd name="connsiteX79" fmla="*/ 1057057 w 4889998"/>
              <a:gd name="connsiteY79" fmla="*/ 251793 h 1925683"/>
              <a:gd name="connsiteX80" fmla="*/ 1117442 w 4889998"/>
              <a:gd name="connsiteY80" fmla="*/ 329431 h 1925683"/>
              <a:gd name="connsiteX81" fmla="*/ 1264091 w 4889998"/>
              <a:gd name="connsiteY81" fmla="*/ 251793 h 1925683"/>
              <a:gd name="connsiteX82" fmla="*/ 1427993 w 4889998"/>
              <a:gd name="connsiteY82"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737880 w 4889998"/>
              <a:gd name="connsiteY78" fmla="*/ 16552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31156 w 4889998"/>
              <a:gd name="connsiteY79" fmla="*/ 106866 h 1925683"/>
              <a:gd name="connsiteX80" fmla="*/ 988046 w 4889998"/>
              <a:gd name="connsiteY80" fmla="*/ 131024 h 1925683"/>
              <a:gd name="connsiteX81" fmla="*/ 1057057 w 4889998"/>
              <a:gd name="connsiteY81" fmla="*/ 251793 h 1925683"/>
              <a:gd name="connsiteX82" fmla="*/ 1117442 w 4889998"/>
              <a:gd name="connsiteY82" fmla="*/ 329431 h 1925683"/>
              <a:gd name="connsiteX83" fmla="*/ 1264091 w 4889998"/>
              <a:gd name="connsiteY83" fmla="*/ 251793 h 1925683"/>
              <a:gd name="connsiteX84" fmla="*/ 1427993 w 4889998"/>
              <a:gd name="connsiteY84"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23045 w 4889998"/>
              <a:gd name="connsiteY6" fmla="*/ 643015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34078 h 1911484"/>
              <a:gd name="connsiteX1" fmla="*/ 1755797 w 4889998"/>
              <a:gd name="connsiteY1" fmla="*/ 30561 h 1911484"/>
              <a:gd name="connsiteX2" fmla="*/ 2298692 w 4889998"/>
              <a:gd name="connsiteY2" fmla="*/ 2500 h 1911484"/>
              <a:gd name="connsiteX3" fmla="*/ 2808219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84187 w 4889998"/>
              <a:gd name="connsiteY82" fmla="*/ 222522 h 1911484"/>
              <a:gd name="connsiteX83" fmla="*/ 1427993 w 4889998"/>
              <a:gd name="connsiteY83" fmla="*/ 134078 h 1911484"/>
              <a:gd name="connsiteX0" fmla="*/ 1508380 w 4889998"/>
              <a:gd name="connsiteY0" fmla="*/ 98442 h 1911018"/>
              <a:gd name="connsiteX1" fmla="*/ 1755797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95563 w 4889998"/>
              <a:gd name="connsiteY40" fmla="*/ 1345006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197937 w 4889998"/>
              <a:gd name="connsiteY40" fmla="*/ 1376719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462961 w 4844579"/>
              <a:gd name="connsiteY0" fmla="*/ 98442 h 1911018"/>
              <a:gd name="connsiteX1" fmla="*/ 1790765 w 4844579"/>
              <a:gd name="connsiteY1" fmla="*/ 30095 h 1911018"/>
              <a:gd name="connsiteX2" fmla="*/ 2253273 w 4844579"/>
              <a:gd name="connsiteY2" fmla="*/ 2034 h 1911018"/>
              <a:gd name="connsiteX3" fmla="*/ 2647244 w 4844579"/>
              <a:gd name="connsiteY3" fmla="*/ 81853 h 1911018"/>
              <a:gd name="connsiteX4" fmla="*/ 3004340 w 4844579"/>
              <a:gd name="connsiteY4" fmla="*/ 288887 h 1911018"/>
              <a:gd name="connsiteX5" fmla="*/ 3125110 w 4844579"/>
              <a:gd name="connsiteY5" fmla="*/ 478668 h 1911018"/>
              <a:gd name="connsiteX6" fmla="*/ 3177626 w 4844579"/>
              <a:gd name="connsiteY6" fmla="*/ 628350 h 1911018"/>
              <a:gd name="connsiteX7" fmla="*/ 3254506 w 4844579"/>
              <a:gd name="connsiteY7" fmla="*/ 780593 h 1911018"/>
              <a:gd name="connsiteX8" fmla="*/ 3754838 w 4844579"/>
              <a:gd name="connsiteY8" fmla="*/ 944495 h 1911018"/>
              <a:gd name="connsiteX9" fmla="*/ 4367314 w 4844579"/>
              <a:gd name="connsiteY9" fmla="*/ 901362 h 1911018"/>
              <a:gd name="connsiteX10" fmla="*/ 4703744 w 4844579"/>
              <a:gd name="connsiteY10" fmla="*/ 961747 h 1911018"/>
              <a:gd name="connsiteX11" fmla="*/ 4841766 w 4844579"/>
              <a:gd name="connsiteY11" fmla="*/ 1160155 h 1911018"/>
              <a:gd name="connsiteX12" fmla="*/ 4591600 w 4844579"/>
              <a:gd name="connsiteY12" fmla="*/ 1401695 h 1911018"/>
              <a:gd name="connsiteX13" fmla="*/ 4025859 w 4844579"/>
              <a:gd name="connsiteY13" fmla="*/ 1561236 h 1911018"/>
              <a:gd name="connsiteX14" fmla="*/ 3732276 w 4844579"/>
              <a:gd name="connsiteY14" fmla="*/ 1596026 h 1911018"/>
              <a:gd name="connsiteX15" fmla="*/ 3956848 w 4844579"/>
              <a:gd name="connsiteY15" fmla="*/ 1526825 h 1911018"/>
              <a:gd name="connsiteX16" fmla="*/ 4150799 w 4844579"/>
              <a:gd name="connsiteY16" fmla="*/ 1489380 h 1911018"/>
              <a:gd name="connsiteX17" fmla="*/ 4393193 w 4844579"/>
              <a:gd name="connsiteY17" fmla="*/ 1410321 h 1911018"/>
              <a:gd name="connsiteX18" fmla="*/ 4574347 w 4844579"/>
              <a:gd name="connsiteY18" fmla="*/ 1341310 h 1911018"/>
              <a:gd name="connsiteX19" fmla="*/ 4798634 w 4844579"/>
              <a:gd name="connsiteY19" fmla="*/ 1142902 h 1911018"/>
              <a:gd name="connsiteX20" fmla="*/ 4626106 w 4844579"/>
              <a:gd name="connsiteY20" fmla="*/ 987627 h 1911018"/>
              <a:gd name="connsiteX21" fmla="*/ 4281049 w 4844579"/>
              <a:gd name="connsiteY21" fmla="*/ 1004879 h 1911018"/>
              <a:gd name="connsiteX22" fmla="*/ 3754838 w 4844579"/>
              <a:gd name="connsiteY22" fmla="*/ 1048012 h 1911018"/>
              <a:gd name="connsiteX23" fmla="*/ 3358023 w 4844579"/>
              <a:gd name="connsiteY23" fmla="*/ 935868 h 1911018"/>
              <a:gd name="connsiteX24" fmla="*/ 3168242 w 4844579"/>
              <a:gd name="connsiteY24" fmla="*/ 901362 h 1911018"/>
              <a:gd name="connsiteX25" fmla="*/ 3116483 w 4844579"/>
              <a:gd name="connsiteY25" fmla="*/ 1125649 h 1911018"/>
              <a:gd name="connsiteX26" fmla="*/ 3125110 w 4844579"/>
              <a:gd name="connsiteY26" fmla="*/ 1332683 h 1911018"/>
              <a:gd name="connsiteX27" fmla="*/ 3099230 w 4844579"/>
              <a:gd name="connsiteY27" fmla="*/ 1444827 h 1911018"/>
              <a:gd name="connsiteX28" fmla="*/ 2918076 w 4844579"/>
              <a:gd name="connsiteY28" fmla="*/ 1634608 h 1911018"/>
              <a:gd name="connsiteX29" fmla="*/ 2849064 w 4844579"/>
              <a:gd name="connsiteY29" fmla="*/ 1798510 h 1911018"/>
              <a:gd name="connsiteX30" fmla="*/ 2849064 w 4844579"/>
              <a:gd name="connsiteY30" fmla="*/ 1625981 h 1911018"/>
              <a:gd name="connsiteX31" fmla="*/ 2711042 w 4844579"/>
              <a:gd name="connsiteY31" fmla="*/ 1686366 h 1911018"/>
              <a:gd name="connsiteX32" fmla="*/ 2797306 w 4844579"/>
              <a:gd name="connsiteY32" fmla="*/ 1591476 h 1911018"/>
              <a:gd name="connsiteX33" fmla="*/ 2633404 w 4844579"/>
              <a:gd name="connsiteY33" fmla="*/ 1651861 h 1911018"/>
              <a:gd name="connsiteX34" fmla="*/ 2702415 w 4844579"/>
              <a:gd name="connsiteY34" fmla="*/ 1556970 h 1911018"/>
              <a:gd name="connsiteX35" fmla="*/ 2598898 w 4844579"/>
              <a:gd name="connsiteY35" fmla="*/ 1548344 h 1911018"/>
              <a:gd name="connsiteX36" fmla="*/ 2900823 w 4844579"/>
              <a:gd name="connsiteY36" fmla="*/ 1470706 h 1911018"/>
              <a:gd name="connsiteX37" fmla="*/ 2935329 w 4844579"/>
              <a:gd name="connsiteY37" fmla="*/ 1393068 h 1911018"/>
              <a:gd name="connsiteX38" fmla="*/ 2868498 w 4844579"/>
              <a:gd name="connsiteY38" fmla="*/ 1275901 h 1911018"/>
              <a:gd name="connsiteX39" fmla="*/ 2709525 w 4844579"/>
              <a:gd name="connsiteY39" fmla="*/ 1207079 h 1911018"/>
              <a:gd name="connsiteX40" fmla="*/ 2485786 w 4844579"/>
              <a:gd name="connsiteY40" fmla="*/ 1284208 h 1911018"/>
              <a:gd name="connsiteX41" fmla="*/ 2137445 w 4844579"/>
              <a:gd name="connsiteY41" fmla="*/ 1331502 h 1911018"/>
              <a:gd name="connsiteX42" fmla="*/ 1693125 w 4844579"/>
              <a:gd name="connsiteY42" fmla="*/ 1367189 h 1911018"/>
              <a:gd name="connsiteX43" fmla="*/ 1494717 w 4844579"/>
              <a:gd name="connsiteY43" fmla="*/ 1531091 h 1911018"/>
              <a:gd name="connsiteX44" fmla="*/ 1348068 w 4844579"/>
              <a:gd name="connsiteY44" fmla="*/ 1677740 h 1911018"/>
              <a:gd name="connsiteX45" fmla="*/ 985759 w 4844579"/>
              <a:gd name="connsiteY45" fmla="*/ 1841642 h 1911018"/>
              <a:gd name="connsiteX46" fmla="*/ 839110 w 4844579"/>
              <a:gd name="connsiteY46" fmla="*/ 1910653 h 1911018"/>
              <a:gd name="connsiteX47" fmla="*/ 899495 w 4844579"/>
              <a:gd name="connsiteY47" fmla="*/ 1815762 h 1911018"/>
              <a:gd name="connsiteX48" fmla="*/ 735593 w 4844579"/>
              <a:gd name="connsiteY48" fmla="*/ 1833015 h 1911018"/>
              <a:gd name="connsiteX49" fmla="*/ 864989 w 4844579"/>
              <a:gd name="connsiteY49" fmla="*/ 1781257 h 1911018"/>
              <a:gd name="connsiteX50" fmla="*/ 718340 w 4844579"/>
              <a:gd name="connsiteY50" fmla="*/ 1807136 h 1911018"/>
              <a:gd name="connsiteX51" fmla="*/ 839110 w 4844579"/>
              <a:gd name="connsiteY51" fmla="*/ 1729498 h 1911018"/>
              <a:gd name="connsiteX52" fmla="*/ 692461 w 4844579"/>
              <a:gd name="connsiteY52" fmla="*/ 1703619 h 1911018"/>
              <a:gd name="connsiteX53" fmla="*/ 959880 w 4844579"/>
              <a:gd name="connsiteY53" fmla="*/ 1712245 h 1911018"/>
              <a:gd name="connsiteX54" fmla="*/ 1166914 w 4844579"/>
              <a:gd name="connsiteY54" fmla="*/ 1643234 h 1911018"/>
              <a:gd name="connsiteX55" fmla="*/ 1296310 w 4844579"/>
              <a:gd name="connsiteY55" fmla="*/ 1453453 h 1911018"/>
              <a:gd name="connsiteX56" fmla="*/ 1192793 w 4844579"/>
              <a:gd name="connsiteY56" fmla="*/ 1280925 h 1911018"/>
              <a:gd name="connsiteX57" fmla="*/ 968506 w 4844579"/>
              <a:gd name="connsiteY57" fmla="*/ 1513838 h 1911018"/>
              <a:gd name="connsiteX58" fmla="*/ 934000 w 4844579"/>
              <a:gd name="connsiteY58" fmla="*/ 1496585 h 1911018"/>
              <a:gd name="connsiteX59" fmla="*/ 847736 w 4844579"/>
              <a:gd name="connsiteY59" fmla="*/ 1531091 h 1911018"/>
              <a:gd name="connsiteX60" fmla="*/ 830483 w 4844579"/>
              <a:gd name="connsiteY60" fmla="*/ 1487959 h 1911018"/>
              <a:gd name="connsiteX61" fmla="*/ 726966 w 4844579"/>
              <a:gd name="connsiteY61" fmla="*/ 1531091 h 1911018"/>
              <a:gd name="connsiteX62" fmla="*/ 813230 w 4844579"/>
              <a:gd name="connsiteY62" fmla="*/ 1479332 h 1911018"/>
              <a:gd name="connsiteX63" fmla="*/ 666581 w 4844579"/>
              <a:gd name="connsiteY63" fmla="*/ 1462079 h 1911018"/>
              <a:gd name="connsiteX64" fmla="*/ 864989 w 4844579"/>
              <a:gd name="connsiteY64" fmla="*/ 1384442 h 1911018"/>
              <a:gd name="connsiteX65" fmla="*/ 1011638 w 4844579"/>
              <a:gd name="connsiteY65" fmla="*/ 1289551 h 1911018"/>
              <a:gd name="connsiteX66" fmla="*/ 1003012 w 4844579"/>
              <a:gd name="connsiteY66" fmla="*/ 1160155 h 1911018"/>
              <a:gd name="connsiteX67" fmla="*/ 847736 w 4844579"/>
              <a:gd name="connsiteY67" fmla="*/ 1160155 h 1911018"/>
              <a:gd name="connsiteX68" fmla="*/ 347404 w 4844579"/>
              <a:gd name="connsiteY68" fmla="*/ 1160155 h 1911018"/>
              <a:gd name="connsiteX69" fmla="*/ 174876 w 4844579"/>
              <a:gd name="connsiteY69" fmla="*/ 1160155 h 1911018"/>
              <a:gd name="connsiteX70" fmla="*/ 148997 w 4844579"/>
              <a:gd name="connsiteY70" fmla="*/ 1082517 h 1911018"/>
              <a:gd name="connsiteX71" fmla="*/ 28227 w 4844579"/>
              <a:gd name="connsiteY71" fmla="*/ 1073891 h 1911018"/>
              <a:gd name="connsiteX72" fmla="*/ 10015 w 4844579"/>
              <a:gd name="connsiteY72" fmla="*/ 935868 h 1911018"/>
              <a:gd name="connsiteX73" fmla="*/ 157623 w 4844579"/>
              <a:gd name="connsiteY73" fmla="*/ 849604 h 1911018"/>
              <a:gd name="connsiteX74" fmla="*/ 243887 w 4844579"/>
              <a:gd name="connsiteY74" fmla="*/ 677076 h 1911018"/>
              <a:gd name="connsiteX75" fmla="*/ 476800 w 4844579"/>
              <a:gd name="connsiteY75" fmla="*/ 495921 h 1911018"/>
              <a:gd name="connsiteX76" fmla="*/ 666581 w 4844579"/>
              <a:gd name="connsiteY76" fmla="*/ 418283 h 1911018"/>
              <a:gd name="connsiteX77" fmla="*/ 678323 w 4844579"/>
              <a:gd name="connsiteY77" fmla="*/ 252216 h 1911018"/>
              <a:gd name="connsiteX78" fmla="*/ 746494 w 4844579"/>
              <a:gd name="connsiteY78" fmla="*/ 113514 h 1911018"/>
              <a:gd name="connsiteX79" fmla="*/ 885737 w 4844579"/>
              <a:gd name="connsiteY79" fmla="*/ 92201 h 1911018"/>
              <a:gd name="connsiteX80" fmla="*/ 942627 w 4844579"/>
              <a:gd name="connsiteY80" fmla="*/ 116359 h 1911018"/>
              <a:gd name="connsiteX81" fmla="*/ 1011638 w 4844579"/>
              <a:gd name="connsiteY81" fmla="*/ 237128 h 1911018"/>
              <a:gd name="connsiteX82" fmla="*/ 1082071 w 4844579"/>
              <a:gd name="connsiteY82" fmla="*/ 349935 h 1911018"/>
              <a:gd name="connsiteX83" fmla="*/ 1238768 w 4844579"/>
              <a:gd name="connsiteY83" fmla="*/ 222056 h 1911018"/>
              <a:gd name="connsiteX84" fmla="*/ 1462961 w 4844579"/>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157830 w 4844786"/>
              <a:gd name="connsiteY74" fmla="*/ 849604 h 1911018"/>
              <a:gd name="connsiteX75" fmla="*/ 244094 w 4844786"/>
              <a:gd name="connsiteY75" fmla="*/ 677076 h 1911018"/>
              <a:gd name="connsiteX76" fmla="*/ 477007 w 4844786"/>
              <a:gd name="connsiteY76" fmla="*/ 495921 h 1911018"/>
              <a:gd name="connsiteX77" fmla="*/ 666788 w 4844786"/>
              <a:gd name="connsiteY77" fmla="*/ 418283 h 1911018"/>
              <a:gd name="connsiteX78" fmla="*/ 678530 w 4844786"/>
              <a:gd name="connsiteY78" fmla="*/ 252216 h 1911018"/>
              <a:gd name="connsiteX79" fmla="*/ 746701 w 4844786"/>
              <a:gd name="connsiteY79" fmla="*/ 113514 h 1911018"/>
              <a:gd name="connsiteX80" fmla="*/ 885944 w 4844786"/>
              <a:gd name="connsiteY80" fmla="*/ 92201 h 1911018"/>
              <a:gd name="connsiteX81" fmla="*/ 942834 w 4844786"/>
              <a:gd name="connsiteY81" fmla="*/ 116359 h 1911018"/>
              <a:gd name="connsiteX82" fmla="*/ 1011845 w 4844786"/>
              <a:gd name="connsiteY82" fmla="*/ 237128 h 1911018"/>
              <a:gd name="connsiteX83" fmla="*/ 1082278 w 4844786"/>
              <a:gd name="connsiteY83" fmla="*/ 349935 h 1911018"/>
              <a:gd name="connsiteX84" fmla="*/ 1238975 w 4844786"/>
              <a:gd name="connsiteY84" fmla="*/ 222056 h 1911018"/>
              <a:gd name="connsiteX85" fmla="*/ 1463168 w 4844786"/>
              <a:gd name="connsiteY85"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77076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61445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1722 w 4843340"/>
              <a:gd name="connsiteY0" fmla="*/ 98442 h 1911018"/>
              <a:gd name="connsiteX1" fmla="*/ 1789526 w 4843340"/>
              <a:gd name="connsiteY1" fmla="*/ 30095 h 1911018"/>
              <a:gd name="connsiteX2" fmla="*/ 2252034 w 4843340"/>
              <a:gd name="connsiteY2" fmla="*/ 2034 h 1911018"/>
              <a:gd name="connsiteX3" fmla="*/ 2646005 w 4843340"/>
              <a:gd name="connsiteY3" fmla="*/ 81853 h 1911018"/>
              <a:gd name="connsiteX4" fmla="*/ 3003101 w 4843340"/>
              <a:gd name="connsiteY4" fmla="*/ 288887 h 1911018"/>
              <a:gd name="connsiteX5" fmla="*/ 3123871 w 4843340"/>
              <a:gd name="connsiteY5" fmla="*/ 478668 h 1911018"/>
              <a:gd name="connsiteX6" fmla="*/ 3176387 w 4843340"/>
              <a:gd name="connsiteY6" fmla="*/ 628350 h 1911018"/>
              <a:gd name="connsiteX7" fmla="*/ 3253267 w 4843340"/>
              <a:gd name="connsiteY7" fmla="*/ 780593 h 1911018"/>
              <a:gd name="connsiteX8" fmla="*/ 3753599 w 4843340"/>
              <a:gd name="connsiteY8" fmla="*/ 944495 h 1911018"/>
              <a:gd name="connsiteX9" fmla="*/ 4366075 w 4843340"/>
              <a:gd name="connsiteY9" fmla="*/ 901362 h 1911018"/>
              <a:gd name="connsiteX10" fmla="*/ 4702505 w 4843340"/>
              <a:gd name="connsiteY10" fmla="*/ 961747 h 1911018"/>
              <a:gd name="connsiteX11" fmla="*/ 4840527 w 4843340"/>
              <a:gd name="connsiteY11" fmla="*/ 1160155 h 1911018"/>
              <a:gd name="connsiteX12" fmla="*/ 4590361 w 4843340"/>
              <a:gd name="connsiteY12" fmla="*/ 1401695 h 1911018"/>
              <a:gd name="connsiteX13" fmla="*/ 4024620 w 4843340"/>
              <a:gd name="connsiteY13" fmla="*/ 1561236 h 1911018"/>
              <a:gd name="connsiteX14" fmla="*/ 3731037 w 4843340"/>
              <a:gd name="connsiteY14" fmla="*/ 1596026 h 1911018"/>
              <a:gd name="connsiteX15" fmla="*/ 3955609 w 4843340"/>
              <a:gd name="connsiteY15" fmla="*/ 1526825 h 1911018"/>
              <a:gd name="connsiteX16" fmla="*/ 4149560 w 4843340"/>
              <a:gd name="connsiteY16" fmla="*/ 1489380 h 1911018"/>
              <a:gd name="connsiteX17" fmla="*/ 4391954 w 4843340"/>
              <a:gd name="connsiteY17" fmla="*/ 1410321 h 1911018"/>
              <a:gd name="connsiteX18" fmla="*/ 4573108 w 4843340"/>
              <a:gd name="connsiteY18" fmla="*/ 1341310 h 1911018"/>
              <a:gd name="connsiteX19" fmla="*/ 4797395 w 4843340"/>
              <a:gd name="connsiteY19" fmla="*/ 1142902 h 1911018"/>
              <a:gd name="connsiteX20" fmla="*/ 4624867 w 4843340"/>
              <a:gd name="connsiteY20" fmla="*/ 987627 h 1911018"/>
              <a:gd name="connsiteX21" fmla="*/ 4279810 w 4843340"/>
              <a:gd name="connsiteY21" fmla="*/ 1004879 h 1911018"/>
              <a:gd name="connsiteX22" fmla="*/ 3753599 w 4843340"/>
              <a:gd name="connsiteY22" fmla="*/ 1048012 h 1911018"/>
              <a:gd name="connsiteX23" fmla="*/ 3356784 w 4843340"/>
              <a:gd name="connsiteY23" fmla="*/ 935868 h 1911018"/>
              <a:gd name="connsiteX24" fmla="*/ 3167003 w 4843340"/>
              <a:gd name="connsiteY24" fmla="*/ 901362 h 1911018"/>
              <a:gd name="connsiteX25" fmla="*/ 3115244 w 4843340"/>
              <a:gd name="connsiteY25" fmla="*/ 1125649 h 1911018"/>
              <a:gd name="connsiteX26" fmla="*/ 3123871 w 4843340"/>
              <a:gd name="connsiteY26" fmla="*/ 1332683 h 1911018"/>
              <a:gd name="connsiteX27" fmla="*/ 3097991 w 4843340"/>
              <a:gd name="connsiteY27" fmla="*/ 1444827 h 1911018"/>
              <a:gd name="connsiteX28" fmla="*/ 2916837 w 4843340"/>
              <a:gd name="connsiteY28" fmla="*/ 1634608 h 1911018"/>
              <a:gd name="connsiteX29" fmla="*/ 2847825 w 4843340"/>
              <a:gd name="connsiteY29" fmla="*/ 1798510 h 1911018"/>
              <a:gd name="connsiteX30" fmla="*/ 2847825 w 4843340"/>
              <a:gd name="connsiteY30" fmla="*/ 1625981 h 1911018"/>
              <a:gd name="connsiteX31" fmla="*/ 2709803 w 4843340"/>
              <a:gd name="connsiteY31" fmla="*/ 1686366 h 1911018"/>
              <a:gd name="connsiteX32" fmla="*/ 2796067 w 4843340"/>
              <a:gd name="connsiteY32" fmla="*/ 1591476 h 1911018"/>
              <a:gd name="connsiteX33" fmla="*/ 2632165 w 4843340"/>
              <a:gd name="connsiteY33" fmla="*/ 1651861 h 1911018"/>
              <a:gd name="connsiteX34" fmla="*/ 2701176 w 4843340"/>
              <a:gd name="connsiteY34" fmla="*/ 1556970 h 1911018"/>
              <a:gd name="connsiteX35" fmla="*/ 2597659 w 4843340"/>
              <a:gd name="connsiteY35" fmla="*/ 1548344 h 1911018"/>
              <a:gd name="connsiteX36" fmla="*/ 2899584 w 4843340"/>
              <a:gd name="connsiteY36" fmla="*/ 1470706 h 1911018"/>
              <a:gd name="connsiteX37" fmla="*/ 2934090 w 4843340"/>
              <a:gd name="connsiteY37" fmla="*/ 1393068 h 1911018"/>
              <a:gd name="connsiteX38" fmla="*/ 2867259 w 4843340"/>
              <a:gd name="connsiteY38" fmla="*/ 1275901 h 1911018"/>
              <a:gd name="connsiteX39" fmla="*/ 2708286 w 4843340"/>
              <a:gd name="connsiteY39" fmla="*/ 1207079 h 1911018"/>
              <a:gd name="connsiteX40" fmla="*/ 2484547 w 4843340"/>
              <a:gd name="connsiteY40" fmla="*/ 1284208 h 1911018"/>
              <a:gd name="connsiteX41" fmla="*/ 2136206 w 4843340"/>
              <a:gd name="connsiteY41" fmla="*/ 1331502 h 1911018"/>
              <a:gd name="connsiteX42" fmla="*/ 1691886 w 4843340"/>
              <a:gd name="connsiteY42" fmla="*/ 1367189 h 1911018"/>
              <a:gd name="connsiteX43" fmla="*/ 1493478 w 4843340"/>
              <a:gd name="connsiteY43" fmla="*/ 1531091 h 1911018"/>
              <a:gd name="connsiteX44" fmla="*/ 1346829 w 4843340"/>
              <a:gd name="connsiteY44" fmla="*/ 1677740 h 1911018"/>
              <a:gd name="connsiteX45" fmla="*/ 984520 w 4843340"/>
              <a:gd name="connsiteY45" fmla="*/ 1841642 h 1911018"/>
              <a:gd name="connsiteX46" fmla="*/ 837871 w 4843340"/>
              <a:gd name="connsiteY46" fmla="*/ 1910653 h 1911018"/>
              <a:gd name="connsiteX47" fmla="*/ 898256 w 4843340"/>
              <a:gd name="connsiteY47" fmla="*/ 1815762 h 1911018"/>
              <a:gd name="connsiteX48" fmla="*/ 734354 w 4843340"/>
              <a:gd name="connsiteY48" fmla="*/ 1833015 h 1911018"/>
              <a:gd name="connsiteX49" fmla="*/ 863750 w 4843340"/>
              <a:gd name="connsiteY49" fmla="*/ 1781257 h 1911018"/>
              <a:gd name="connsiteX50" fmla="*/ 717101 w 4843340"/>
              <a:gd name="connsiteY50" fmla="*/ 1807136 h 1911018"/>
              <a:gd name="connsiteX51" fmla="*/ 837871 w 4843340"/>
              <a:gd name="connsiteY51" fmla="*/ 1729498 h 1911018"/>
              <a:gd name="connsiteX52" fmla="*/ 691222 w 4843340"/>
              <a:gd name="connsiteY52" fmla="*/ 1703619 h 1911018"/>
              <a:gd name="connsiteX53" fmla="*/ 958641 w 4843340"/>
              <a:gd name="connsiteY53" fmla="*/ 1712245 h 1911018"/>
              <a:gd name="connsiteX54" fmla="*/ 1165675 w 4843340"/>
              <a:gd name="connsiteY54" fmla="*/ 1643234 h 1911018"/>
              <a:gd name="connsiteX55" fmla="*/ 1295071 w 4843340"/>
              <a:gd name="connsiteY55" fmla="*/ 1453453 h 1911018"/>
              <a:gd name="connsiteX56" fmla="*/ 1191554 w 4843340"/>
              <a:gd name="connsiteY56" fmla="*/ 1280925 h 1911018"/>
              <a:gd name="connsiteX57" fmla="*/ 967267 w 4843340"/>
              <a:gd name="connsiteY57" fmla="*/ 1513838 h 1911018"/>
              <a:gd name="connsiteX58" fmla="*/ 932761 w 4843340"/>
              <a:gd name="connsiteY58" fmla="*/ 1496585 h 1911018"/>
              <a:gd name="connsiteX59" fmla="*/ 846497 w 4843340"/>
              <a:gd name="connsiteY59" fmla="*/ 1531091 h 1911018"/>
              <a:gd name="connsiteX60" fmla="*/ 829244 w 4843340"/>
              <a:gd name="connsiteY60" fmla="*/ 1487959 h 1911018"/>
              <a:gd name="connsiteX61" fmla="*/ 725727 w 4843340"/>
              <a:gd name="connsiteY61" fmla="*/ 1531091 h 1911018"/>
              <a:gd name="connsiteX62" fmla="*/ 811991 w 4843340"/>
              <a:gd name="connsiteY62" fmla="*/ 1479332 h 1911018"/>
              <a:gd name="connsiteX63" fmla="*/ 665342 w 4843340"/>
              <a:gd name="connsiteY63" fmla="*/ 1462079 h 1911018"/>
              <a:gd name="connsiteX64" fmla="*/ 863750 w 4843340"/>
              <a:gd name="connsiteY64" fmla="*/ 1384442 h 1911018"/>
              <a:gd name="connsiteX65" fmla="*/ 1010399 w 4843340"/>
              <a:gd name="connsiteY65" fmla="*/ 1289551 h 1911018"/>
              <a:gd name="connsiteX66" fmla="*/ 1001773 w 4843340"/>
              <a:gd name="connsiteY66" fmla="*/ 1160155 h 1911018"/>
              <a:gd name="connsiteX67" fmla="*/ 846497 w 4843340"/>
              <a:gd name="connsiteY67" fmla="*/ 1160155 h 1911018"/>
              <a:gd name="connsiteX68" fmla="*/ 346165 w 4843340"/>
              <a:gd name="connsiteY68" fmla="*/ 1160155 h 1911018"/>
              <a:gd name="connsiteX69" fmla="*/ 173637 w 4843340"/>
              <a:gd name="connsiteY69" fmla="*/ 1160155 h 1911018"/>
              <a:gd name="connsiteX70" fmla="*/ 147758 w 4843340"/>
              <a:gd name="connsiteY70" fmla="*/ 1082517 h 1911018"/>
              <a:gd name="connsiteX71" fmla="*/ 26988 w 4843340"/>
              <a:gd name="connsiteY71" fmla="*/ 1073891 h 1911018"/>
              <a:gd name="connsiteX72" fmla="*/ 8776 w 4843340"/>
              <a:gd name="connsiteY72" fmla="*/ 935868 h 1911018"/>
              <a:gd name="connsiteX73" fmla="*/ 139649 w 4843340"/>
              <a:gd name="connsiteY73" fmla="*/ 801754 h 1911018"/>
              <a:gd name="connsiteX74" fmla="*/ 242648 w 4843340"/>
              <a:gd name="connsiteY74" fmla="*/ 661445 h 1911018"/>
              <a:gd name="connsiteX75" fmla="*/ 475561 w 4843340"/>
              <a:gd name="connsiteY75" fmla="*/ 495921 h 1911018"/>
              <a:gd name="connsiteX76" fmla="*/ 665342 w 4843340"/>
              <a:gd name="connsiteY76" fmla="*/ 418283 h 1911018"/>
              <a:gd name="connsiteX77" fmla="*/ 677084 w 4843340"/>
              <a:gd name="connsiteY77" fmla="*/ 252216 h 1911018"/>
              <a:gd name="connsiteX78" fmla="*/ 745255 w 4843340"/>
              <a:gd name="connsiteY78" fmla="*/ 113514 h 1911018"/>
              <a:gd name="connsiteX79" fmla="*/ 884498 w 4843340"/>
              <a:gd name="connsiteY79" fmla="*/ 92201 h 1911018"/>
              <a:gd name="connsiteX80" fmla="*/ 941388 w 4843340"/>
              <a:gd name="connsiteY80" fmla="*/ 116359 h 1911018"/>
              <a:gd name="connsiteX81" fmla="*/ 1010399 w 4843340"/>
              <a:gd name="connsiteY81" fmla="*/ 237128 h 1911018"/>
              <a:gd name="connsiteX82" fmla="*/ 1080832 w 4843340"/>
              <a:gd name="connsiteY82" fmla="*/ 349935 h 1911018"/>
              <a:gd name="connsiteX83" fmla="*/ 1237529 w 4843340"/>
              <a:gd name="connsiteY83" fmla="*/ 222056 h 1911018"/>
              <a:gd name="connsiteX84" fmla="*/ 1461722 w 4843340"/>
              <a:gd name="connsiteY84" fmla="*/ 98442 h 1911018"/>
              <a:gd name="connsiteX0" fmla="*/ 1460544 w 4842162"/>
              <a:gd name="connsiteY0" fmla="*/ 98442 h 1911018"/>
              <a:gd name="connsiteX1" fmla="*/ 1788348 w 4842162"/>
              <a:gd name="connsiteY1" fmla="*/ 30095 h 1911018"/>
              <a:gd name="connsiteX2" fmla="*/ 2250856 w 4842162"/>
              <a:gd name="connsiteY2" fmla="*/ 2034 h 1911018"/>
              <a:gd name="connsiteX3" fmla="*/ 2644827 w 4842162"/>
              <a:gd name="connsiteY3" fmla="*/ 81853 h 1911018"/>
              <a:gd name="connsiteX4" fmla="*/ 3001923 w 4842162"/>
              <a:gd name="connsiteY4" fmla="*/ 288887 h 1911018"/>
              <a:gd name="connsiteX5" fmla="*/ 3122693 w 4842162"/>
              <a:gd name="connsiteY5" fmla="*/ 478668 h 1911018"/>
              <a:gd name="connsiteX6" fmla="*/ 3175209 w 4842162"/>
              <a:gd name="connsiteY6" fmla="*/ 628350 h 1911018"/>
              <a:gd name="connsiteX7" fmla="*/ 3252089 w 4842162"/>
              <a:gd name="connsiteY7" fmla="*/ 780593 h 1911018"/>
              <a:gd name="connsiteX8" fmla="*/ 3752421 w 4842162"/>
              <a:gd name="connsiteY8" fmla="*/ 944495 h 1911018"/>
              <a:gd name="connsiteX9" fmla="*/ 4364897 w 4842162"/>
              <a:gd name="connsiteY9" fmla="*/ 901362 h 1911018"/>
              <a:gd name="connsiteX10" fmla="*/ 4701327 w 4842162"/>
              <a:gd name="connsiteY10" fmla="*/ 961747 h 1911018"/>
              <a:gd name="connsiteX11" fmla="*/ 4839349 w 4842162"/>
              <a:gd name="connsiteY11" fmla="*/ 1160155 h 1911018"/>
              <a:gd name="connsiteX12" fmla="*/ 4589183 w 4842162"/>
              <a:gd name="connsiteY12" fmla="*/ 1401695 h 1911018"/>
              <a:gd name="connsiteX13" fmla="*/ 4023442 w 4842162"/>
              <a:gd name="connsiteY13" fmla="*/ 1561236 h 1911018"/>
              <a:gd name="connsiteX14" fmla="*/ 3729859 w 4842162"/>
              <a:gd name="connsiteY14" fmla="*/ 1596026 h 1911018"/>
              <a:gd name="connsiteX15" fmla="*/ 3954431 w 4842162"/>
              <a:gd name="connsiteY15" fmla="*/ 1526825 h 1911018"/>
              <a:gd name="connsiteX16" fmla="*/ 4148382 w 4842162"/>
              <a:gd name="connsiteY16" fmla="*/ 1489380 h 1911018"/>
              <a:gd name="connsiteX17" fmla="*/ 4390776 w 4842162"/>
              <a:gd name="connsiteY17" fmla="*/ 1410321 h 1911018"/>
              <a:gd name="connsiteX18" fmla="*/ 4571930 w 4842162"/>
              <a:gd name="connsiteY18" fmla="*/ 1341310 h 1911018"/>
              <a:gd name="connsiteX19" fmla="*/ 4796217 w 4842162"/>
              <a:gd name="connsiteY19" fmla="*/ 1142902 h 1911018"/>
              <a:gd name="connsiteX20" fmla="*/ 4623689 w 4842162"/>
              <a:gd name="connsiteY20" fmla="*/ 987627 h 1911018"/>
              <a:gd name="connsiteX21" fmla="*/ 4278632 w 4842162"/>
              <a:gd name="connsiteY21" fmla="*/ 1004879 h 1911018"/>
              <a:gd name="connsiteX22" fmla="*/ 3752421 w 4842162"/>
              <a:gd name="connsiteY22" fmla="*/ 1048012 h 1911018"/>
              <a:gd name="connsiteX23" fmla="*/ 3355606 w 4842162"/>
              <a:gd name="connsiteY23" fmla="*/ 935868 h 1911018"/>
              <a:gd name="connsiteX24" fmla="*/ 3165825 w 4842162"/>
              <a:gd name="connsiteY24" fmla="*/ 901362 h 1911018"/>
              <a:gd name="connsiteX25" fmla="*/ 3114066 w 4842162"/>
              <a:gd name="connsiteY25" fmla="*/ 1125649 h 1911018"/>
              <a:gd name="connsiteX26" fmla="*/ 3122693 w 4842162"/>
              <a:gd name="connsiteY26" fmla="*/ 1332683 h 1911018"/>
              <a:gd name="connsiteX27" fmla="*/ 3096813 w 4842162"/>
              <a:gd name="connsiteY27" fmla="*/ 1444827 h 1911018"/>
              <a:gd name="connsiteX28" fmla="*/ 2915659 w 4842162"/>
              <a:gd name="connsiteY28" fmla="*/ 1634608 h 1911018"/>
              <a:gd name="connsiteX29" fmla="*/ 2846647 w 4842162"/>
              <a:gd name="connsiteY29" fmla="*/ 1798510 h 1911018"/>
              <a:gd name="connsiteX30" fmla="*/ 2846647 w 4842162"/>
              <a:gd name="connsiteY30" fmla="*/ 1625981 h 1911018"/>
              <a:gd name="connsiteX31" fmla="*/ 2708625 w 4842162"/>
              <a:gd name="connsiteY31" fmla="*/ 1686366 h 1911018"/>
              <a:gd name="connsiteX32" fmla="*/ 2794889 w 4842162"/>
              <a:gd name="connsiteY32" fmla="*/ 1591476 h 1911018"/>
              <a:gd name="connsiteX33" fmla="*/ 2630987 w 4842162"/>
              <a:gd name="connsiteY33" fmla="*/ 1651861 h 1911018"/>
              <a:gd name="connsiteX34" fmla="*/ 2699998 w 4842162"/>
              <a:gd name="connsiteY34" fmla="*/ 1556970 h 1911018"/>
              <a:gd name="connsiteX35" fmla="*/ 2596481 w 4842162"/>
              <a:gd name="connsiteY35" fmla="*/ 1548344 h 1911018"/>
              <a:gd name="connsiteX36" fmla="*/ 2898406 w 4842162"/>
              <a:gd name="connsiteY36" fmla="*/ 1470706 h 1911018"/>
              <a:gd name="connsiteX37" fmla="*/ 2932912 w 4842162"/>
              <a:gd name="connsiteY37" fmla="*/ 1393068 h 1911018"/>
              <a:gd name="connsiteX38" fmla="*/ 2866081 w 4842162"/>
              <a:gd name="connsiteY38" fmla="*/ 1275901 h 1911018"/>
              <a:gd name="connsiteX39" fmla="*/ 2707108 w 4842162"/>
              <a:gd name="connsiteY39" fmla="*/ 1207079 h 1911018"/>
              <a:gd name="connsiteX40" fmla="*/ 2483369 w 4842162"/>
              <a:gd name="connsiteY40" fmla="*/ 1284208 h 1911018"/>
              <a:gd name="connsiteX41" fmla="*/ 2135028 w 4842162"/>
              <a:gd name="connsiteY41" fmla="*/ 1331502 h 1911018"/>
              <a:gd name="connsiteX42" fmla="*/ 1690708 w 4842162"/>
              <a:gd name="connsiteY42" fmla="*/ 1367189 h 1911018"/>
              <a:gd name="connsiteX43" fmla="*/ 1492300 w 4842162"/>
              <a:gd name="connsiteY43" fmla="*/ 1531091 h 1911018"/>
              <a:gd name="connsiteX44" fmla="*/ 1345651 w 4842162"/>
              <a:gd name="connsiteY44" fmla="*/ 1677740 h 1911018"/>
              <a:gd name="connsiteX45" fmla="*/ 983342 w 4842162"/>
              <a:gd name="connsiteY45" fmla="*/ 1841642 h 1911018"/>
              <a:gd name="connsiteX46" fmla="*/ 836693 w 4842162"/>
              <a:gd name="connsiteY46" fmla="*/ 1910653 h 1911018"/>
              <a:gd name="connsiteX47" fmla="*/ 897078 w 4842162"/>
              <a:gd name="connsiteY47" fmla="*/ 1815762 h 1911018"/>
              <a:gd name="connsiteX48" fmla="*/ 733176 w 4842162"/>
              <a:gd name="connsiteY48" fmla="*/ 1833015 h 1911018"/>
              <a:gd name="connsiteX49" fmla="*/ 862572 w 4842162"/>
              <a:gd name="connsiteY49" fmla="*/ 1781257 h 1911018"/>
              <a:gd name="connsiteX50" fmla="*/ 715923 w 4842162"/>
              <a:gd name="connsiteY50" fmla="*/ 1807136 h 1911018"/>
              <a:gd name="connsiteX51" fmla="*/ 836693 w 4842162"/>
              <a:gd name="connsiteY51" fmla="*/ 1729498 h 1911018"/>
              <a:gd name="connsiteX52" fmla="*/ 690044 w 4842162"/>
              <a:gd name="connsiteY52" fmla="*/ 1703619 h 1911018"/>
              <a:gd name="connsiteX53" fmla="*/ 957463 w 4842162"/>
              <a:gd name="connsiteY53" fmla="*/ 1712245 h 1911018"/>
              <a:gd name="connsiteX54" fmla="*/ 1164497 w 4842162"/>
              <a:gd name="connsiteY54" fmla="*/ 1643234 h 1911018"/>
              <a:gd name="connsiteX55" fmla="*/ 1293893 w 4842162"/>
              <a:gd name="connsiteY55" fmla="*/ 1453453 h 1911018"/>
              <a:gd name="connsiteX56" fmla="*/ 1190376 w 4842162"/>
              <a:gd name="connsiteY56" fmla="*/ 1280925 h 1911018"/>
              <a:gd name="connsiteX57" fmla="*/ 966089 w 4842162"/>
              <a:gd name="connsiteY57" fmla="*/ 1513838 h 1911018"/>
              <a:gd name="connsiteX58" fmla="*/ 931583 w 4842162"/>
              <a:gd name="connsiteY58" fmla="*/ 1496585 h 1911018"/>
              <a:gd name="connsiteX59" fmla="*/ 845319 w 4842162"/>
              <a:gd name="connsiteY59" fmla="*/ 1531091 h 1911018"/>
              <a:gd name="connsiteX60" fmla="*/ 828066 w 4842162"/>
              <a:gd name="connsiteY60" fmla="*/ 1487959 h 1911018"/>
              <a:gd name="connsiteX61" fmla="*/ 724549 w 4842162"/>
              <a:gd name="connsiteY61" fmla="*/ 1531091 h 1911018"/>
              <a:gd name="connsiteX62" fmla="*/ 810813 w 4842162"/>
              <a:gd name="connsiteY62" fmla="*/ 1479332 h 1911018"/>
              <a:gd name="connsiteX63" fmla="*/ 664164 w 4842162"/>
              <a:gd name="connsiteY63" fmla="*/ 1462079 h 1911018"/>
              <a:gd name="connsiteX64" fmla="*/ 862572 w 4842162"/>
              <a:gd name="connsiteY64" fmla="*/ 1384442 h 1911018"/>
              <a:gd name="connsiteX65" fmla="*/ 1009221 w 4842162"/>
              <a:gd name="connsiteY65" fmla="*/ 1289551 h 1911018"/>
              <a:gd name="connsiteX66" fmla="*/ 1000595 w 4842162"/>
              <a:gd name="connsiteY66" fmla="*/ 1160155 h 1911018"/>
              <a:gd name="connsiteX67" fmla="*/ 845319 w 4842162"/>
              <a:gd name="connsiteY67" fmla="*/ 1160155 h 1911018"/>
              <a:gd name="connsiteX68" fmla="*/ 344987 w 4842162"/>
              <a:gd name="connsiteY68" fmla="*/ 1160155 h 1911018"/>
              <a:gd name="connsiteX69" fmla="*/ 172459 w 4842162"/>
              <a:gd name="connsiteY69" fmla="*/ 1160155 h 1911018"/>
              <a:gd name="connsiteX70" fmla="*/ 146580 w 4842162"/>
              <a:gd name="connsiteY70" fmla="*/ 1082517 h 1911018"/>
              <a:gd name="connsiteX71" fmla="*/ 29717 w 4842162"/>
              <a:gd name="connsiteY71" fmla="*/ 1058260 h 1911018"/>
              <a:gd name="connsiteX72" fmla="*/ 7598 w 4842162"/>
              <a:gd name="connsiteY72" fmla="*/ 935868 h 1911018"/>
              <a:gd name="connsiteX73" fmla="*/ 138471 w 4842162"/>
              <a:gd name="connsiteY73" fmla="*/ 801754 h 1911018"/>
              <a:gd name="connsiteX74" fmla="*/ 241470 w 4842162"/>
              <a:gd name="connsiteY74" fmla="*/ 661445 h 1911018"/>
              <a:gd name="connsiteX75" fmla="*/ 474383 w 4842162"/>
              <a:gd name="connsiteY75" fmla="*/ 495921 h 1911018"/>
              <a:gd name="connsiteX76" fmla="*/ 664164 w 4842162"/>
              <a:gd name="connsiteY76" fmla="*/ 418283 h 1911018"/>
              <a:gd name="connsiteX77" fmla="*/ 675906 w 4842162"/>
              <a:gd name="connsiteY77" fmla="*/ 252216 h 1911018"/>
              <a:gd name="connsiteX78" fmla="*/ 744077 w 4842162"/>
              <a:gd name="connsiteY78" fmla="*/ 113514 h 1911018"/>
              <a:gd name="connsiteX79" fmla="*/ 883320 w 4842162"/>
              <a:gd name="connsiteY79" fmla="*/ 92201 h 1911018"/>
              <a:gd name="connsiteX80" fmla="*/ 940210 w 4842162"/>
              <a:gd name="connsiteY80" fmla="*/ 116359 h 1911018"/>
              <a:gd name="connsiteX81" fmla="*/ 1009221 w 4842162"/>
              <a:gd name="connsiteY81" fmla="*/ 237128 h 1911018"/>
              <a:gd name="connsiteX82" fmla="*/ 1079654 w 4842162"/>
              <a:gd name="connsiteY82" fmla="*/ 349935 h 1911018"/>
              <a:gd name="connsiteX83" fmla="*/ 1236351 w 4842162"/>
              <a:gd name="connsiteY83" fmla="*/ 222056 h 1911018"/>
              <a:gd name="connsiteX84" fmla="*/ 1460544 w 4842162"/>
              <a:gd name="connsiteY84" fmla="*/ 98442 h 1911018"/>
              <a:gd name="connsiteX0" fmla="*/ 1444218 w 4825836"/>
              <a:gd name="connsiteY0" fmla="*/ 98442 h 1911018"/>
              <a:gd name="connsiteX1" fmla="*/ 1772022 w 4825836"/>
              <a:gd name="connsiteY1" fmla="*/ 30095 h 1911018"/>
              <a:gd name="connsiteX2" fmla="*/ 2234530 w 4825836"/>
              <a:gd name="connsiteY2" fmla="*/ 2034 h 1911018"/>
              <a:gd name="connsiteX3" fmla="*/ 2628501 w 4825836"/>
              <a:gd name="connsiteY3" fmla="*/ 81853 h 1911018"/>
              <a:gd name="connsiteX4" fmla="*/ 2985597 w 4825836"/>
              <a:gd name="connsiteY4" fmla="*/ 288887 h 1911018"/>
              <a:gd name="connsiteX5" fmla="*/ 3106367 w 4825836"/>
              <a:gd name="connsiteY5" fmla="*/ 478668 h 1911018"/>
              <a:gd name="connsiteX6" fmla="*/ 3158883 w 4825836"/>
              <a:gd name="connsiteY6" fmla="*/ 628350 h 1911018"/>
              <a:gd name="connsiteX7" fmla="*/ 3235763 w 4825836"/>
              <a:gd name="connsiteY7" fmla="*/ 780593 h 1911018"/>
              <a:gd name="connsiteX8" fmla="*/ 3736095 w 4825836"/>
              <a:gd name="connsiteY8" fmla="*/ 944495 h 1911018"/>
              <a:gd name="connsiteX9" fmla="*/ 4348571 w 4825836"/>
              <a:gd name="connsiteY9" fmla="*/ 901362 h 1911018"/>
              <a:gd name="connsiteX10" fmla="*/ 4685001 w 4825836"/>
              <a:gd name="connsiteY10" fmla="*/ 961747 h 1911018"/>
              <a:gd name="connsiteX11" fmla="*/ 4823023 w 4825836"/>
              <a:gd name="connsiteY11" fmla="*/ 1160155 h 1911018"/>
              <a:gd name="connsiteX12" fmla="*/ 4572857 w 4825836"/>
              <a:gd name="connsiteY12" fmla="*/ 1401695 h 1911018"/>
              <a:gd name="connsiteX13" fmla="*/ 4007116 w 4825836"/>
              <a:gd name="connsiteY13" fmla="*/ 1561236 h 1911018"/>
              <a:gd name="connsiteX14" fmla="*/ 3713533 w 4825836"/>
              <a:gd name="connsiteY14" fmla="*/ 1596026 h 1911018"/>
              <a:gd name="connsiteX15" fmla="*/ 3938105 w 4825836"/>
              <a:gd name="connsiteY15" fmla="*/ 1526825 h 1911018"/>
              <a:gd name="connsiteX16" fmla="*/ 4132056 w 4825836"/>
              <a:gd name="connsiteY16" fmla="*/ 1489380 h 1911018"/>
              <a:gd name="connsiteX17" fmla="*/ 4374450 w 4825836"/>
              <a:gd name="connsiteY17" fmla="*/ 1410321 h 1911018"/>
              <a:gd name="connsiteX18" fmla="*/ 4555604 w 4825836"/>
              <a:gd name="connsiteY18" fmla="*/ 1341310 h 1911018"/>
              <a:gd name="connsiteX19" fmla="*/ 4779891 w 4825836"/>
              <a:gd name="connsiteY19" fmla="*/ 1142902 h 1911018"/>
              <a:gd name="connsiteX20" fmla="*/ 4607363 w 4825836"/>
              <a:gd name="connsiteY20" fmla="*/ 987627 h 1911018"/>
              <a:gd name="connsiteX21" fmla="*/ 4262306 w 4825836"/>
              <a:gd name="connsiteY21" fmla="*/ 1004879 h 1911018"/>
              <a:gd name="connsiteX22" fmla="*/ 3736095 w 4825836"/>
              <a:gd name="connsiteY22" fmla="*/ 1048012 h 1911018"/>
              <a:gd name="connsiteX23" fmla="*/ 3339280 w 4825836"/>
              <a:gd name="connsiteY23" fmla="*/ 935868 h 1911018"/>
              <a:gd name="connsiteX24" fmla="*/ 3149499 w 4825836"/>
              <a:gd name="connsiteY24" fmla="*/ 901362 h 1911018"/>
              <a:gd name="connsiteX25" fmla="*/ 3097740 w 4825836"/>
              <a:gd name="connsiteY25" fmla="*/ 1125649 h 1911018"/>
              <a:gd name="connsiteX26" fmla="*/ 3106367 w 4825836"/>
              <a:gd name="connsiteY26" fmla="*/ 1332683 h 1911018"/>
              <a:gd name="connsiteX27" fmla="*/ 3080487 w 4825836"/>
              <a:gd name="connsiteY27" fmla="*/ 1444827 h 1911018"/>
              <a:gd name="connsiteX28" fmla="*/ 2899333 w 4825836"/>
              <a:gd name="connsiteY28" fmla="*/ 1634608 h 1911018"/>
              <a:gd name="connsiteX29" fmla="*/ 2830321 w 4825836"/>
              <a:gd name="connsiteY29" fmla="*/ 1798510 h 1911018"/>
              <a:gd name="connsiteX30" fmla="*/ 2830321 w 4825836"/>
              <a:gd name="connsiteY30" fmla="*/ 1625981 h 1911018"/>
              <a:gd name="connsiteX31" fmla="*/ 2692299 w 4825836"/>
              <a:gd name="connsiteY31" fmla="*/ 1686366 h 1911018"/>
              <a:gd name="connsiteX32" fmla="*/ 2778563 w 4825836"/>
              <a:gd name="connsiteY32" fmla="*/ 1591476 h 1911018"/>
              <a:gd name="connsiteX33" fmla="*/ 2614661 w 4825836"/>
              <a:gd name="connsiteY33" fmla="*/ 1651861 h 1911018"/>
              <a:gd name="connsiteX34" fmla="*/ 2683672 w 4825836"/>
              <a:gd name="connsiteY34" fmla="*/ 1556970 h 1911018"/>
              <a:gd name="connsiteX35" fmla="*/ 2580155 w 4825836"/>
              <a:gd name="connsiteY35" fmla="*/ 1548344 h 1911018"/>
              <a:gd name="connsiteX36" fmla="*/ 2882080 w 4825836"/>
              <a:gd name="connsiteY36" fmla="*/ 1470706 h 1911018"/>
              <a:gd name="connsiteX37" fmla="*/ 2916586 w 4825836"/>
              <a:gd name="connsiteY37" fmla="*/ 1393068 h 1911018"/>
              <a:gd name="connsiteX38" fmla="*/ 2849755 w 4825836"/>
              <a:gd name="connsiteY38" fmla="*/ 1275901 h 1911018"/>
              <a:gd name="connsiteX39" fmla="*/ 2690782 w 4825836"/>
              <a:gd name="connsiteY39" fmla="*/ 1207079 h 1911018"/>
              <a:gd name="connsiteX40" fmla="*/ 2467043 w 4825836"/>
              <a:gd name="connsiteY40" fmla="*/ 1284208 h 1911018"/>
              <a:gd name="connsiteX41" fmla="*/ 2118702 w 4825836"/>
              <a:gd name="connsiteY41" fmla="*/ 1331502 h 1911018"/>
              <a:gd name="connsiteX42" fmla="*/ 1674382 w 4825836"/>
              <a:gd name="connsiteY42" fmla="*/ 1367189 h 1911018"/>
              <a:gd name="connsiteX43" fmla="*/ 1475974 w 4825836"/>
              <a:gd name="connsiteY43" fmla="*/ 1531091 h 1911018"/>
              <a:gd name="connsiteX44" fmla="*/ 1329325 w 4825836"/>
              <a:gd name="connsiteY44" fmla="*/ 1677740 h 1911018"/>
              <a:gd name="connsiteX45" fmla="*/ 967016 w 4825836"/>
              <a:gd name="connsiteY45" fmla="*/ 1841642 h 1911018"/>
              <a:gd name="connsiteX46" fmla="*/ 820367 w 4825836"/>
              <a:gd name="connsiteY46" fmla="*/ 1910653 h 1911018"/>
              <a:gd name="connsiteX47" fmla="*/ 880752 w 4825836"/>
              <a:gd name="connsiteY47" fmla="*/ 1815762 h 1911018"/>
              <a:gd name="connsiteX48" fmla="*/ 716850 w 4825836"/>
              <a:gd name="connsiteY48" fmla="*/ 1833015 h 1911018"/>
              <a:gd name="connsiteX49" fmla="*/ 846246 w 4825836"/>
              <a:gd name="connsiteY49" fmla="*/ 1781257 h 1911018"/>
              <a:gd name="connsiteX50" fmla="*/ 699597 w 4825836"/>
              <a:gd name="connsiteY50" fmla="*/ 1807136 h 1911018"/>
              <a:gd name="connsiteX51" fmla="*/ 820367 w 4825836"/>
              <a:gd name="connsiteY51" fmla="*/ 1729498 h 1911018"/>
              <a:gd name="connsiteX52" fmla="*/ 673718 w 4825836"/>
              <a:gd name="connsiteY52" fmla="*/ 1703619 h 1911018"/>
              <a:gd name="connsiteX53" fmla="*/ 941137 w 4825836"/>
              <a:gd name="connsiteY53" fmla="*/ 1712245 h 1911018"/>
              <a:gd name="connsiteX54" fmla="*/ 1148171 w 4825836"/>
              <a:gd name="connsiteY54" fmla="*/ 1643234 h 1911018"/>
              <a:gd name="connsiteX55" fmla="*/ 1277567 w 4825836"/>
              <a:gd name="connsiteY55" fmla="*/ 1453453 h 1911018"/>
              <a:gd name="connsiteX56" fmla="*/ 1174050 w 4825836"/>
              <a:gd name="connsiteY56" fmla="*/ 1280925 h 1911018"/>
              <a:gd name="connsiteX57" fmla="*/ 949763 w 4825836"/>
              <a:gd name="connsiteY57" fmla="*/ 1513838 h 1911018"/>
              <a:gd name="connsiteX58" fmla="*/ 915257 w 4825836"/>
              <a:gd name="connsiteY58" fmla="*/ 1496585 h 1911018"/>
              <a:gd name="connsiteX59" fmla="*/ 828993 w 4825836"/>
              <a:gd name="connsiteY59" fmla="*/ 1531091 h 1911018"/>
              <a:gd name="connsiteX60" fmla="*/ 811740 w 4825836"/>
              <a:gd name="connsiteY60" fmla="*/ 1487959 h 1911018"/>
              <a:gd name="connsiteX61" fmla="*/ 708223 w 4825836"/>
              <a:gd name="connsiteY61" fmla="*/ 1531091 h 1911018"/>
              <a:gd name="connsiteX62" fmla="*/ 794487 w 4825836"/>
              <a:gd name="connsiteY62" fmla="*/ 1479332 h 1911018"/>
              <a:gd name="connsiteX63" fmla="*/ 647838 w 4825836"/>
              <a:gd name="connsiteY63" fmla="*/ 1462079 h 1911018"/>
              <a:gd name="connsiteX64" fmla="*/ 846246 w 4825836"/>
              <a:gd name="connsiteY64" fmla="*/ 1384442 h 1911018"/>
              <a:gd name="connsiteX65" fmla="*/ 992895 w 4825836"/>
              <a:gd name="connsiteY65" fmla="*/ 1289551 h 1911018"/>
              <a:gd name="connsiteX66" fmla="*/ 984269 w 4825836"/>
              <a:gd name="connsiteY66" fmla="*/ 1160155 h 1911018"/>
              <a:gd name="connsiteX67" fmla="*/ 828993 w 4825836"/>
              <a:gd name="connsiteY67" fmla="*/ 1160155 h 1911018"/>
              <a:gd name="connsiteX68" fmla="*/ 328661 w 4825836"/>
              <a:gd name="connsiteY68" fmla="*/ 1160155 h 1911018"/>
              <a:gd name="connsiteX69" fmla="*/ 156133 w 4825836"/>
              <a:gd name="connsiteY69" fmla="*/ 1160155 h 1911018"/>
              <a:gd name="connsiteX70" fmla="*/ 130254 w 4825836"/>
              <a:gd name="connsiteY70" fmla="*/ 1082517 h 1911018"/>
              <a:gd name="connsiteX71" fmla="*/ 13391 w 4825836"/>
              <a:gd name="connsiteY71" fmla="*/ 1058260 h 1911018"/>
              <a:gd name="connsiteX72" fmla="*/ 14718 w 4825836"/>
              <a:gd name="connsiteY72" fmla="*/ 935868 h 1911018"/>
              <a:gd name="connsiteX73" fmla="*/ 122145 w 4825836"/>
              <a:gd name="connsiteY73" fmla="*/ 801754 h 1911018"/>
              <a:gd name="connsiteX74" fmla="*/ 225144 w 4825836"/>
              <a:gd name="connsiteY74" fmla="*/ 661445 h 1911018"/>
              <a:gd name="connsiteX75" fmla="*/ 458057 w 4825836"/>
              <a:gd name="connsiteY75" fmla="*/ 495921 h 1911018"/>
              <a:gd name="connsiteX76" fmla="*/ 647838 w 4825836"/>
              <a:gd name="connsiteY76" fmla="*/ 418283 h 1911018"/>
              <a:gd name="connsiteX77" fmla="*/ 659580 w 4825836"/>
              <a:gd name="connsiteY77" fmla="*/ 252216 h 1911018"/>
              <a:gd name="connsiteX78" fmla="*/ 727751 w 4825836"/>
              <a:gd name="connsiteY78" fmla="*/ 113514 h 1911018"/>
              <a:gd name="connsiteX79" fmla="*/ 866994 w 4825836"/>
              <a:gd name="connsiteY79" fmla="*/ 92201 h 1911018"/>
              <a:gd name="connsiteX80" fmla="*/ 923884 w 4825836"/>
              <a:gd name="connsiteY80" fmla="*/ 116359 h 1911018"/>
              <a:gd name="connsiteX81" fmla="*/ 992895 w 4825836"/>
              <a:gd name="connsiteY81" fmla="*/ 237128 h 1911018"/>
              <a:gd name="connsiteX82" fmla="*/ 1063328 w 4825836"/>
              <a:gd name="connsiteY82" fmla="*/ 349935 h 1911018"/>
              <a:gd name="connsiteX83" fmla="*/ 1220025 w 4825836"/>
              <a:gd name="connsiteY83" fmla="*/ 222056 h 1911018"/>
              <a:gd name="connsiteX84" fmla="*/ 1444218 w 4825836"/>
              <a:gd name="connsiteY84" fmla="*/ 98442 h 1911018"/>
              <a:gd name="connsiteX0" fmla="*/ 1444992 w 4826610"/>
              <a:gd name="connsiteY0" fmla="*/ 98442 h 1911018"/>
              <a:gd name="connsiteX1" fmla="*/ 1772796 w 4826610"/>
              <a:gd name="connsiteY1" fmla="*/ 30095 h 1911018"/>
              <a:gd name="connsiteX2" fmla="*/ 2235304 w 4826610"/>
              <a:gd name="connsiteY2" fmla="*/ 2034 h 1911018"/>
              <a:gd name="connsiteX3" fmla="*/ 2629275 w 4826610"/>
              <a:gd name="connsiteY3" fmla="*/ 81853 h 1911018"/>
              <a:gd name="connsiteX4" fmla="*/ 2986371 w 4826610"/>
              <a:gd name="connsiteY4" fmla="*/ 288887 h 1911018"/>
              <a:gd name="connsiteX5" fmla="*/ 3107141 w 4826610"/>
              <a:gd name="connsiteY5" fmla="*/ 478668 h 1911018"/>
              <a:gd name="connsiteX6" fmla="*/ 3159657 w 4826610"/>
              <a:gd name="connsiteY6" fmla="*/ 628350 h 1911018"/>
              <a:gd name="connsiteX7" fmla="*/ 3236537 w 4826610"/>
              <a:gd name="connsiteY7" fmla="*/ 780593 h 1911018"/>
              <a:gd name="connsiteX8" fmla="*/ 3736869 w 4826610"/>
              <a:gd name="connsiteY8" fmla="*/ 944495 h 1911018"/>
              <a:gd name="connsiteX9" fmla="*/ 4349345 w 4826610"/>
              <a:gd name="connsiteY9" fmla="*/ 901362 h 1911018"/>
              <a:gd name="connsiteX10" fmla="*/ 4685775 w 4826610"/>
              <a:gd name="connsiteY10" fmla="*/ 961747 h 1911018"/>
              <a:gd name="connsiteX11" fmla="*/ 4823797 w 4826610"/>
              <a:gd name="connsiteY11" fmla="*/ 1160155 h 1911018"/>
              <a:gd name="connsiteX12" fmla="*/ 4573631 w 4826610"/>
              <a:gd name="connsiteY12" fmla="*/ 1401695 h 1911018"/>
              <a:gd name="connsiteX13" fmla="*/ 4007890 w 4826610"/>
              <a:gd name="connsiteY13" fmla="*/ 1561236 h 1911018"/>
              <a:gd name="connsiteX14" fmla="*/ 3714307 w 4826610"/>
              <a:gd name="connsiteY14" fmla="*/ 1596026 h 1911018"/>
              <a:gd name="connsiteX15" fmla="*/ 3938879 w 4826610"/>
              <a:gd name="connsiteY15" fmla="*/ 1526825 h 1911018"/>
              <a:gd name="connsiteX16" fmla="*/ 4132830 w 4826610"/>
              <a:gd name="connsiteY16" fmla="*/ 1489380 h 1911018"/>
              <a:gd name="connsiteX17" fmla="*/ 4375224 w 4826610"/>
              <a:gd name="connsiteY17" fmla="*/ 1410321 h 1911018"/>
              <a:gd name="connsiteX18" fmla="*/ 4556378 w 4826610"/>
              <a:gd name="connsiteY18" fmla="*/ 1341310 h 1911018"/>
              <a:gd name="connsiteX19" fmla="*/ 4780665 w 4826610"/>
              <a:gd name="connsiteY19" fmla="*/ 1142902 h 1911018"/>
              <a:gd name="connsiteX20" fmla="*/ 4608137 w 4826610"/>
              <a:gd name="connsiteY20" fmla="*/ 987627 h 1911018"/>
              <a:gd name="connsiteX21" fmla="*/ 4263080 w 4826610"/>
              <a:gd name="connsiteY21" fmla="*/ 1004879 h 1911018"/>
              <a:gd name="connsiteX22" fmla="*/ 3736869 w 4826610"/>
              <a:gd name="connsiteY22" fmla="*/ 1048012 h 1911018"/>
              <a:gd name="connsiteX23" fmla="*/ 3340054 w 4826610"/>
              <a:gd name="connsiteY23" fmla="*/ 935868 h 1911018"/>
              <a:gd name="connsiteX24" fmla="*/ 3150273 w 4826610"/>
              <a:gd name="connsiteY24" fmla="*/ 901362 h 1911018"/>
              <a:gd name="connsiteX25" fmla="*/ 3098514 w 4826610"/>
              <a:gd name="connsiteY25" fmla="*/ 1125649 h 1911018"/>
              <a:gd name="connsiteX26" fmla="*/ 3107141 w 4826610"/>
              <a:gd name="connsiteY26" fmla="*/ 1332683 h 1911018"/>
              <a:gd name="connsiteX27" fmla="*/ 3081261 w 4826610"/>
              <a:gd name="connsiteY27" fmla="*/ 1444827 h 1911018"/>
              <a:gd name="connsiteX28" fmla="*/ 2900107 w 4826610"/>
              <a:gd name="connsiteY28" fmla="*/ 1634608 h 1911018"/>
              <a:gd name="connsiteX29" fmla="*/ 2831095 w 4826610"/>
              <a:gd name="connsiteY29" fmla="*/ 1798510 h 1911018"/>
              <a:gd name="connsiteX30" fmla="*/ 2831095 w 4826610"/>
              <a:gd name="connsiteY30" fmla="*/ 1625981 h 1911018"/>
              <a:gd name="connsiteX31" fmla="*/ 2693073 w 4826610"/>
              <a:gd name="connsiteY31" fmla="*/ 1686366 h 1911018"/>
              <a:gd name="connsiteX32" fmla="*/ 2779337 w 4826610"/>
              <a:gd name="connsiteY32" fmla="*/ 1591476 h 1911018"/>
              <a:gd name="connsiteX33" fmla="*/ 2615435 w 4826610"/>
              <a:gd name="connsiteY33" fmla="*/ 1651861 h 1911018"/>
              <a:gd name="connsiteX34" fmla="*/ 2684446 w 4826610"/>
              <a:gd name="connsiteY34" fmla="*/ 1556970 h 1911018"/>
              <a:gd name="connsiteX35" fmla="*/ 2580929 w 4826610"/>
              <a:gd name="connsiteY35" fmla="*/ 1548344 h 1911018"/>
              <a:gd name="connsiteX36" fmla="*/ 2882854 w 4826610"/>
              <a:gd name="connsiteY36" fmla="*/ 1470706 h 1911018"/>
              <a:gd name="connsiteX37" fmla="*/ 2917360 w 4826610"/>
              <a:gd name="connsiteY37" fmla="*/ 1393068 h 1911018"/>
              <a:gd name="connsiteX38" fmla="*/ 2850529 w 4826610"/>
              <a:gd name="connsiteY38" fmla="*/ 1275901 h 1911018"/>
              <a:gd name="connsiteX39" fmla="*/ 2691556 w 4826610"/>
              <a:gd name="connsiteY39" fmla="*/ 1207079 h 1911018"/>
              <a:gd name="connsiteX40" fmla="*/ 2467817 w 4826610"/>
              <a:gd name="connsiteY40" fmla="*/ 1284208 h 1911018"/>
              <a:gd name="connsiteX41" fmla="*/ 2119476 w 4826610"/>
              <a:gd name="connsiteY41" fmla="*/ 1331502 h 1911018"/>
              <a:gd name="connsiteX42" fmla="*/ 1675156 w 4826610"/>
              <a:gd name="connsiteY42" fmla="*/ 1367189 h 1911018"/>
              <a:gd name="connsiteX43" fmla="*/ 1476748 w 4826610"/>
              <a:gd name="connsiteY43" fmla="*/ 1531091 h 1911018"/>
              <a:gd name="connsiteX44" fmla="*/ 1330099 w 4826610"/>
              <a:gd name="connsiteY44" fmla="*/ 1677740 h 1911018"/>
              <a:gd name="connsiteX45" fmla="*/ 967790 w 4826610"/>
              <a:gd name="connsiteY45" fmla="*/ 1841642 h 1911018"/>
              <a:gd name="connsiteX46" fmla="*/ 821141 w 4826610"/>
              <a:gd name="connsiteY46" fmla="*/ 1910653 h 1911018"/>
              <a:gd name="connsiteX47" fmla="*/ 881526 w 4826610"/>
              <a:gd name="connsiteY47" fmla="*/ 1815762 h 1911018"/>
              <a:gd name="connsiteX48" fmla="*/ 717624 w 4826610"/>
              <a:gd name="connsiteY48" fmla="*/ 1833015 h 1911018"/>
              <a:gd name="connsiteX49" fmla="*/ 847020 w 4826610"/>
              <a:gd name="connsiteY49" fmla="*/ 1781257 h 1911018"/>
              <a:gd name="connsiteX50" fmla="*/ 700371 w 4826610"/>
              <a:gd name="connsiteY50" fmla="*/ 1807136 h 1911018"/>
              <a:gd name="connsiteX51" fmla="*/ 821141 w 4826610"/>
              <a:gd name="connsiteY51" fmla="*/ 1729498 h 1911018"/>
              <a:gd name="connsiteX52" fmla="*/ 674492 w 4826610"/>
              <a:gd name="connsiteY52" fmla="*/ 1703619 h 1911018"/>
              <a:gd name="connsiteX53" fmla="*/ 941911 w 4826610"/>
              <a:gd name="connsiteY53" fmla="*/ 1712245 h 1911018"/>
              <a:gd name="connsiteX54" fmla="*/ 1148945 w 4826610"/>
              <a:gd name="connsiteY54" fmla="*/ 1643234 h 1911018"/>
              <a:gd name="connsiteX55" fmla="*/ 1278341 w 4826610"/>
              <a:gd name="connsiteY55" fmla="*/ 1453453 h 1911018"/>
              <a:gd name="connsiteX56" fmla="*/ 1174824 w 4826610"/>
              <a:gd name="connsiteY56" fmla="*/ 1280925 h 1911018"/>
              <a:gd name="connsiteX57" fmla="*/ 950537 w 4826610"/>
              <a:gd name="connsiteY57" fmla="*/ 1513838 h 1911018"/>
              <a:gd name="connsiteX58" fmla="*/ 916031 w 4826610"/>
              <a:gd name="connsiteY58" fmla="*/ 1496585 h 1911018"/>
              <a:gd name="connsiteX59" fmla="*/ 829767 w 4826610"/>
              <a:gd name="connsiteY59" fmla="*/ 1531091 h 1911018"/>
              <a:gd name="connsiteX60" fmla="*/ 812514 w 4826610"/>
              <a:gd name="connsiteY60" fmla="*/ 1487959 h 1911018"/>
              <a:gd name="connsiteX61" fmla="*/ 708997 w 4826610"/>
              <a:gd name="connsiteY61" fmla="*/ 1531091 h 1911018"/>
              <a:gd name="connsiteX62" fmla="*/ 795261 w 4826610"/>
              <a:gd name="connsiteY62" fmla="*/ 1479332 h 1911018"/>
              <a:gd name="connsiteX63" fmla="*/ 648612 w 4826610"/>
              <a:gd name="connsiteY63" fmla="*/ 1462079 h 1911018"/>
              <a:gd name="connsiteX64" fmla="*/ 847020 w 4826610"/>
              <a:gd name="connsiteY64" fmla="*/ 1384442 h 1911018"/>
              <a:gd name="connsiteX65" fmla="*/ 993669 w 4826610"/>
              <a:gd name="connsiteY65" fmla="*/ 1289551 h 1911018"/>
              <a:gd name="connsiteX66" fmla="*/ 985043 w 4826610"/>
              <a:gd name="connsiteY66" fmla="*/ 1160155 h 1911018"/>
              <a:gd name="connsiteX67" fmla="*/ 829767 w 4826610"/>
              <a:gd name="connsiteY67" fmla="*/ 1160155 h 1911018"/>
              <a:gd name="connsiteX68" fmla="*/ 329435 w 4826610"/>
              <a:gd name="connsiteY68" fmla="*/ 1160155 h 1911018"/>
              <a:gd name="connsiteX69" fmla="*/ 156907 w 4826610"/>
              <a:gd name="connsiteY69" fmla="*/ 1160155 h 1911018"/>
              <a:gd name="connsiteX70" fmla="*/ 142751 w 4826610"/>
              <a:gd name="connsiteY70" fmla="*/ 1094240 h 1911018"/>
              <a:gd name="connsiteX71" fmla="*/ 14165 w 4826610"/>
              <a:gd name="connsiteY71" fmla="*/ 1058260 h 1911018"/>
              <a:gd name="connsiteX72" fmla="*/ 15492 w 4826610"/>
              <a:gd name="connsiteY72" fmla="*/ 935868 h 1911018"/>
              <a:gd name="connsiteX73" fmla="*/ 122919 w 4826610"/>
              <a:gd name="connsiteY73" fmla="*/ 801754 h 1911018"/>
              <a:gd name="connsiteX74" fmla="*/ 225918 w 4826610"/>
              <a:gd name="connsiteY74" fmla="*/ 661445 h 1911018"/>
              <a:gd name="connsiteX75" fmla="*/ 458831 w 4826610"/>
              <a:gd name="connsiteY75" fmla="*/ 495921 h 1911018"/>
              <a:gd name="connsiteX76" fmla="*/ 648612 w 4826610"/>
              <a:gd name="connsiteY76" fmla="*/ 418283 h 1911018"/>
              <a:gd name="connsiteX77" fmla="*/ 660354 w 4826610"/>
              <a:gd name="connsiteY77" fmla="*/ 252216 h 1911018"/>
              <a:gd name="connsiteX78" fmla="*/ 728525 w 4826610"/>
              <a:gd name="connsiteY78" fmla="*/ 113514 h 1911018"/>
              <a:gd name="connsiteX79" fmla="*/ 867768 w 4826610"/>
              <a:gd name="connsiteY79" fmla="*/ 92201 h 1911018"/>
              <a:gd name="connsiteX80" fmla="*/ 924658 w 4826610"/>
              <a:gd name="connsiteY80" fmla="*/ 116359 h 1911018"/>
              <a:gd name="connsiteX81" fmla="*/ 993669 w 4826610"/>
              <a:gd name="connsiteY81" fmla="*/ 237128 h 1911018"/>
              <a:gd name="connsiteX82" fmla="*/ 1064102 w 4826610"/>
              <a:gd name="connsiteY82" fmla="*/ 349935 h 1911018"/>
              <a:gd name="connsiteX83" fmla="*/ 1220799 w 4826610"/>
              <a:gd name="connsiteY83" fmla="*/ 222056 h 1911018"/>
              <a:gd name="connsiteX84" fmla="*/ 1444992 w 4826610"/>
              <a:gd name="connsiteY84" fmla="*/ 98442 h 1911018"/>
              <a:gd name="connsiteX0" fmla="*/ 1441186 w 4822804"/>
              <a:gd name="connsiteY0" fmla="*/ 98442 h 1911018"/>
              <a:gd name="connsiteX1" fmla="*/ 1768990 w 4822804"/>
              <a:gd name="connsiteY1" fmla="*/ 30095 h 1911018"/>
              <a:gd name="connsiteX2" fmla="*/ 2231498 w 4822804"/>
              <a:gd name="connsiteY2" fmla="*/ 2034 h 1911018"/>
              <a:gd name="connsiteX3" fmla="*/ 2625469 w 4822804"/>
              <a:gd name="connsiteY3" fmla="*/ 81853 h 1911018"/>
              <a:gd name="connsiteX4" fmla="*/ 2982565 w 4822804"/>
              <a:gd name="connsiteY4" fmla="*/ 288887 h 1911018"/>
              <a:gd name="connsiteX5" fmla="*/ 3103335 w 4822804"/>
              <a:gd name="connsiteY5" fmla="*/ 478668 h 1911018"/>
              <a:gd name="connsiteX6" fmla="*/ 3155851 w 4822804"/>
              <a:gd name="connsiteY6" fmla="*/ 628350 h 1911018"/>
              <a:gd name="connsiteX7" fmla="*/ 3232731 w 4822804"/>
              <a:gd name="connsiteY7" fmla="*/ 780593 h 1911018"/>
              <a:gd name="connsiteX8" fmla="*/ 3733063 w 4822804"/>
              <a:gd name="connsiteY8" fmla="*/ 944495 h 1911018"/>
              <a:gd name="connsiteX9" fmla="*/ 4345539 w 4822804"/>
              <a:gd name="connsiteY9" fmla="*/ 901362 h 1911018"/>
              <a:gd name="connsiteX10" fmla="*/ 4681969 w 4822804"/>
              <a:gd name="connsiteY10" fmla="*/ 961747 h 1911018"/>
              <a:gd name="connsiteX11" fmla="*/ 4819991 w 4822804"/>
              <a:gd name="connsiteY11" fmla="*/ 1160155 h 1911018"/>
              <a:gd name="connsiteX12" fmla="*/ 4569825 w 4822804"/>
              <a:gd name="connsiteY12" fmla="*/ 1401695 h 1911018"/>
              <a:gd name="connsiteX13" fmla="*/ 4004084 w 4822804"/>
              <a:gd name="connsiteY13" fmla="*/ 1561236 h 1911018"/>
              <a:gd name="connsiteX14" fmla="*/ 3710501 w 4822804"/>
              <a:gd name="connsiteY14" fmla="*/ 1596026 h 1911018"/>
              <a:gd name="connsiteX15" fmla="*/ 3935073 w 4822804"/>
              <a:gd name="connsiteY15" fmla="*/ 1526825 h 1911018"/>
              <a:gd name="connsiteX16" fmla="*/ 4129024 w 4822804"/>
              <a:gd name="connsiteY16" fmla="*/ 1489380 h 1911018"/>
              <a:gd name="connsiteX17" fmla="*/ 4371418 w 4822804"/>
              <a:gd name="connsiteY17" fmla="*/ 1410321 h 1911018"/>
              <a:gd name="connsiteX18" fmla="*/ 4552572 w 4822804"/>
              <a:gd name="connsiteY18" fmla="*/ 1341310 h 1911018"/>
              <a:gd name="connsiteX19" fmla="*/ 4776859 w 4822804"/>
              <a:gd name="connsiteY19" fmla="*/ 1142902 h 1911018"/>
              <a:gd name="connsiteX20" fmla="*/ 4604331 w 4822804"/>
              <a:gd name="connsiteY20" fmla="*/ 987627 h 1911018"/>
              <a:gd name="connsiteX21" fmla="*/ 4259274 w 4822804"/>
              <a:gd name="connsiteY21" fmla="*/ 1004879 h 1911018"/>
              <a:gd name="connsiteX22" fmla="*/ 3733063 w 4822804"/>
              <a:gd name="connsiteY22" fmla="*/ 1048012 h 1911018"/>
              <a:gd name="connsiteX23" fmla="*/ 3336248 w 4822804"/>
              <a:gd name="connsiteY23" fmla="*/ 935868 h 1911018"/>
              <a:gd name="connsiteX24" fmla="*/ 3146467 w 4822804"/>
              <a:gd name="connsiteY24" fmla="*/ 901362 h 1911018"/>
              <a:gd name="connsiteX25" fmla="*/ 3094708 w 4822804"/>
              <a:gd name="connsiteY25" fmla="*/ 1125649 h 1911018"/>
              <a:gd name="connsiteX26" fmla="*/ 3103335 w 4822804"/>
              <a:gd name="connsiteY26" fmla="*/ 1332683 h 1911018"/>
              <a:gd name="connsiteX27" fmla="*/ 3077455 w 4822804"/>
              <a:gd name="connsiteY27" fmla="*/ 1444827 h 1911018"/>
              <a:gd name="connsiteX28" fmla="*/ 2896301 w 4822804"/>
              <a:gd name="connsiteY28" fmla="*/ 1634608 h 1911018"/>
              <a:gd name="connsiteX29" fmla="*/ 2827289 w 4822804"/>
              <a:gd name="connsiteY29" fmla="*/ 1798510 h 1911018"/>
              <a:gd name="connsiteX30" fmla="*/ 2827289 w 4822804"/>
              <a:gd name="connsiteY30" fmla="*/ 1625981 h 1911018"/>
              <a:gd name="connsiteX31" fmla="*/ 2689267 w 4822804"/>
              <a:gd name="connsiteY31" fmla="*/ 1686366 h 1911018"/>
              <a:gd name="connsiteX32" fmla="*/ 2775531 w 4822804"/>
              <a:gd name="connsiteY32" fmla="*/ 1591476 h 1911018"/>
              <a:gd name="connsiteX33" fmla="*/ 2611629 w 4822804"/>
              <a:gd name="connsiteY33" fmla="*/ 1651861 h 1911018"/>
              <a:gd name="connsiteX34" fmla="*/ 2680640 w 4822804"/>
              <a:gd name="connsiteY34" fmla="*/ 1556970 h 1911018"/>
              <a:gd name="connsiteX35" fmla="*/ 2577123 w 4822804"/>
              <a:gd name="connsiteY35" fmla="*/ 1548344 h 1911018"/>
              <a:gd name="connsiteX36" fmla="*/ 2879048 w 4822804"/>
              <a:gd name="connsiteY36" fmla="*/ 1470706 h 1911018"/>
              <a:gd name="connsiteX37" fmla="*/ 2913554 w 4822804"/>
              <a:gd name="connsiteY37" fmla="*/ 1393068 h 1911018"/>
              <a:gd name="connsiteX38" fmla="*/ 2846723 w 4822804"/>
              <a:gd name="connsiteY38" fmla="*/ 1275901 h 1911018"/>
              <a:gd name="connsiteX39" fmla="*/ 2687750 w 4822804"/>
              <a:gd name="connsiteY39" fmla="*/ 1207079 h 1911018"/>
              <a:gd name="connsiteX40" fmla="*/ 2464011 w 4822804"/>
              <a:gd name="connsiteY40" fmla="*/ 1284208 h 1911018"/>
              <a:gd name="connsiteX41" fmla="*/ 2115670 w 4822804"/>
              <a:gd name="connsiteY41" fmla="*/ 1331502 h 1911018"/>
              <a:gd name="connsiteX42" fmla="*/ 1671350 w 4822804"/>
              <a:gd name="connsiteY42" fmla="*/ 1367189 h 1911018"/>
              <a:gd name="connsiteX43" fmla="*/ 1472942 w 4822804"/>
              <a:gd name="connsiteY43" fmla="*/ 1531091 h 1911018"/>
              <a:gd name="connsiteX44" fmla="*/ 1326293 w 4822804"/>
              <a:gd name="connsiteY44" fmla="*/ 1677740 h 1911018"/>
              <a:gd name="connsiteX45" fmla="*/ 963984 w 4822804"/>
              <a:gd name="connsiteY45" fmla="*/ 1841642 h 1911018"/>
              <a:gd name="connsiteX46" fmla="*/ 817335 w 4822804"/>
              <a:gd name="connsiteY46" fmla="*/ 1910653 h 1911018"/>
              <a:gd name="connsiteX47" fmla="*/ 877720 w 4822804"/>
              <a:gd name="connsiteY47" fmla="*/ 1815762 h 1911018"/>
              <a:gd name="connsiteX48" fmla="*/ 713818 w 4822804"/>
              <a:gd name="connsiteY48" fmla="*/ 1833015 h 1911018"/>
              <a:gd name="connsiteX49" fmla="*/ 843214 w 4822804"/>
              <a:gd name="connsiteY49" fmla="*/ 1781257 h 1911018"/>
              <a:gd name="connsiteX50" fmla="*/ 696565 w 4822804"/>
              <a:gd name="connsiteY50" fmla="*/ 1807136 h 1911018"/>
              <a:gd name="connsiteX51" fmla="*/ 817335 w 4822804"/>
              <a:gd name="connsiteY51" fmla="*/ 1729498 h 1911018"/>
              <a:gd name="connsiteX52" fmla="*/ 670686 w 4822804"/>
              <a:gd name="connsiteY52" fmla="*/ 1703619 h 1911018"/>
              <a:gd name="connsiteX53" fmla="*/ 938105 w 4822804"/>
              <a:gd name="connsiteY53" fmla="*/ 1712245 h 1911018"/>
              <a:gd name="connsiteX54" fmla="*/ 1145139 w 4822804"/>
              <a:gd name="connsiteY54" fmla="*/ 1643234 h 1911018"/>
              <a:gd name="connsiteX55" fmla="*/ 1274535 w 4822804"/>
              <a:gd name="connsiteY55" fmla="*/ 1453453 h 1911018"/>
              <a:gd name="connsiteX56" fmla="*/ 1171018 w 4822804"/>
              <a:gd name="connsiteY56" fmla="*/ 1280925 h 1911018"/>
              <a:gd name="connsiteX57" fmla="*/ 946731 w 4822804"/>
              <a:gd name="connsiteY57" fmla="*/ 1513838 h 1911018"/>
              <a:gd name="connsiteX58" fmla="*/ 912225 w 4822804"/>
              <a:gd name="connsiteY58" fmla="*/ 1496585 h 1911018"/>
              <a:gd name="connsiteX59" fmla="*/ 825961 w 4822804"/>
              <a:gd name="connsiteY59" fmla="*/ 1531091 h 1911018"/>
              <a:gd name="connsiteX60" fmla="*/ 808708 w 4822804"/>
              <a:gd name="connsiteY60" fmla="*/ 1487959 h 1911018"/>
              <a:gd name="connsiteX61" fmla="*/ 705191 w 4822804"/>
              <a:gd name="connsiteY61" fmla="*/ 1531091 h 1911018"/>
              <a:gd name="connsiteX62" fmla="*/ 791455 w 4822804"/>
              <a:gd name="connsiteY62" fmla="*/ 1479332 h 1911018"/>
              <a:gd name="connsiteX63" fmla="*/ 644806 w 4822804"/>
              <a:gd name="connsiteY63" fmla="*/ 1462079 h 1911018"/>
              <a:gd name="connsiteX64" fmla="*/ 843214 w 4822804"/>
              <a:gd name="connsiteY64" fmla="*/ 1384442 h 1911018"/>
              <a:gd name="connsiteX65" fmla="*/ 989863 w 4822804"/>
              <a:gd name="connsiteY65" fmla="*/ 1289551 h 1911018"/>
              <a:gd name="connsiteX66" fmla="*/ 981237 w 4822804"/>
              <a:gd name="connsiteY66" fmla="*/ 1160155 h 1911018"/>
              <a:gd name="connsiteX67" fmla="*/ 825961 w 4822804"/>
              <a:gd name="connsiteY67" fmla="*/ 1160155 h 1911018"/>
              <a:gd name="connsiteX68" fmla="*/ 325629 w 4822804"/>
              <a:gd name="connsiteY68" fmla="*/ 1160155 h 1911018"/>
              <a:gd name="connsiteX69" fmla="*/ 153101 w 4822804"/>
              <a:gd name="connsiteY69" fmla="*/ 1160155 h 1911018"/>
              <a:gd name="connsiteX70" fmla="*/ 138945 w 4822804"/>
              <a:gd name="connsiteY70" fmla="*/ 1094240 h 1911018"/>
              <a:gd name="connsiteX71" fmla="*/ 10359 w 4822804"/>
              <a:gd name="connsiteY71" fmla="*/ 1058260 h 1911018"/>
              <a:gd name="connsiteX72" fmla="*/ 11686 w 4822804"/>
              <a:gd name="connsiteY72" fmla="*/ 935868 h 1911018"/>
              <a:gd name="connsiteX73" fmla="*/ 43333 w 4822804"/>
              <a:gd name="connsiteY73" fmla="*/ 875101 h 1911018"/>
              <a:gd name="connsiteX74" fmla="*/ 119113 w 4822804"/>
              <a:gd name="connsiteY74" fmla="*/ 801754 h 1911018"/>
              <a:gd name="connsiteX75" fmla="*/ 222112 w 4822804"/>
              <a:gd name="connsiteY75" fmla="*/ 661445 h 1911018"/>
              <a:gd name="connsiteX76" fmla="*/ 455025 w 4822804"/>
              <a:gd name="connsiteY76" fmla="*/ 495921 h 1911018"/>
              <a:gd name="connsiteX77" fmla="*/ 644806 w 4822804"/>
              <a:gd name="connsiteY77" fmla="*/ 418283 h 1911018"/>
              <a:gd name="connsiteX78" fmla="*/ 656548 w 4822804"/>
              <a:gd name="connsiteY78" fmla="*/ 252216 h 1911018"/>
              <a:gd name="connsiteX79" fmla="*/ 724719 w 4822804"/>
              <a:gd name="connsiteY79" fmla="*/ 113514 h 1911018"/>
              <a:gd name="connsiteX80" fmla="*/ 863962 w 4822804"/>
              <a:gd name="connsiteY80" fmla="*/ 92201 h 1911018"/>
              <a:gd name="connsiteX81" fmla="*/ 920852 w 4822804"/>
              <a:gd name="connsiteY81" fmla="*/ 116359 h 1911018"/>
              <a:gd name="connsiteX82" fmla="*/ 989863 w 4822804"/>
              <a:gd name="connsiteY82" fmla="*/ 237128 h 1911018"/>
              <a:gd name="connsiteX83" fmla="*/ 1060296 w 4822804"/>
              <a:gd name="connsiteY83" fmla="*/ 349935 h 1911018"/>
              <a:gd name="connsiteX84" fmla="*/ 1216993 w 4822804"/>
              <a:gd name="connsiteY84" fmla="*/ 222056 h 1911018"/>
              <a:gd name="connsiteX85" fmla="*/ 1441186 w 4822804"/>
              <a:gd name="connsiteY85" fmla="*/ 98442 h 1911018"/>
              <a:gd name="connsiteX0" fmla="*/ 1451243 w 4832861"/>
              <a:gd name="connsiteY0" fmla="*/ 98442 h 1911018"/>
              <a:gd name="connsiteX1" fmla="*/ 1779047 w 4832861"/>
              <a:gd name="connsiteY1" fmla="*/ 30095 h 1911018"/>
              <a:gd name="connsiteX2" fmla="*/ 2241555 w 4832861"/>
              <a:gd name="connsiteY2" fmla="*/ 2034 h 1911018"/>
              <a:gd name="connsiteX3" fmla="*/ 2635526 w 4832861"/>
              <a:gd name="connsiteY3" fmla="*/ 81853 h 1911018"/>
              <a:gd name="connsiteX4" fmla="*/ 2992622 w 4832861"/>
              <a:gd name="connsiteY4" fmla="*/ 288887 h 1911018"/>
              <a:gd name="connsiteX5" fmla="*/ 3113392 w 4832861"/>
              <a:gd name="connsiteY5" fmla="*/ 478668 h 1911018"/>
              <a:gd name="connsiteX6" fmla="*/ 3165908 w 4832861"/>
              <a:gd name="connsiteY6" fmla="*/ 628350 h 1911018"/>
              <a:gd name="connsiteX7" fmla="*/ 3242788 w 4832861"/>
              <a:gd name="connsiteY7" fmla="*/ 780593 h 1911018"/>
              <a:gd name="connsiteX8" fmla="*/ 3743120 w 4832861"/>
              <a:gd name="connsiteY8" fmla="*/ 944495 h 1911018"/>
              <a:gd name="connsiteX9" fmla="*/ 4355596 w 4832861"/>
              <a:gd name="connsiteY9" fmla="*/ 901362 h 1911018"/>
              <a:gd name="connsiteX10" fmla="*/ 4692026 w 4832861"/>
              <a:gd name="connsiteY10" fmla="*/ 961747 h 1911018"/>
              <a:gd name="connsiteX11" fmla="*/ 4830048 w 4832861"/>
              <a:gd name="connsiteY11" fmla="*/ 1160155 h 1911018"/>
              <a:gd name="connsiteX12" fmla="*/ 4579882 w 4832861"/>
              <a:gd name="connsiteY12" fmla="*/ 1401695 h 1911018"/>
              <a:gd name="connsiteX13" fmla="*/ 4014141 w 4832861"/>
              <a:gd name="connsiteY13" fmla="*/ 1561236 h 1911018"/>
              <a:gd name="connsiteX14" fmla="*/ 3720558 w 4832861"/>
              <a:gd name="connsiteY14" fmla="*/ 1596026 h 1911018"/>
              <a:gd name="connsiteX15" fmla="*/ 3945130 w 4832861"/>
              <a:gd name="connsiteY15" fmla="*/ 1526825 h 1911018"/>
              <a:gd name="connsiteX16" fmla="*/ 4139081 w 4832861"/>
              <a:gd name="connsiteY16" fmla="*/ 1489380 h 1911018"/>
              <a:gd name="connsiteX17" fmla="*/ 4381475 w 4832861"/>
              <a:gd name="connsiteY17" fmla="*/ 1410321 h 1911018"/>
              <a:gd name="connsiteX18" fmla="*/ 4562629 w 4832861"/>
              <a:gd name="connsiteY18" fmla="*/ 1341310 h 1911018"/>
              <a:gd name="connsiteX19" fmla="*/ 4786916 w 4832861"/>
              <a:gd name="connsiteY19" fmla="*/ 1142902 h 1911018"/>
              <a:gd name="connsiteX20" fmla="*/ 4614388 w 4832861"/>
              <a:gd name="connsiteY20" fmla="*/ 987627 h 1911018"/>
              <a:gd name="connsiteX21" fmla="*/ 4269331 w 4832861"/>
              <a:gd name="connsiteY21" fmla="*/ 1004879 h 1911018"/>
              <a:gd name="connsiteX22" fmla="*/ 3743120 w 4832861"/>
              <a:gd name="connsiteY22" fmla="*/ 1048012 h 1911018"/>
              <a:gd name="connsiteX23" fmla="*/ 3346305 w 4832861"/>
              <a:gd name="connsiteY23" fmla="*/ 935868 h 1911018"/>
              <a:gd name="connsiteX24" fmla="*/ 3156524 w 4832861"/>
              <a:gd name="connsiteY24" fmla="*/ 901362 h 1911018"/>
              <a:gd name="connsiteX25" fmla="*/ 3104765 w 4832861"/>
              <a:gd name="connsiteY25" fmla="*/ 1125649 h 1911018"/>
              <a:gd name="connsiteX26" fmla="*/ 3113392 w 4832861"/>
              <a:gd name="connsiteY26" fmla="*/ 1332683 h 1911018"/>
              <a:gd name="connsiteX27" fmla="*/ 3087512 w 4832861"/>
              <a:gd name="connsiteY27" fmla="*/ 1444827 h 1911018"/>
              <a:gd name="connsiteX28" fmla="*/ 2906358 w 4832861"/>
              <a:gd name="connsiteY28" fmla="*/ 1634608 h 1911018"/>
              <a:gd name="connsiteX29" fmla="*/ 2837346 w 4832861"/>
              <a:gd name="connsiteY29" fmla="*/ 1798510 h 1911018"/>
              <a:gd name="connsiteX30" fmla="*/ 2837346 w 4832861"/>
              <a:gd name="connsiteY30" fmla="*/ 1625981 h 1911018"/>
              <a:gd name="connsiteX31" fmla="*/ 2699324 w 4832861"/>
              <a:gd name="connsiteY31" fmla="*/ 1686366 h 1911018"/>
              <a:gd name="connsiteX32" fmla="*/ 2785588 w 4832861"/>
              <a:gd name="connsiteY32" fmla="*/ 1591476 h 1911018"/>
              <a:gd name="connsiteX33" fmla="*/ 2621686 w 4832861"/>
              <a:gd name="connsiteY33" fmla="*/ 1651861 h 1911018"/>
              <a:gd name="connsiteX34" fmla="*/ 2690697 w 4832861"/>
              <a:gd name="connsiteY34" fmla="*/ 1556970 h 1911018"/>
              <a:gd name="connsiteX35" fmla="*/ 2587180 w 4832861"/>
              <a:gd name="connsiteY35" fmla="*/ 1548344 h 1911018"/>
              <a:gd name="connsiteX36" fmla="*/ 2889105 w 4832861"/>
              <a:gd name="connsiteY36" fmla="*/ 1470706 h 1911018"/>
              <a:gd name="connsiteX37" fmla="*/ 2923611 w 4832861"/>
              <a:gd name="connsiteY37" fmla="*/ 1393068 h 1911018"/>
              <a:gd name="connsiteX38" fmla="*/ 2856780 w 4832861"/>
              <a:gd name="connsiteY38" fmla="*/ 1275901 h 1911018"/>
              <a:gd name="connsiteX39" fmla="*/ 2697807 w 4832861"/>
              <a:gd name="connsiteY39" fmla="*/ 1207079 h 1911018"/>
              <a:gd name="connsiteX40" fmla="*/ 2474068 w 4832861"/>
              <a:gd name="connsiteY40" fmla="*/ 1284208 h 1911018"/>
              <a:gd name="connsiteX41" fmla="*/ 2125727 w 4832861"/>
              <a:gd name="connsiteY41" fmla="*/ 1331502 h 1911018"/>
              <a:gd name="connsiteX42" fmla="*/ 1681407 w 4832861"/>
              <a:gd name="connsiteY42" fmla="*/ 1367189 h 1911018"/>
              <a:gd name="connsiteX43" fmla="*/ 1482999 w 4832861"/>
              <a:gd name="connsiteY43" fmla="*/ 1531091 h 1911018"/>
              <a:gd name="connsiteX44" fmla="*/ 1336350 w 4832861"/>
              <a:gd name="connsiteY44" fmla="*/ 1677740 h 1911018"/>
              <a:gd name="connsiteX45" fmla="*/ 974041 w 4832861"/>
              <a:gd name="connsiteY45" fmla="*/ 1841642 h 1911018"/>
              <a:gd name="connsiteX46" fmla="*/ 827392 w 4832861"/>
              <a:gd name="connsiteY46" fmla="*/ 1910653 h 1911018"/>
              <a:gd name="connsiteX47" fmla="*/ 887777 w 4832861"/>
              <a:gd name="connsiteY47" fmla="*/ 1815762 h 1911018"/>
              <a:gd name="connsiteX48" fmla="*/ 723875 w 4832861"/>
              <a:gd name="connsiteY48" fmla="*/ 1833015 h 1911018"/>
              <a:gd name="connsiteX49" fmla="*/ 853271 w 4832861"/>
              <a:gd name="connsiteY49" fmla="*/ 1781257 h 1911018"/>
              <a:gd name="connsiteX50" fmla="*/ 706622 w 4832861"/>
              <a:gd name="connsiteY50" fmla="*/ 1807136 h 1911018"/>
              <a:gd name="connsiteX51" fmla="*/ 827392 w 4832861"/>
              <a:gd name="connsiteY51" fmla="*/ 1729498 h 1911018"/>
              <a:gd name="connsiteX52" fmla="*/ 680743 w 4832861"/>
              <a:gd name="connsiteY52" fmla="*/ 1703619 h 1911018"/>
              <a:gd name="connsiteX53" fmla="*/ 948162 w 4832861"/>
              <a:gd name="connsiteY53" fmla="*/ 1712245 h 1911018"/>
              <a:gd name="connsiteX54" fmla="*/ 1155196 w 4832861"/>
              <a:gd name="connsiteY54" fmla="*/ 1643234 h 1911018"/>
              <a:gd name="connsiteX55" fmla="*/ 1284592 w 4832861"/>
              <a:gd name="connsiteY55" fmla="*/ 1453453 h 1911018"/>
              <a:gd name="connsiteX56" fmla="*/ 1181075 w 4832861"/>
              <a:gd name="connsiteY56" fmla="*/ 1280925 h 1911018"/>
              <a:gd name="connsiteX57" fmla="*/ 956788 w 4832861"/>
              <a:gd name="connsiteY57" fmla="*/ 1513838 h 1911018"/>
              <a:gd name="connsiteX58" fmla="*/ 922282 w 4832861"/>
              <a:gd name="connsiteY58" fmla="*/ 1496585 h 1911018"/>
              <a:gd name="connsiteX59" fmla="*/ 836018 w 4832861"/>
              <a:gd name="connsiteY59" fmla="*/ 1531091 h 1911018"/>
              <a:gd name="connsiteX60" fmla="*/ 818765 w 4832861"/>
              <a:gd name="connsiteY60" fmla="*/ 1487959 h 1911018"/>
              <a:gd name="connsiteX61" fmla="*/ 715248 w 4832861"/>
              <a:gd name="connsiteY61" fmla="*/ 1531091 h 1911018"/>
              <a:gd name="connsiteX62" fmla="*/ 801512 w 4832861"/>
              <a:gd name="connsiteY62" fmla="*/ 1479332 h 1911018"/>
              <a:gd name="connsiteX63" fmla="*/ 654863 w 4832861"/>
              <a:gd name="connsiteY63" fmla="*/ 1462079 h 1911018"/>
              <a:gd name="connsiteX64" fmla="*/ 853271 w 4832861"/>
              <a:gd name="connsiteY64" fmla="*/ 1384442 h 1911018"/>
              <a:gd name="connsiteX65" fmla="*/ 999920 w 4832861"/>
              <a:gd name="connsiteY65" fmla="*/ 1289551 h 1911018"/>
              <a:gd name="connsiteX66" fmla="*/ 991294 w 4832861"/>
              <a:gd name="connsiteY66" fmla="*/ 1160155 h 1911018"/>
              <a:gd name="connsiteX67" fmla="*/ 836018 w 4832861"/>
              <a:gd name="connsiteY67" fmla="*/ 1160155 h 1911018"/>
              <a:gd name="connsiteX68" fmla="*/ 335686 w 4832861"/>
              <a:gd name="connsiteY68" fmla="*/ 1160155 h 1911018"/>
              <a:gd name="connsiteX69" fmla="*/ 163158 w 4832861"/>
              <a:gd name="connsiteY69" fmla="*/ 1160155 h 1911018"/>
              <a:gd name="connsiteX70" fmla="*/ 149002 w 4832861"/>
              <a:gd name="connsiteY70" fmla="*/ 1094240 h 1911018"/>
              <a:gd name="connsiteX71" fmla="*/ 20416 w 4832861"/>
              <a:gd name="connsiteY71" fmla="*/ 1058260 h 1911018"/>
              <a:gd name="connsiteX72" fmla="*/ 3455 w 4832861"/>
              <a:gd name="connsiteY72" fmla="*/ 972444 h 1911018"/>
              <a:gd name="connsiteX73" fmla="*/ 53390 w 4832861"/>
              <a:gd name="connsiteY73" fmla="*/ 875101 h 1911018"/>
              <a:gd name="connsiteX74" fmla="*/ 129170 w 4832861"/>
              <a:gd name="connsiteY74" fmla="*/ 801754 h 1911018"/>
              <a:gd name="connsiteX75" fmla="*/ 232169 w 4832861"/>
              <a:gd name="connsiteY75" fmla="*/ 661445 h 1911018"/>
              <a:gd name="connsiteX76" fmla="*/ 465082 w 4832861"/>
              <a:gd name="connsiteY76" fmla="*/ 495921 h 1911018"/>
              <a:gd name="connsiteX77" fmla="*/ 654863 w 4832861"/>
              <a:gd name="connsiteY77" fmla="*/ 418283 h 1911018"/>
              <a:gd name="connsiteX78" fmla="*/ 666605 w 4832861"/>
              <a:gd name="connsiteY78" fmla="*/ 252216 h 1911018"/>
              <a:gd name="connsiteX79" fmla="*/ 734776 w 4832861"/>
              <a:gd name="connsiteY79" fmla="*/ 113514 h 1911018"/>
              <a:gd name="connsiteX80" fmla="*/ 874019 w 4832861"/>
              <a:gd name="connsiteY80" fmla="*/ 92201 h 1911018"/>
              <a:gd name="connsiteX81" fmla="*/ 930909 w 4832861"/>
              <a:gd name="connsiteY81" fmla="*/ 116359 h 1911018"/>
              <a:gd name="connsiteX82" fmla="*/ 999920 w 4832861"/>
              <a:gd name="connsiteY82" fmla="*/ 237128 h 1911018"/>
              <a:gd name="connsiteX83" fmla="*/ 1070353 w 4832861"/>
              <a:gd name="connsiteY83" fmla="*/ 349935 h 1911018"/>
              <a:gd name="connsiteX84" fmla="*/ 1227050 w 4832861"/>
              <a:gd name="connsiteY84" fmla="*/ 222056 h 1911018"/>
              <a:gd name="connsiteX85" fmla="*/ 1451243 w 4832861"/>
              <a:gd name="connsiteY85" fmla="*/ 98442 h 1911018"/>
              <a:gd name="connsiteX0" fmla="*/ 1447843 w 4829461"/>
              <a:gd name="connsiteY0" fmla="*/ 98442 h 1911018"/>
              <a:gd name="connsiteX1" fmla="*/ 1775647 w 4829461"/>
              <a:gd name="connsiteY1" fmla="*/ 30095 h 1911018"/>
              <a:gd name="connsiteX2" fmla="*/ 2238155 w 4829461"/>
              <a:gd name="connsiteY2" fmla="*/ 2034 h 1911018"/>
              <a:gd name="connsiteX3" fmla="*/ 2632126 w 4829461"/>
              <a:gd name="connsiteY3" fmla="*/ 81853 h 1911018"/>
              <a:gd name="connsiteX4" fmla="*/ 2989222 w 4829461"/>
              <a:gd name="connsiteY4" fmla="*/ 288887 h 1911018"/>
              <a:gd name="connsiteX5" fmla="*/ 3109992 w 4829461"/>
              <a:gd name="connsiteY5" fmla="*/ 478668 h 1911018"/>
              <a:gd name="connsiteX6" fmla="*/ 3162508 w 4829461"/>
              <a:gd name="connsiteY6" fmla="*/ 628350 h 1911018"/>
              <a:gd name="connsiteX7" fmla="*/ 3239388 w 4829461"/>
              <a:gd name="connsiteY7" fmla="*/ 780593 h 1911018"/>
              <a:gd name="connsiteX8" fmla="*/ 3739720 w 4829461"/>
              <a:gd name="connsiteY8" fmla="*/ 944495 h 1911018"/>
              <a:gd name="connsiteX9" fmla="*/ 4352196 w 4829461"/>
              <a:gd name="connsiteY9" fmla="*/ 901362 h 1911018"/>
              <a:gd name="connsiteX10" fmla="*/ 4688626 w 4829461"/>
              <a:gd name="connsiteY10" fmla="*/ 961747 h 1911018"/>
              <a:gd name="connsiteX11" fmla="*/ 4826648 w 4829461"/>
              <a:gd name="connsiteY11" fmla="*/ 1160155 h 1911018"/>
              <a:gd name="connsiteX12" fmla="*/ 4576482 w 4829461"/>
              <a:gd name="connsiteY12" fmla="*/ 1401695 h 1911018"/>
              <a:gd name="connsiteX13" fmla="*/ 4010741 w 4829461"/>
              <a:gd name="connsiteY13" fmla="*/ 1561236 h 1911018"/>
              <a:gd name="connsiteX14" fmla="*/ 3717158 w 4829461"/>
              <a:gd name="connsiteY14" fmla="*/ 1596026 h 1911018"/>
              <a:gd name="connsiteX15" fmla="*/ 3941730 w 4829461"/>
              <a:gd name="connsiteY15" fmla="*/ 1526825 h 1911018"/>
              <a:gd name="connsiteX16" fmla="*/ 4135681 w 4829461"/>
              <a:gd name="connsiteY16" fmla="*/ 1489380 h 1911018"/>
              <a:gd name="connsiteX17" fmla="*/ 4378075 w 4829461"/>
              <a:gd name="connsiteY17" fmla="*/ 1410321 h 1911018"/>
              <a:gd name="connsiteX18" fmla="*/ 4559229 w 4829461"/>
              <a:gd name="connsiteY18" fmla="*/ 1341310 h 1911018"/>
              <a:gd name="connsiteX19" fmla="*/ 4783516 w 4829461"/>
              <a:gd name="connsiteY19" fmla="*/ 1142902 h 1911018"/>
              <a:gd name="connsiteX20" fmla="*/ 4610988 w 4829461"/>
              <a:gd name="connsiteY20" fmla="*/ 987627 h 1911018"/>
              <a:gd name="connsiteX21" fmla="*/ 4265931 w 4829461"/>
              <a:gd name="connsiteY21" fmla="*/ 1004879 h 1911018"/>
              <a:gd name="connsiteX22" fmla="*/ 3739720 w 4829461"/>
              <a:gd name="connsiteY22" fmla="*/ 1048012 h 1911018"/>
              <a:gd name="connsiteX23" fmla="*/ 3342905 w 4829461"/>
              <a:gd name="connsiteY23" fmla="*/ 935868 h 1911018"/>
              <a:gd name="connsiteX24" fmla="*/ 3153124 w 4829461"/>
              <a:gd name="connsiteY24" fmla="*/ 901362 h 1911018"/>
              <a:gd name="connsiteX25" fmla="*/ 3101365 w 4829461"/>
              <a:gd name="connsiteY25" fmla="*/ 1125649 h 1911018"/>
              <a:gd name="connsiteX26" fmla="*/ 3109992 w 4829461"/>
              <a:gd name="connsiteY26" fmla="*/ 1332683 h 1911018"/>
              <a:gd name="connsiteX27" fmla="*/ 3084112 w 4829461"/>
              <a:gd name="connsiteY27" fmla="*/ 1444827 h 1911018"/>
              <a:gd name="connsiteX28" fmla="*/ 2902958 w 4829461"/>
              <a:gd name="connsiteY28" fmla="*/ 1634608 h 1911018"/>
              <a:gd name="connsiteX29" fmla="*/ 2833946 w 4829461"/>
              <a:gd name="connsiteY29" fmla="*/ 1798510 h 1911018"/>
              <a:gd name="connsiteX30" fmla="*/ 2833946 w 4829461"/>
              <a:gd name="connsiteY30" fmla="*/ 1625981 h 1911018"/>
              <a:gd name="connsiteX31" fmla="*/ 2695924 w 4829461"/>
              <a:gd name="connsiteY31" fmla="*/ 1686366 h 1911018"/>
              <a:gd name="connsiteX32" fmla="*/ 2782188 w 4829461"/>
              <a:gd name="connsiteY32" fmla="*/ 1591476 h 1911018"/>
              <a:gd name="connsiteX33" fmla="*/ 2618286 w 4829461"/>
              <a:gd name="connsiteY33" fmla="*/ 1651861 h 1911018"/>
              <a:gd name="connsiteX34" fmla="*/ 2687297 w 4829461"/>
              <a:gd name="connsiteY34" fmla="*/ 1556970 h 1911018"/>
              <a:gd name="connsiteX35" fmla="*/ 2583780 w 4829461"/>
              <a:gd name="connsiteY35" fmla="*/ 1548344 h 1911018"/>
              <a:gd name="connsiteX36" fmla="*/ 2885705 w 4829461"/>
              <a:gd name="connsiteY36" fmla="*/ 1470706 h 1911018"/>
              <a:gd name="connsiteX37" fmla="*/ 2920211 w 4829461"/>
              <a:gd name="connsiteY37" fmla="*/ 1393068 h 1911018"/>
              <a:gd name="connsiteX38" fmla="*/ 2853380 w 4829461"/>
              <a:gd name="connsiteY38" fmla="*/ 1275901 h 1911018"/>
              <a:gd name="connsiteX39" fmla="*/ 2694407 w 4829461"/>
              <a:gd name="connsiteY39" fmla="*/ 1207079 h 1911018"/>
              <a:gd name="connsiteX40" fmla="*/ 2470668 w 4829461"/>
              <a:gd name="connsiteY40" fmla="*/ 1284208 h 1911018"/>
              <a:gd name="connsiteX41" fmla="*/ 2122327 w 4829461"/>
              <a:gd name="connsiteY41" fmla="*/ 1331502 h 1911018"/>
              <a:gd name="connsiteX42" fmla="*/ 1678007 w 4829461"/>
              <a:gd name="connsiteY42" fmla="*/ 1367189 h 1911018"/>
              <a:gd name="connsiteX43" fmla="*/ 1479599 w 4829461"/>
              <a:gd name="connsiteY43" fmla="*/ 1531091 h 1911018"/>
              <a:gd name="connsiteX44" fmla="*/ 1332950 w 4829461"/>
              <a:gd name="connsiteY44" fmla="*/ 1677740 h 1911018"/>
              <a:gd name="connsiteX45" fmla="*/ 970641 w 4829461"/>
              <a:gd name="connsiteY45" fmla="*/ 1841642 h 1911018"/>
              <a:gd name="connsiteX46" fmla="*/ 823992 w 4829461"/>
              <a:gd name="connsiteY46" fmla="*/ 1910653 h 1911018"/>
              <a:gd name="connsiteX47" fmla="*/ 884377 w 4829461"/>
              <a:gd name="connsiteY47" fmla="*/ 1815762 h 1911018"/>
              <a:gd name="connsiteX48" fmla="*/ 720475 w 4829461"/>
              <a:gd name="connsiteY48" fmla="*/ 1833015 h 1911018"/>
              <a:gd name="connsiteX49" fmla="*/ 849871 w 4829461"/>
              <a:gd name="connsiteY49" fmla="*/ 1781257 h 1911018"/>
              <a:gd name="connsiteX50" fmla="*/ 703222 w 4829461"/>
              <a:gd name="connsiteY50" fmla="*/ 1807136 h 1911018"/>
              <a:gd name="connsiteX51" fmla="*/ 823992 w 4829461"/>
              <a:gd name="connsiteY51" fmla="*/ 1729498 h 1911018"/>
              <a:gd name="connsiteX52" fmla="*/ 677343 w 4829461"/>
              <a:gd name="connsiteY52" fmla="*/ 1703619 h 1911018"/>
              <a:gd name="connsiteX53" fmla="*/ 944762 w 4829461"/>
              <a:gd name="connsiteY53" fmla="*/ 1712245 h 1911018"/>
              <a:gd name="connsiteX54" fmla="*/ 1151796 w 4829461"/>
              <a:gd name="connsiteY54" fmla="*/ 1643234 h 1911018"/>
              <a:gd name="connsiteX55" fmla="*/ 1281192 w 4829461"/>
              <a:gd name="connsiteY55" fmla="*/ 1453453 h 1911018"/>
              <a:gd name="connsiteX56" fmla="*/ 1177675 w 4829461"/>
              <a:gd name="connsiteY56" fmla="*/ 1280925 h 1911018"/>
              <a:gd name="connsiteX57" fmla="*/ 953388 w 4829461"/>
              <a:gd name="connsiteY57" fmla="*/ 1513838 h 1911018"/>
              <a:gd name="connsiteX58" fmla="*/ 918882 w 4829461"/>
              <a:gd name="connsiteY58" fmla="*/ 1496585 h 1911018"/>
              <a:gd name="connsiteX59" fmla="*/ 832618 w 4829461"/>
              <a:gd name="connsiteY59" fmla="*/ 1531091 h 1911018"/>
              <a:gd name="connsiteX60" fmla="*/ 815365 w 4829461"/>
              <a:gd name="connsiteY60" fmla="*/ 1487959 h 1911018"/>
              <a:gd name="connsiteX61" fmla="*/ 711848 w 4829461"/>
              <a:gd name="connsiteY61" fmla="*/ 1531091 h 1911018"/>
              <a:gd name="connsiteX62" fmla="*/ 798112 w 4829461"/>
              <a:gd name="connsiteY62" fmla="*/ 1479332 h 1911018"/>
              <a:gd name="connsiteX63" fmla="*/ 651463 w 4829461"/>
              <a:gd name="connsiteY63" fmla="*/ 1462079 h 1911018"/>
              <a:gd name="connsiteX64" fmla="*/ 849871 w 4829461"/>
              <a:gd name="connsiteY64" fmla="*/ 1384442 h 1911018"/>
              <a:gd name="connsiteX65" fmla="*/ 996520 w 4829461"/>
              <a:gd name="connsiteY65" fmla="*/ 1289551 h 1911018"/>
              <a:gd name="connsiteX66" fmla="*/ 987894 w 4829461"/>
              <a:gd name="connsiteY66" fmla="*/ 1160155 h 1911018"/>
              <a:gd name="connsiteX67" fmla="*/ 832618 w 4829461"/>
              <a:gd name="connsiteY67" fmla="*/ 1160155 h 1911018"/>
              <a:gd name="connsiteX68" fmla="*/ 332286 w 4829461"/>
              <a:gd name="connsiteY68" fmla="*/ 1160155 h 1911018"/>
              <a:gd name="connsiteX69" fmla="*/ 159758 w 4829461"/>
              <a:gd name="connsiteY69" fmla="*/ 1160155 h 1911018"/>
              <a:gd name="connsiteX70" fmla="*/ 145602 w 4829461"/>
              <a:gd name="connsiteY70" fmla="*/ 1094240 h 1911018"/>
              <a:gd name="connsiteX71" fmla="*/ 42619 w 4829461"/>
              <a:gd name="connsiteY71" fmla="*/ 1058260 h 1911018"/>
              <a:gd name="connsiteX72" fmla="*/ 55 w 4829461"/>
              <a:gd name="connsiteY72" fmla="*/ 972444 h 1911018"/>
              <a:gd name="connsiteX73" fmla="*/ 49990 w 4829461"/>
              <a:gd name="connsiteY73" fmla="*/ 875101 h 1911018"/>
              <a:gd name="connsiteX74" fmla="*/ 125770 w 4829461"/>
              <a:gd name="connsiteY74" fmla="*/ 801754 h 1911018"/>
              <a:gd name="connsiteX75" fmla="*/ 228769 w 4829461"/>
              <a:gd name="connsiteY75" fmla="*/ 661445 h 1911018"/>
              <a:gd name="connsiteX76" fmla="*/ 461682 w 4829461"/>
              <a:gd name="connsiteY76" fmla="*/ 495921 h 1911018"/>
              <a:gd name="connsiteX77" fmla="*/ 651463 w 4829461"/>
              <a:gd name="connsiteY77" fmla="*/ 418283 h 1911018"/>
              <a:gd name="connsiteX78" fmla="*/ 663205 w 4829461"/>
              <a:gd name="connsiteY78" fmla="*/ 252216 h 1911018"/>
              <a:gd name="connsiteX79" fmla="*/ 731376 w 4829461"/>
              <a:gd name="connsiteY79" fmla="*/ 113514 h 1911018"/>
              <a:gd name="connsiteX80" fmla="*/ 870619 w 4829461"/>
              <a:gd name="connsiteY80" fmla="*/ 92201 h 1911018"/>
              <a:gd name="connsiteX81" fmla="*/ 927509 w 4829461"/>
              <a:gd name="connsiteY81" fmla="*/ 116359 h 1911018"/>
              <a:gd name="connsiteX82" fmla="*/ 996520 w 4829461"/>
              <a:gd name="connsiteY82" fmla="*/ 237128 h 1911018"/>
              <a:gd name="connsiteX83" fmla="*/ 1066953 w 4829461"/>
              <a:gd name="connsiteY83" fmla="*/ 349935 h 1911018"/>
              <a:gd name="connsiteX84" fmla="*/ 1223650 w 4829461"/>
              <a:gd name="connsiteY84" fmla="*/ 222056 h 1911018"/>
              <a:gd name="connsiteX85" fmla="*/ 1447843 w 4829461"/>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9704 w 4829407"/>
              <a:gd name="connsiteY69" fmla="*/ 1160155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6047 w 4829407"/>
              <a:gd name="connsiteY69" fmla="*/ 1145524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9407" h="1911018">
                <a:moveTo>
                  <a:pt x="1447789" y="98442"/>
                </a:moveTo>
                <a:cubicBezTo>
                  <a:pt x="1531178" y="58904"/>
                  <a:pt x="1643874" y="46163"/>
                  <a:pt x="1775593" y="30095"/>
                </a:cubicBezTo>
                <a:cubicBezTo>
                  <a:pt x="1907312" y="14027"/>
                  <a:pt x="2095355" y="-6592"/>
                  <a:pt x="2238101" y="2034"/>
                </a:cubicBezTo>
                <a:cubicBezTo>
                  <a:pt x="2380847" y="10660"/>
                  <a:pt x="2506894" y="34044"/>
                  <a:pt x="2632072" y="81853"/>
                </a:cubicBezTo>
                <a:cubicBezTo>
                  <a:pt x="2757250" y="129662"/>
                  <a:pt x="2909524" y="222751"/>
                  <a:pt x="2989168" y="288887"/>
                </a:cubicBezTo>
                <a:cubicBezTo>
                  <a:pt x="3068812" y="355023"/>
                  <a:pt x="3081057" y="422091"/>
                  <a:pt x="3109938" y="478668"/>
                </a:cubicBezTo>
                <a:cubicBezTo>
                  <a:pt x="3138819" y="535245"/>
                  <a:pt x="3140888" y="578029"/>
                  <a:pt x="3162454" y="628350"/>
                </a:cubicBezTo>
                <a:cubicBezTo>
                  <a:pt x="3184020" y="678671"/>
                  <a:pt x="3143132" y="727902"/>
                  <a:pt x="3239334" y="780593"/>
                </a:cubicBezTo>
                <a:cubicBezTo>
                  <a:pt x="3335536" y="833284"/>
                  <a:pt x="3554198" y="924367"/>
                  <a:pt x="3739666" y="944495"/>
                </a:cubicBezTo>
                <a:cubicBezTo>
                  <a:pt x="3925134" y="964623"/>
                  <a:pt x="4193991" y="898487"/>
                  <a:pt x="4352142" y="901362"/>
                </a:cubicBezTo>
                <a:cubicBezTo>
                  <a:pt x="4510293" y="904237"/>
                  <a:pt x="4609497" y="918615"/>
                  <a:pt x="4688572" y="961747"/>
                </a:cubicBezTo>
                <a:cubicBezTo>
                  <a:pt x="4767647" y="1004879"/>
                  <a:pt x="4845285" y="1086830"/>
                  <a:pt x="4826594" y="1160155"/>
                </a:cubicBezTo>
                <a:cubicBezTo>
                  <a:pt x="4807903" y="1233480"/>
                  <a:pt x="4712412" y="1334848"/>
                  <a:pt x="4576428" y="1401695"/>
                </a:cubicBezTo>
                <a:cubicBezTo>
                  <a:pt x="4440444" y="1468542"/>
                  <a:pt x="4120271" y="1549639"/>
                  <a:pt x="4010687" y="1561236"/>
                </a:cubicBezTo>
                <a:cubicBezTo>
                  <a:pt x="3901103" y="1572833"/>
                  <a:pt x="3728606" y="1601761"/>
                  <a:pt x="3717104" y="1596026"/>
                </a:cubicBezTo>
                <a:cubicBezTo>
                  <a:pt x="3705602" y="1590291"/>
                  <a:pt x="3871922" y="1544599"/>
                  <a:pt x="3941676" y="1526825"/>
                </a:cubicBezTo>
                <a:cubicBezTo>
                  <a:pt x="4011430" y="1509051"/>
                  <a:pt x="4062903" y="1508797"/>
                  <a:pt x="4135627" y="1489380"/>
                </a:cubicBezTo>
                <a:cubicBezTo>
                  <a:pt x="4208351" y="1469963"/>
                  <a:pt x="4307430" y="1434999"/>
                  <a:pt x="4378021" y="1410321"/>
                </a:cubicBezTo>
                <a:cubicBezTo>
                  <a:pt x="4448612" y="1385643"/>
                  <a:pt x="4491602" y="1385880"/>
                  <a:pt x="4559175" y="1341310"/>
                </a:cubicBezTo>
                <a:cubicBezTo>
                  <a:pt x="4626748" y="1296740"/>
                  <a:pt x="4774836" y="1201849"/>
                  <a:pt x="4783462" y="1142902"/>
                </a:cubicBezTo>
                <a:cubicBezTo>
                  <a:pt x="4792088" y="1083955"/>
                  <a:pt x="4697198" y="1010631"/>
                  <a:pt x="4610934" y="987627"/>
                </a:cubicBezTo>
                <a:cubicBezTo>
                  <a:pt x="4524670" y="964623"/>
                  <a:pt x="4411088" y="994815"/>
                  <a:pt x="4265877" y="1004879"/>
                </a:cubicBezTo>
                <a:cubicBezTo>
                  <a:pt x="4120666" y="1014943"/>
                  <a:pt x="3893504" y="1059514"/>
                  <a:pt x="3739666" y="1048012"/>
                </a:cubicBezTo>
                <a:cubicBezTo>
                  <a:pt x="3585828" y="1036510"/>
                  <a:pt x="3440617" y="960310"/>
                  <a:pt x="3342851" y="935868"/>
                </a:cubicBezTo>
                <a:cubicBezTo>
                  <a:pt x="3245085" y="911426"/>
                  <a:pt x="3193327" y="869732"/>
                  <a:pt x="3153070" y="901362"/>
                </a:cubicBezTo>
                <a:cubicBezTo>
                  <a:pt x="3112813" y="932992"/>
                  <a:pt x="3108500" y="1053762"/>
                  <a:pt x="3101311" y="1125649"/>
                </a:cubicBezTo>
                <a:cubicBezTo>
                  <a:pt x="3094122" y="1197536"/>
                  <a:pt x="3112813" y="1279487"/>
                  <a:pt x="3109938" y="1332683"/>
                </a:cubicBezTo>
                <a:cubicBezTo>
                  <a:pt x="3107063" y="1385879"/>
                  <a:pt x="3118564" y="1394506"/>
                  <a:pt x="3084058" y="1444827"/>
                </a:cubicBezTo>
                <a:cubicBezTo>
                  <a:pt x="3049552" y="1495148"/>
                  <a:pt x="2944598" y="1575661"/>
                  <a:pt x="2902904" y="1634608"/>
                </a:cubicBezTo>
                <a:cubicBezTo>
                  <a:pt x="2861210" y="1693555"/>
                  <a:pt x="2845394" y="1799948"/>
                  <a:pt x="2833892" y="1798510"/>
                </a:cubicBezTo>
                <a:cubicBezTo>
                  <a:pt x="2822390" y="1797072"/>
                  <a:pt x="2856895" y="1644672"/>
                  <a:pt x="2833892" y="1625981"/>
                </a:cubicBezTo>
                <a:cubicBezTo>
                  <a:pt x="2810889" y="1607290"/>
                  <a:pt x="2704496" y="1692117"/>
                  <a:pt x="2695870" y="1686366"/>
                </a:cubicBezTo>
                <a:cubicBezTo>
                  <a:pt x="2687244" y="1680615"/>
                  <a:pt x="2795074" y="1597227"/>
                  <a:pt x="2782134" y="1591476"/>
                </a:cubicBezTo>
                <a:cubicBezTo>
                  <a:pt x="2769194" y="1585725"/>
                  <a:pt x="2634047" y="1657612"/>
                  <a:pt x="2618232" y="1651861"/>
                </a:cubicBezTo>
                <a:cubicBezTo>
                  <a:pt x="2602417" y="1646110"/>
                  <a:pt x="2692994" y="1574223"/>
                  <a:pt x="2687243" y="1556970"/>
                </a:cubicBezTo>
                <a:cubicBezTo>
                  <a:pt x="2681492" y="1539717"/>
                  <a:pt x="2550658" y="1562721"/>
                  <a:pt x="2583726" y="1548344"/>
                </a:cubicBezTo>
                <a:cubicBezTo>
                  <a:pt x="2616794" y="1533967"/>
                  <a:pt x="2829579" y="1496585"/>
                  <a:pt x="2885651" y="1470706"/>
                </a:cubicBezTo>
                <a:cubicBezTo>
                  <a:pt x="2941723" y="1444827"/>
                  <a:pt x="2925544" y="1425535"/>
                  <a:pt x="2920157" y="1393068"/>
                </a:cubicBezTo>
                <a:cubicBezTo>
                  <a:pt x="2914770" y="1360601"/>
                  <a:pt x="2890960" y="1306899"/>
                  <a:pt x="2853326" y="1275901"/>
                </a:cubicBezTo>
                <a:cubicBezTo>
                  <a:pt x="2815692" y="1244903"/>
                  <a:pt x="2758138" y="1205695"/>
                  <a:pt x="2694353" y="1207079"/>
                </a:cubicBezTo>
                <a:cubicBezTo>
                  <a:pt x="2630568" y="1208464"/>
                  <a:pt x="2555912" y="1268495"/>
                  <a:pt x="2470614" y="1284208"/>
                </a:cubicBezTo>
                <a:cubicBezTo>
                  <a:pt x="2385316" y="1299921"/>
                  <a:pt x="2251871" y="1322696"/>
                  <a:pt x="2122273" y="1331502"/>
                </a:cubicBezTo>
                <a:cubicBezTo>
                  <a:pt x="1992675" y="1340308"/>
                  <a:pt x="1785074" y="1333924"/>
                  <a:pt x="1677953" y="1367189"/>
                </a:cubicBezTo>
                <a:cubicBezTo>
                  <a:pt x="1570832" y="1400454"/>
                  <a:pt x="1537055" y="1479332"/>
                  <a:pt x="1479545" y="1531091"/>
                </a:cubicBezTo>
                <a:cubicBezTo>
                  <a:pt x="1422035" y="1582850"/>
                  <a:pt x="1417722" y="1625982"/>
                  <a:pt x="1332896" y="1677740"/>
                </a:cubicBezTo>
                <a:cubicBezTo>
                  <a:pt x="1248070" y="1729499"/>
                  <a:pt x="1055413" y="1802823"/>
                  <a:pt x="970587" y="1841642"/>
                </a:cubicBezTo>
                <a:cubicBezTo>
                  <a:pt x="885761" y="1880461"/>
                  <a:pt x="838315" y="1914966"/>
                  <a:pt x="823938" y="1910653"/>
                </a:cubicBezTo>
                <a:cubicBezTo>
                  <a:pt x="809561" y="1906340"/>
                  <a:pt x="901576" y="1828702"/>
                  <a:pt x="884323" y="1815762"/>
                </a:cubicBezTo>
                <a:cubicBezTo>
                  <a:pt x="867070" y="1802822"/>
                  <a:pt x="726172" y="1838766"/>
                  <a:pt x="720421" y="1833015"/>
                </a:cubicBezTo>
                <a:cubicBezTo>
                  <a:pt x="714670" y="1827264"/>
                  <a:pt x="852692" y="1785570"/>
                  <a:pt x="849817" y="1781257"/>
                </a:cubicBezTo>
                <a:cubicBezTo>
                  <a:pt x="846942" y="1776944"/>
                  <a:pt x="707481" y="1815762"/>
                  <a:pt x="703168" y="1807136"/>
                </a:cubicBezTo>
                <a:cubicBezTo>
                  <a:pt x="698855" y="1798510"/>
                  <a:pt x="828251" y="1746751"/>
                  <a:pt x="823938" y="1729498"/>
                </a:cubicBezTo>
                <a:cubicBezTo>
                  <a:pt x="819625" y="1712245"/>
                  <a:pt x="657161" y="1706495"/>
                  <a:pt x="677289" y="1703619"/>
                </a:cubicBezTo>
                <a:cubicBezTo>
                  <a:pt x="697417" y="1700744"/>
                  <a:pt x="865632" y="1722309"/>
                  <a:pt x="944708" y="1712245"/>
                </a:cubicBezTo>
                <a:cubicBezTo>
                  <a:pt x="1023784" y="1702181"/>
                  <a:pt x="1095670" y="1686366"/>
                  <a:pt x="1151742" y="1643234"/>
                </a:cubicBezTo>
                <a:cubicBezTo>
                  <a:pt x="1207814" y="1600102"/>
                  <a:pt x="1276825" y="1513838"/>
                  <a:pt x="1281138" y="1453453"/>
                </a:cubicBezTo>
                <a:cubicBezTo>
                  <a:pt x="1285451" y="1393068"/>
                  <a:pt x="1232255" y="1270861"/>
                  <a:pt x="1177621" y="1280925"/>
                </a:cubicBezTo>
                <a:cubicBezTo>
                  <a:pt x="1122987" y="1290989"/>
                  <a:pt x="996466" y="1477895"/>
                  <a:pt x="953334" y="1513838"/>
                </a:cubicBezTo>
                <a:cubicBezTo>
                  <a:pt x="910202" y="1549781"/>
                  <a:pt x="938956" y="1493710"/>
                  <a:pt x="918828" y="1496585"/>
                </a:cubicBezTo>
                <a:cubicBezTo>
                  <a:pt x="898700" y="1499461"/>
                  <a:pt x="849817" y="1532529"/>
                  <a:pt x="832564" y="1531091"/>
                </a:cubicBezTo>
                <a:cubicBezTo>
                  <a:pt x="815311" y="1529653"/>
                  <a:pt x="835439" y="1487959"/>
                  <a:pt x="815311" y="1487959"/>
                </a:cubicBezTo>
                <a:cubicBezTo>
                  <a:pt x="795183" y="1487959"/>
                  <a:pt x="714669" y="1532529"/>
                  <a:pt x="711794" y="1531091"/>
                </a:cubicBezTo>
                <a:cubicBezTo>
                  <a:pt x="708919" y="1529653"/>
                  <a:pt x="808122" y="1490834"/>
                  <a:pt x="798058" y="1479332"/>
                </a:cubicBezTo>
                <a:cubicBezTo>
                  <a:pt x="787994" y="1467830"/>
                  <a:pt x="642782" y="1477894"/>
                  <a:pt x="651409" y="1462079"/>
                </a:cubicBezTo>
                <a:cubicBezTo>
                  <a:pt x="660035" y="1446264"/>
                  <a:pt x="792308" y="1413197"/>
                  <a:pt x="849817" y="1384442"/>
                </a:cubicBezTo>
                <a:cubicBezTo>
                  <a:pt x="907326" y="1355687"/>
                  <a:pt x="973462" y="1326932"/>
                  <a:pt x="996466" y="1289551"/>
                </a:cubicBezTo>
                <a:cubicBezTo>
                  <a:pt x="1019470" y="1252170"/>
                  <a:pt x="1015157" y="1181721"/>
                  <a:pt x="987840" y="1160155"/>
                </a:cubicBezTo>
                <a:cubicBezTo>
                  <a:pt x="960523" y="1138589"/>
                  <a:pt x="832564" y="1160155"/>
                  <a:pt x="832564" y="1160155"/>
                </a:cubicBezTo>
                <a:lnTo>
                  <a:pt x="332232" y="1160155"/>
                </a:lnTo>
                <a:cubicBezTo>
                  <a:pt x="219479" y="1157717"/>
                  <a:pt x="187161" y="1156510"/>
                  <a:pt x="156047" y="1145524"/>
                </a:cubicBezTo>
                <a:cubicBezTo>
                  <a:pt x="124933" y="1134538"/>
                  <a:pt x="164462" y="1108784"/>
                  <a:pt x="145548" y="1094240"/>
                </a:cubicBezTo>
                <a:cubicBezTo>
                  <a:pt x="126634" y="1079696"/>
                  <a:pt x="66823" y="1078559"/>
                  <a:pt x="42565" y="1058260"/>
                </a:cubicBezTo>
                <a:cubicBezTo>
                  <a:pt x="18307" y="1037961"/>
                  <a:pt x="-8" y="1002361"/>
                  <a:pt x="1" y="972444"/>
                </a:cubicBezTo>
                <a:cubicBezTo>
                  <a:pt x="10" y="942527"/>
                  <a:pt x="24717" y="901110"/>
                  <a:pt x="42621" y="878758"/>
                </a:cubicBezTo>
                <a:cubicBezTo>
                  <a:pt x="60525" y="856406"/>
                  <a:pt x="95920" y="837363"/>
                  <a:pt x="125716" y="801754"/>
                </a:cubicBezTo>
                <a:cubicBezTo>
                  <a:pt x="155512" y="766145"/>
                  <a:pt x="172730" y="712417"/>
                  <a:pt x="228715" y="661445"/>
                </a:cubicBezTo>
                <a:cubicBezTo>
                  <a:pt x="284700" y="610473"/>
                  <a:pt x="391179" y="536448"/>
                  <a:pt x="461628" y="495921"/>
                </a:cubicBezTo>
                <a:cubicBezTo>
                  <a:pt x="532077" y="455394"/>
                  <a:pt x="617822" y="458900"/>
                  <a:pt x="651409" y="418283"/>
                </a:cubicBezTo>
                <a:cubicBezTo>
                  <a:pt x="684996" y="377666"/>
                  <a:pt x="658838" y="296786"/>
                  <a:pt x="663151" y="252216"/>
                </a:cubicBezTo>
                <a:cubicBezTo>
                  <a:pt x="667464" y="207646"/>
                  <a:pt x="696753" y="140183"/>
                  <a:pt x="731322" y="113514"/>
                </a:cubicBezTo>
                <a:cubicBezTo>
                  <a:pt x="765891" y="86845"/>
                  <a:pt x="837876" y="91727"/>
                  <a:pt x="870565" y="92201"/>
                </a:cubicBezTo>
                <a:cubicBezTo>
                  <a:pt x="903254" y="92675"/>
                  <a:pt x="906472" y="92205"/>
                  <a:pt x="927455" y="116359"/>
                </a:cubicBezTo>
                <a:cubicBezTo>
                  <a:pt x="948438" y="140513"/>
                  <a:pt x="973225" y="198199"/>
                  <a:pt x="996466" y="237128"/>
                </a:cubicBezTo>
                <a:cubicBezTo>
                  <a:pt x="1019707" y="276057"/>
                  <a:pt x="1032393" y="349935"/>
                  <a:pt x="1066899" y="349935"/>
                </a:cubicBezTo>
                <a:cubicBezTo>
                  <a:pt x="1101405" y="349935"/>
                  <a:pt x="1223596" y="222056"/>
                  <a:pt x="1223596" y="222056"/>
                </a:cubicBezTo>
                <a:lnTo>
                  <a:pt x="1447789" y="984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6" name="フリーフォーム 95">
            <a:extLst>
              <a:ext uri="{FF2B5EF4-FFF2-40B4-BE49-F238E27FC236}">
                <a16:creationId xmlns:a16="http://schemas.microsoft.com/office/drawing/2014/main" id="{FB4F77FB-E3BB-4267-5EF1-279E9E3499E4}"/>
              </a:ext>
            </a:extLst>
          </p:cNvPr>
          <p:cNvSpPr>
            <a:spLocks noChangeAspect="1"/>
          </p:cNvSpPr>
          <p:nvPr/>
        </p:nvSpPr>
        <p:spPr>
          <a:xfrm>
            <a:off x="1553283" y="893609"/>
            <a:ext cx="504611" cy="224763"/>
          </a:xfrm>
          <a:custGeom>
            <a:avLst/>
            <a:gdLst>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37880 w 4889998"/>
              <a:gd name="connsiteY77" fmla="*/ 165529 h 1925683"/>
              <a:gd name="connsiteX78" fmla="*/ 988046 w 4889998"/>
              <a:gd name="connsiteY78" fmla="*/ 131024 h 1925683"/>
              <a:gd name="connsiteX79" fmla="*/ 1057057 w 4889998"/>
              <a:gd name="connsiteY79" fmla="*/ 251793 h 1925683"/>
              <a:gd name="connsiteX80" fmla="*/ 1117442 w 4889998"/>
              <a:gd name="connsiteY80" fmla="*/ 329431 h 1925683"/>
              <a:gd name="connsiteX81" fmla="*/ 1264091 w 4889998"/>
              <a:gd name="connsiteY81" fmla="*/ 251793 h 1925683"/>
              <a:gd name="connsiteX82" fmla="*/ 1427993 w 4889998"/>
              <a:gd name="connsiteY82"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737880 w 4889998"/>
              <a:gd name="connsiteY78" fmla="*/ 16552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18718 w 4889998"/>
              <a:gd name="connsiteY77" fmla="*/ 251809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867276 w 4889998"/>
              <a:gd name="connsiteY78" fmla="*/ 14827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65419 w 4889998"/>
              <a:gd name="connsiteY7" fmla="*/ 795258 h 1925683"/>
              <a:gd name="connsiteX8" fmla="*/ 3299925 w 4889998"/>
              <a:gd name="connsiteY8" fmla="*/ 795258 h 1925683"/>
              <a:gd name="connsiteX9" fmla="*/ 3800257 w 4889998"/>
              <a:gd name="connsiteY9" fmla="*/ 959160 h 1925683"/>
              <a:gd name="connsiteX10" fmla="*/ 4412733 w 4889998"/>
              <a:gd name="connsiteY10" fmla="*/ 916027 h 1925683"/>
              <a:gd name="connsiteX11" fmla="*/ 4749163 w 4889998"/>
              <a:gd name="connsiteY11" fmla="*/ 976412 h 1925683"/>
              <a:gd name="connsiteX12" fmla="*/ 4887185 w 4889998"/>
              <a:gd name="connsiteY12" fmla="*/ 1174820 h 1925683"/>
              <a:gd name="connsiteX13" fmla="*/ 4637019 w 4889998"/>
              <a:gd name="connsiteY13" fmla="*/ 1416360 h 1925683"/>
              <a:gd name="connsiteX14" fmla="*/ 4076302 w 4889998"/>
              <a:gd name="connsiteY14" fmla="*/ 1545756 h 1925683"/>
              <a:gd name="connsiteX15" fmla="*/ 4059049 w 4889998"/>
              <a:gd name="connsiteY15" fmla="*/ 1761416 h 1925683"/>
              <a:gd name="connsiteX16" fmla="*/ 4007291 w 4889998"/>
              <a:gd name="connsiteY16" fmla="*/ 1571635 h 1925683"/>
              <a:gd name="connsiteX17" fmla="*/ 4110808 w 4889998"/>
              <a:gd name="connsiteY17" fmla="*/ 1493997 h 1925683"/>
              <a:gd name="connsiteX18" fmla="*/ 4438612 w 4889998"/>
              <a:gd name="connsiteY18" fmla="*/ 1424986 h 1925683"/>
              <a:gd name="connsiteX19" fmla="*/ 4619766 w 4889998"/>
              <a:gd name="connsiteY19" fmla="*/ 1355975 h 1925683"/>
              <a:gd name="connsiteX20" fmla="*/ 4844053 w 4889998"/>
              <a:gd name="connsiteY20" fmla="*/ 1157567 h 1925683"/>
              <a:gd name="connsiteX21" fmla="*/ 4671525 w 4889998"/>
              <a:gd name="connsiteY21" fmla="*/ 1002292 h 1925683"/>
              <a:gd name="connsiteX22" fmla="*/ 4326468 w 4889998"/>
              <a:gd name="connsiteY22" fmla="*/ 1019544 h 1925683"/>
              <a:gd name="connsiteX23" fmla="*/ 3800257 w 4889998"/>
              <a:gd name="connsiteY23" fmla="*/ 1062677 h 1925683"/>
              <a:gd name="connsiteX24" fmla="*/ 3403442 w 4889998"/>
              <a:gd name="connsiteY24" fmla="*/ 950533 h 1925683"/>
              <a:gd name="connsiteX25" fmla="*/ 3213661 w 4889998"/>
              <a:gd name="connsiteY25" fmla="*/ 916027 h 1925683"/>
              <a:gd name="connsiteX26" fmla="*/ 3161902 w 4889998"/>
              <a:gd name="connsiteY26" fmla="*/ 1140314 h 1925683"/>
              <a:gd name="connsiteX27" fmla="*/ 3170529 w 4889998"/>
              <a:gd name="connsiteY27" fmla="*/ 1347348 h 1925683"/>
              <a:gd name="connsiteX28" fmla="*/ 3144649 w 4889998"/>
              <a:gd name="connsiteY28" fmla="*/ 1459492 h 1925683"/>
              <a:gd name="connsiteX29" fmla="*/ 2963495 w 4889998"/>
              <a:gd name="connsiteY29" fmla="*/ 1649273 h 1925683"/>
              <a:gd name="connsiteX30" fmla="*/ 2894483 w 4889998"/>
              <a:gd name="connsiteY30" fmla="*/ 1813175 h 1925683"/>
              <a:gd name="connsiteX31" fmla="*/ 2894483 w 4889998"/>
              <a:gd name="connsiteY31" fmla="*/ 1640646 h 1925683"/>
              <a:gd name="connsiteX32" fmla="*/ 2756461 w 4889998"/>
              <a:gd name="connsiteY32" fmla="*/ 1701031 h 1925683"/>
              <a:gd name="connsiteX33" fmla="*/ 2842725 w 4889998"/>
              <a:gd name="connsiteY33" fmla="*/ 1606141 h 1925683"/>
              <a:gd name="connsiteX34" fmla="*/ 2678823 w 4889998"/>
              <a:gd name="connsiteY34" fmla="*/ 1666526 h 1925683"/>
              <a:gd name="connsiteX35" fmla="*/ 2747834 w 4889998"/>
              <a:gd name="connsiteY35" fmla="*/ 1571635 h 1925683"/>
              <a:gd name="connsiteX36" fmla="*/ 2644317 w 4889998"/>
              <a:gd name="connsiteY36" fmla="*/ 1563009 h 1925683"/>
              <a:gd name="connsiteX37" fmla="*/ 2946242 w 4889998"/>
              <a:gd name="connsiteY37" fmla="*/ 1485371 h 1925683"/>
              <a:gd name="connsiteX38" fmla="*/ 2980748 w 4889998"/>
              <a:gd name="connsiteY38" fmla="*/ 1407733 h 1925683"/>
              <a:gd name="connsiteX39" fmla="*/ 2928989 w 4889998"/>
              <a:gd name="connsiteY39" fmla="*/ 1295590 h 1925683"/>
              <a:gd name="connsiteX40" fmla="*/ 2704702 w 4889998"/>
              <a:gd name="connsiteY40" fmla="*/ 1347348 h 1925683"/>
              <a:gd name="connsiteX41" fmla="*/ 2230249 w 4889998"/>
              <a:gd name="connsiteY41" fmla="*/ 1424986 h 1925683"/>
              <a:gd name="connsiteX42" fmla="*/ 1738544 w 4889998"/>
              <a:gd name="connsiteY42" fmla="*/ 1381854 h 1925683"/>
              <a:gd name="connsiteX43" fmla="*/ 1540136 w 4889998"/>
              <a:gd name="connsiteY43" fmla="*/ 1545756 h 1925683"/>
              <a:gd name="connsiteX44" fmla="*/ 1393487 w 4889998"/>
              <a:gd name="connsiteY44" fmla="*/ 1692405 h 1925683"/>
              <a:gd name="connsiteX45" fmla="*/ 1031178 w 4889998"/>
              <a:gd name="connsiteY45" fmla="*/ 1856307 h 1925683"/>
              <a:gd name="connsiteX46" fmla="*/ 884529 w 4889998"/>
              <a:gd name="connsiteY46" fmla="*/ 1925318 h 1925683"/>
              <a:gd name="connsiteX47" fmla="*/ 944914 w 4889998"/>
              <a:gd name="connsiteY47" fmla="*/ 1830427 h 1925683"/>
              <a:gd name="connsiteX48" fmla="*/ 781012 w 4889998"/>
              <a:gd name="connsiteY48" fmla="*/ 1847680 h 1925683"/>
              <a:gd name="connsiteX49" fmla="*/ 910408 w 4889998"/>
              <a:gd name="connsiteY49" fmla="*/ 1795922 h 1925683"/>
              <a:gd name="connsiteX50" fmla="*/ 763759 w 4889998"/>
              <a:gd name="connsiteY50" fmla="*/ 1821801 h 1925683"/>
              <a:gd name="connsiteX51" fmla="*/ 884529 w 4889998"/>
              <a:gd name="connsiteY51" fmla="*/ 1744163 h 1925683"/>
              <a:gd name="connsiteX52" fmla="*/ 737880 w 4889998"/>
              <a:gd name="connsiteY52" fmla="*/ 1718284 h 1925683"/>
              <a:gd name="connsiteX53" fmla="*/ 1005299 w 4889998"/>
              <a:gd name="connsiteY53" fmla="*/ 1726910 h 1925683"/>
              <a:gd name="connsiteX54" fmla="*/ 1212333 w 4889998"/>
              <a:gd name="connsiteY54" fmla="*/ 1657899 h 1925683"/>
              <a:gd name="connsiteX55" fmla="*/ 1341729 w 4889998"/>
              <a:gd name="connsiteY55" fmla="*/ 1468118 h 1925683"/>
              <a:gd name="connsiteX56" fmla="*/ 1238212 w 4889998"/>
              <a:gd name="connsiteY56" fmla="*/ 1295590 h 1925683"/>
              <a:gd name="connsiteX57" fmla="*/ 1013925 w 4889998"/>
              <a:gd name="connsiteY57" fmla="*/ 1528503 h 1925683"/>
              <a:gd name="connsiteX58" fmla="*/ 979419 w 4889998"/>
              <a:gd name="connsiteY58" fmla="*/ 1511250 h 1925683"/>
              <a:gd name="connsiteX59" fmla="*/ 893155 w 4889998"/>
              <a:gd name="connsiteY59" fmla="*/ 1545756 h 1925683"/>
              <a:gd name="connsiteX60" fmla="*/ 875902 w 4889998"/>
              <a:gd name="connsiteY60" fmla="*/ 1502624 h 1925683"/>
              <a:gd name="connsiteX61" fmla="*/ 772385 w 4889998"/>
              <a:gd name="connsiteY61" fmla="*/ 1545756 h 1925683"/>
              <a:gd name="connsiteX62" fmla="*/ 858649 w 4889998"/>
              <a:gd name="connsiteY62" fmla="*/ 1493997 h 1925683"/>
              <a:gd name="connsiteX63" fmla="*/ 712000 w 4889998"/>
              <a:gd name="connsiteY63" fmla="*/ 1476744 h 1925683"/>
              <a:gd name="connsiteX64" fmla="*/ 910408 w 4889998"/>
              <a:gd name="connsiteY64" fmla="*/ 1399107 h 1925683"/>
              <a:gd name="connsiteX65" fmla="*/ 1057057 w 4889998"/>
              <a:gd name="connsiteY65" fmla="*/ 1304216 h 1925683"/>
              <a:gd name="connsiteX66" fmla="*/ 1048431 w 4889998"/>
              <a:gd name="connsiteY66" fmla="*/ 1174820 h 1925683"/>
              <a:gd name="connsiteX67" fmla="*/ 893155 w 4889998"/>
              <a:gd name="connsiteY67" fmla="*/ 1174820 h 1925683"/>
              <a:gd name="connsiteX68" fmla="*/ 392823 w 4889998"/>
              <a:gd name="connsiteY68" fmla="*/ 1174820 h 1925683"/>
              <a:gd name="connsiteX69" fmla="*/ 220295 w 4889998"/>
              <a:gd name="connsiteY69" fmla="*/ 1174820 h 1925683"/>
              <a:gd name="connsiteX70" fmla="*/ 194416 w 4889998"/>
              <a:gd name="connsiteY70" fmla="*/ 1097182 h 1925683"/>
              <a:gd name="connsiteX71" fmla="*/ 73646 w 4889998"/>
              <a:gd name="connsiteY71" fmla="*/ 1088556 h 1925683"/>
              <a:gd name="connsiteX72" fmla="*/ 4634 w 4889998"/>
              <a:gd name="connsiteY72" fmla="*/ 950533 h 1925683"/>
              <a:gd name="connsiteX73" fmla="*/ 203042 w 4889998"/>
              <a:gd name="connsiteY73" fmla="*/ 864269 h 1925683"/>
              <a:gd name="connsiteX74" fmla="*/ 289306 w 4889998"/>
              <a:gd name="connsiteY74" fmla="*/ 691741 h 1925683"/>
              <a:gd name="connsiteX75" fmla="*/ 522219 w 4889998"/>
              <a:gd name="connsiteY75" fmla="*/ 510586 h 1925683"/>
              <a:gd name="connsiteX76" fmla="*/ 712000 w 4889998"/>
              <a:gd name="connsiteY76" fmla="*/ 432948 h 1925683"/>
              <a:gd name="connsiteX77" fmla="*/ 723742 w 4889998"/>
              <a:gd name="connsiteY77" fmla="*/ 266881 h 1925683"/>
              <a:gd name="connsiteX78" fmla="*/ 791913 w 4889998"/>
              <a:gd name="connsiteY78" fmla="*/ 128179 h 1925683"/>
              <a:gd name="connsiteX79" fmla="*/ 931156 w 4889998"/>
              <a:gd name="connsiteY79" fmla="*/ 106866 h 1925683"/>
              <a:gd name="connsiteX80" fmla="*/ 988046 w 4889998"/>
              <a:gd name="connsiteY80" fmla="*/ 131024 h 1925683"/>
              <a:gd name="connsiteX81" fmla="*/ 1057057 w 4889998"/>
              <a:gd name="connsiteY81" fmla="*/ 251793 h 1925683"/>
              <a:gd name="connsiteX82" fmla="*/ 1117442 w 4889998"/>
              <a:gd name="connsiteY82" fmla="*/ 329431 h 1925683"/>
              <a:gd name="connsiteX83" fmla="*/ 1264091 w 4889998"/>
              <a:gd name="connsiteY83" fmla="*/ 251793 h 1925683"/>
              <a:gd name="connsiteX84" fmla="*/ 1427993 w 4889998"/>
              <a:gd name="connsiteY84"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48166 w 4889998"/>
              <a:gd name="connsiteY6" fmla="*/ 743499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48277 h 1925683"/>
              <a:gd name="connsiteX1" fmla="*/ 1755797 w 4889998"/>
              <a:gd name="connsiteY1" fmla="*/ 44760 h 1925683"/>
              <a:gd name="connsiteX2" fmla="*/ 2394151 w 4889998"/>
              <a:gd name="connsiteY2" fmla="*/ 1627 h 1925683"/>
              <a:gd name="connsiteX3" fmla="*/ 2808219 w 4889998"/>
              <a:gd name="connsiteY3" fmla="*/ 96518 h 1925683"/>
              <a:gd name="connsiteX4" fmla="*/ 3049759 w 4889998"/>
              <a:gd name="connsiteY4" fmla="*/ 303552 h 1925683"/>
              <a:gd name="connsiteX5" fmla="*/ 3170529 w 4889998"/>
              <a:gd name="connsiteY5" fmla="*/ 493333 h 1925683"/>
              <a:gd name="connsiteX6" fmla="*/ 3223045 w 4889998"/>
              <a:gd name="connsiteY6" fmla="*/ 643015 h 1925683"/>
              <a:gd name="connsiteX7" fmla="*/ 3299925 w 4889998"/>
              <a:gd name="connsiteY7" fmla="*/ 795258 h 1925683"/>
              <a:gd name="connsiteX8" fmla="*/ 3800257 w 4889998"/>
              <a:gd name="connsiteY8" fmla="*/ 959160 h 1925683"/>
              <a:gd name="connsiteX9" fmla="*/ 4412733 w 4889998"/>
              <a:gd name="connsiteY9" fmla="*/ 916027 h 1925683"/>
              <a:gd name="connsiteX10" fmla="*/ 4749163 w 4889998"/>
              <a:gd name="connsiteY10" fmla="*/ 976412 h 1925683"/>
              <a:gd name="connsiteX11" fmla="*/ 4887185 w 4889998"/>
              <a:gd name="connsiteY11" fmla="*/ 1174820 h 1925683"/>
              <a:gd name="connsiteX12" fmla="*/ 4637019 w 4889998"/>
              <a:gd name="connsiteY12" fmla="*/ 1416360 h 1925683"/>
              <a:gd name="connsiteX13" fmla="*/ 4076302 w 4889998"/>
              <a:gd name="connsiteY13" fmla="*/ 1545756 h 1925683"/>
              <a:gd name="connsiteX14" fmla="*/ 4059049 w 4889998"/>
              <a:gd name="connsiteY14" fmla="*/ 1761416 h 1925683"/>
              <a:gd name="connsiteX15" fmla="*/ 4007291 w 4889998"/>
              <a:gd name="connsiteY15" fmla="*/ 1571635 h 1925683"/>
              <a:gd name="connsiteX16" fmla="*/ 4110808 w 4889998"/>
              <a:gd name="connsiteY16" fmla="*/ 1493997 h 1925683"/>
              <a:gd name="connsiteX17" fmla="*/ 4438612 w 4889998"/>
              <a:gd name="connsiteY17" fmla="*/ 1424986 h 1925683"/>
              <a:gd name="connsiteX18" fmla="*/ 4619766 w 4889998"/>
              <a:gd name="connsiteY18" fmla="*/ 1355975 h 1925683"/>
              <a:gd name="connsiteX19" fmla="*/ 4844053 w 4889998"/>
              <a:gd name="connsiteY19" fmla="*/ 1157567 h 1925683"/>
              <a:gd name="connsiteX20" fmla="*/ 4671525 w 4889998"/>
              <a:gd name="connsiteY20" fmla="*/ 1002292 h 1925683"/>
              <a:gd name="connsiteX21" fmla="*/ 4326468 w 4889998"/>
              <a:gd name="connsiteY21" fmla="*/ 1019544 h 1925683"/>
              <a:gd name="connsiteX22" fmla="*/ 3800257 w 4889998"/>
              <a:gd name="connsiteY22" fmla="*/ 1062677 h 1925683"/>
              <a:gd name="connsiteX23" fmla="*/ 3403442 w 4889998"/>
              <a:gd name="connsiteY23" fmla="*/ 950533 h 1925683"/>
              <a:gd name="connsiteX24" fmla="*/ 3213661 w 4889998"/>
              <a:gd name="connsiteY24" fmla="*/ 916027 h 1925683"/>
              <a:gd name="connsiteX25" fmla="*/ 3161902 w 4889998"/>
              <a:gd name="connsiteY25" fmla="*/ 1140314 h 1925683"/>
              <a:gd name="connsiteX26" fmla="*/ 3170529 w 4889998"/>
              <a:gd name="connsiteY26" fmla="*/ 1347348 h 1925683"/>
              <a:gd name="connsiteX27" fmla="*/ 3144649 w 4889998"/>
              <a:gd name="connsiteY27" fmla="*/ 1459492 h 1925683"/>
              <a:gd name="connsiteX28" fmla="*/ 2963495 w 4889998"/>
              <a:gd name="connsiteY28" fmla="*/ 1649273 h 1925683"/>
              <a:gd name="connsiteX29" fmla="*/ 2894483 w 4889998"/>
              <a:gd name="connsiteY29" fmla="*/ 1813175 h 1925683"/>
              <a:gd name="connsiteX30" fmla="*/ 2894483 w 4889998"/>
              <a:gd name="connsiteY30" fmla="*/ 1640646 h 1925683"/>
              <a:gd name="connsiteX31" fmla="*/ 2756461 w 4889998"/>
              <a:gd name="connsiteY31" fmla="*/ 1701031 h 1925683"/>
              <a:gd name="connsiteX32" fmla="*/ 2842725 w 4889998"/>
              <a:gd name="connsiteY32" fmla="*/ 1606141 h 1925683"/>
              <a:gd name="connsiteX33" fmla="*/ 2678823 w 4889998"/>
              <a:gd name="connsiteY33" fmla="*/ 1666526 h 1925683"/>
              <a:gd name="connsiteX34" fmla="*/ 2747834 w 4889998"/>
              <a:gd name="connsiteY34" fmla="*/ 1571635 h 1925683"/>
              <a:gd name="connsiteX35" fmla="*/ 2644317 w 4889998"/>
              <a:gd name="connsiteY35" fmla="*/ 1563009 h 1925683"/>
              <a:gd name="connsiteX36" fmla="*/ 2946242 w 4889998"/>
              <a:gd name="connsiteY36" fmla="*/ 1485371 h 1925683"/>
              <a:gd name="connsiteX37" fmla="*/ 2980748 w 4889998"/>
              <a:gd name="connsiteY37" fmla="*/ 1407733 h 1925683"/>
              <a:gd name="connsiteX38" fmla="*/ 2928989 w 4889998"/>
              <a:gd name="connsiteY38" fmla="*/ 1295590 h 1925683"/>
              <a:gd name="connsiteX39" fmla="*/ 2704702 w 4889998"/>
              <a:gd name="connsiteY39" fmla="*/ 1347348 h 1925683"/>
              <a:gd name="connsiteX40" fmla="*/ 2230249 w 4889998"/>
              <a:gd name="connsiteY40" fmla="*/ 1424986 h 1925683"/>
              <a:gd name="connsiteX41" fmla="*/ 1738544 w 4889998"/>
              <a:gd name="connsiteY41" fmla="*/ 1381854 h 1925683"/>
              <a:gd name="connsiteX42" fmla="*/ 1540136 w 4889998"/>
              <a:gd name="connsiteY42" fmla="*/ 1545756 h 1925683"/>
              <a:gd name="connsiteX43" fmla="*/ 1393487 w 4889998"/>
              <a:gd name="connsiteY43" fmla="*/ 1692405 h 1925683"/>
              <a:gd name="connsiteX44" fmla="*/ 1031178 w 4889998"/>
              <a:gd name="connsiteY44" fmla="*/ 1856307 h 1925683"/>
              <a:gd name="connsiteX45" fmla="*/ 884529 w 4889998"/>
              <a:gd name="connsiteY45" fmla="*/ 1925318 h 1925683"/>
              <a:gd name="connsiteX46" fmla="*/ 944914 w 4889998"/>
              <a:gd name="connsiteY46" fmla="*/ 1830427 h 1925683"/>
              <a:gd name="connsiteX47" fmla="*/ 781012 w 4889998"/>
              <a:gd name="connsiteY47" fmla="*/ 1847680 h 1925683"/>
              <a:gd name="connsiteX48" fmla="*/ 910408 w 4889998"/>
              <a:gd name="connsiteY48" fmla="*/ 1795922 h 1925683"/>
              <a:gd name="connsiteX49" fmla="*/ 763759 w 4889998"/>
              <a:gd name="connsiteY49" fmla="*/ 1821801 h 1925683"/>
              <a:gd name="connsiteX50" fmla="*/ 884529 w 4889998"/>
              <a:gd name="connsiteY50" fmla="*/ 1744163 h 1925683"/>
              <a:gd name="connsiteX51" fmla="*/ 737880 w 4889998"/>
              <a:gd name="connsiteY51" fmla="*/ 1718284 h 1925683"/>
              <a:gd name="connsiteX52" fmla="*/ 1005299 w 4889998"/>
              <a:gd name="connsiteY52" fmla="*/ 1726910 h 1925683"/>
              <a:gd name="connsiteX53" fmla="*/ 1212333 w 4889998"/>
              <a:gd name="connsiteY53" fmla="*/ 1657899 h 1925683"/>
              <a:gd name="connsiteX54" fmla="*/ 1341729 w 4889998"/>
              <a:gd name="connsiteY54" fmla="*/ 1468118 h 1925683"/>
              <a:gd name="connsiteX55" fmla="*/ 1238212 w 4889998"/>
              <a:gd name="connsiteY55" fmla="*/ 1295590 h 1925683"/>
              <a:gd name="connsiteX56" fmla="*/ 1013925 w 4889998"/>
              <a:gd name="connsiteY56" fmla="*/ 1528503 h 1925683"/>
              <a:gd name="connsiteX57" fmla="*/ 979419 w 4889998"/>
              <a:gd name="connsiteY57" fmla="*/ 1511250 h 1925683"/>
              <a:gd name="connsiteX58" fmla="*/ 893155 w 4889998"/>
              <a:gd name="connsiteY58" fmla="*/ 1545756 h 1925683"/>
              <a:gd name="connsiteX59" fmla="*/ 875902 w 4889998"/>
              <a:gd name="connsiteY59" fmla="*/ 1502624 h 1925683"/>
              <a:gd name="connsiteX60" fmla="*/ 772385 w 4889998"/>
              <a:gd name="connsiteY60" fmla="*/ 1545756 h 1925683"/>
              <a:gd name="connsiteX61" fmla="*/ 858649 w 4889998"/>
              <a:gd name="connsiteY61" fmla="*/ 1493997 h 1925683"/>
              <a:gd name="connsiteX62" fmla="*/ 712000 w 4889998"/>
              <a:gd name="connsiteY62" fmla="*/ 1476744 h 1925683"/>
              <a:gd name="connsiteX63" fmla="*/ 910408 w 4889998"/>
              <a:gd name="connsiteY63" fmla="*/ 1399107 h 1925683"/>
              <a:gd name="connsiteX64" fmla="*/ 1057057 w 4889998"/>
              <a:gd name="connsiteY64" fmla="*/ 1304216 h 1925683"/>
              <a:gd name="connsiteX65" fmla="*/ 1048431 w 4889998"/>
              <a:gd name="connsiteY65" fmla="*/ 1174820 h 1925683"/>
              <a:gd name="connsiteX66" fmla="*/ 893155 w 4889998"/>
              <a:gd name="connsiteY66" fmla="*/ 1174820 h 1925683"/>
              <a:gd name="connsiteX67" fmla="*/ 392823 w 4889998"/>
              <a:gd name="connsiteY67" fmla="*/ 1174820 h 1925683"/>
              <a:gd name="connsiteX68" fmla="*/ 220295 w 4889998"/>
              <a:gd name="connsiteY68" fmla="*/ 1174820 h 1925683"/>
              <a:gd name="connsiteX69" fmla="*/ 194416 w 4889998"/>
              <a:gd name="connsiteY69" fmla="*/ 1097182 h 1925683"/>
              <a:gd name="connsiteX70" fmla="*/ 73646 w 4889998"/>
              <a:gd name="connsiteY70" fmla="*/ 1088556 h 1925683"/>
              <a:gd name="connsiteX71" fmla="*/ 4634 w 4889998"/>
              <a:gd name="connsiteY71" fmla="*/ 950533 h 1925683"/>
              <a:gd name="connsiteX72" fmla="*/ 203042 w 4889998"/>
              <a:gd name="connsiteY72" fmla="*/ 864269 h 1925683"/>
              <a:gd name="connsiteX73" fmla="*/ 289306 w 4889998"/>
              <a:gd name="connsiteY73" fmla="*/ 691741 h 1925683"/>
              <a:gd name="connsiteX74" fmla="*/ 522219 w 4889998"/>
              <a:gd name="connsiteY74" fmla="*/ 510586 h 1925683"/>
              <a:gd name="connsiteX75" fmla="*/ 712000 w 4889998"/>
              <a:gd name="connsiteY75" fmla="*/ 432948 h 1925683"/>
              <a:gd name="connsiteX76" fmla="*/ 723742 w 4889998"/>
              <a:gd name="connsiteY76" fmla="*/ 266881 h 1925683"/>
              <a:gd name="connsiteX77" fmla="*/ 791913 w 4889998"/>
              <a:gd name="connsiteY77" fmla="*/ 128179 h 1925683"/>
              <a:gd name="connsiteX78" fmla="*/ 931156 w 4889998"/>
              <a:gd name="connsiteY78" fmla="*/ 106866 h 1925683"/>
              <a:gd name="connsiteX79" fmla="*/ 988046 w 4889998"/>
              <a:gd name="connsiteY79" fmla="*/ 131024 h 1925683"/>
              <a:gd name="connsiteX80" fmla="*/ 1057057 w 4889998"/>
              <a:gd name="connsiteY80" fmla="*/ 251793 h 1925683"/>
              <a:gd name="connsiteX81" fmla="*/ 1117442 w 4889998"/>
              <a:gd name="connsiteY81" fmla="*/ 329431 h 1925683"/>
              <a:gd name="connsiteX82" fmla="*/ 1264091 w 4889998"/>
              <a:gd name="connsiteY82" fmla="*/ 251793 h 1925683"/>
              <a:gd name="connsiteX83" fmla="*/ 1427993 w 4889998"/>
              <a:gd name="connsiteY83" fmla="*/ 148277 h 1925683"/>
              <a:gd name="connsiteX0" fmla="*/ 1427993 w 4889998"/>
              <a:gd name="connsiteY0" fmla="*/ 134078 h 1911484"/>
              <a:gd name="connsiteX1" fmla="*/ 1755797 w 4889998"/>
              <a:gd name="connsiteY1" fmla="*/ 30561 h 1911484"/>
              <a:gd name="connsiteX2" fmla="*/ 2298692 w 4889998"/>
              <a:gd name="connsiteY2" fmla="*/ 2500 h 1911484"/>
              <a:gd name="connsiteX3" fmla="*/ 2808219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17442 w 4889998"/>
              <a:gd name="connsiteY81" fmla="*/ 315232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64091 w 4889998"/>
              <a:gd name="connsiteY82" fmla="*/ 237594 h 1911484"/>
              <a:gd name="connsiteX83" fmla="*/ 1427993 w 4889998"/>
              <a:gd name="connsiteY83" fmla="*/ 134078 h 1911484"/>
              <a:gd name="connsiteX0" fmla="*/ 1427993 w 4889998"/>
              <a:gd name="connsiteY0" fmla="*/ 134078 h 1911484"/>
              <a:gd name="connsiteX1" fmla="*/ 1755797 w 4889998"/>
              <a:gd name="connsiteY1" fmla="*/ 30561 h 1911484"/>
              <a:gd name="connsiteX2" fmla="*/ 2298692 w 4889998"/>
              <a:gd name="connsiteY2" fmla="*/ 2500 h 1911484"/>
              <a:gd name="connsiteX3" fmla="*/ 2692663 w 4889998"/>
              <a:gd name="connsiteY3" fmla="*/ 82319 h 1911484"/>
              <a:gd name="connsiteX4" fmla="*/ 3049759 w 4889998"/>
              <a:gd name="connsiteY4" fmla="*/ 289353 h 1911484"/>
              <a:gd name="connsiteX5" fmla="*/ 3170529 w 4889998"/>
              <a:gd name="connsiteY5" fmla="*/ 479134 h 1911484"/>
              <a:gd name="connsiteX6" fmla="*/ 3223045 w 4889998"/>
              <a:gd name="connsiteY6" fmla="*/ 628816 h 1911484"/>
              <a:gd name="connsiteX7" fmla="*/ 3299925 w 4889998"/>
              <a:gd name="connsiteY7" fmla="*/ 781059 h 1911484"/>
              <a:gd name="connsiteX8" fmla="*/ 3800257 w 4889998"/>
              <a:gd name="connsiteY8" fmla="*/ 944961 h 1911484"/>
              <a:gd name="connsiteX9" fmla="*/ 4412733 w 4889998"/>
              <a:gd name="connsiteY9" fmla="*/ 901828 h 1911484"/>
              <a:gd name="connsiteX10" fmla="*/ 4749163 w 4889998"/>
              <a:gd name="connsiteY10" fmla="*/ 962213 h 1911484"/>
              <a:gd name="connsiteX11" fmla="*/ 4887185 w 4889998"/>
              <a:gd name="connsiteY11" fmla="*/ 1160621 h 1911484"/>
              <a:gd name="connsiteX12" fmla="*/ 4637019 w 4889998"/>
              <a:gd name="connsiteY12" fmla="*/ 1402161 h 1911484"/>
              <a:gd name="connsiteX13" fmla="*/ 4076302 w 4889998"/>
              <a:gd name="connsiteY13" fmla="*/ 1531557 h 1911484"/>
              <a:gd name="connsiteX14" fmla="*/ 4059049 w 4889998"/>
              <a:gd name="connsiteY14" fmla="*/ 1747217 h 1911484"/>
              <a:gd name="connsiteX15" fmla="*/ 4007291 w 4889998"/>
              <a:gd name="connsiteY15" fmla="*/ 1557436 h 1911484"/>
              <a:gd name="connsiteX16" fmla="*/ 4110808 w 4889998"/>
              <a:gd name="connsiteY16" fmla="*/ 1479798 h 1911484"/>
              <a:gd name="connsiteX17" fmla="*/ 4438612 w 4889998"/>
              <a:gd name="connsiteY17" fmla="*/ 1410787 h 1911484"/>
              <a:gd name="connsiteX18" fmla="*/ 4619766 w 4889998"/>
              <a:gd name="connsiteY18" fmla="*/ 1341776 h 1911484"/>
              <a:gd name="connsiteX19" fmla="*/ 4844053 w 4889998"/>
              <a:gd name="connsiteY19" fmla="*/ 1143368 h 1911484"/>
              <a:gd name="connsiteX20" fmla="*/ 4671525 w 4889998"/>
              <a:gd name="connsiteY20" fmla="*/ 988093 h 1911484"/>
              <a:gd name="connsiteX21" fmla="*/ 4326468 w 4889998"/>
              <a:gd name="connsiteY21" fmla="*/ 1005345 h 1911484"/>
              <a:gd name="connsiteX22" fmla="*/ 3800257 w 4889998"/>
              <a:gd name="connsiteY22" fmla="*/ 1048478 h 1911484"/>
              <a:gd name="connsiteX23" fmla="*/ 3403442 w 4889998"/>
              <a:gd name="connsiteY23" fmla="*/ 936334 h 1911484"/>
              <a:gd name="connsiteX24" fmla="*/ 3213661 w 4889998"/>
              <a:gd name="connsiteY24" fmla="*/ 901828 h 1911484"/>
              <a:gd name="connsiteX25" fmla="*/ 3161902 w 4889998"/>
              <a:gd name="connsiteY25" fmla="*/ 1126115 h 1911484"/>
              <a:gd name="connsiteX26" fmla="*/ 3170529 w 4889998"/>
              <a:gd name="connsiteY26" fmla="*/ 1333149 h 1911484"/>
              <a:gd name="connsiteX27" fmla="*/ 3144649 w 4889998"/>
              <a:gd name="connsiteY27" fmla="*/ 1445293 h 1911484"/>
              <a:gd name="connsiteX28" fmla="*/ 2963495 w 4889998"/>
              <a:gd name="connsiteY28" fmla="*/ 1635074 h 1911484"/>
              <a:gd name="connsiteX29" fmla="*/ 2894483 w 4889998"/>
              <a:gd name="connsiteY29" fmla="*/ 1798976 h 1911484"/>
              <a:gd name="connsiteX30" fmla="*/ 2894483 w 4889998"/>
              <a:gd name="connsiteY30" fmla="*/ 1626447 h 1911484"/>
              <a:gd name="connsiteX31" fmla="*/ 2756461 w 4889998"/>
              <a:gd name="connsiteY31" fmla="*/ 1686832 h 1911484"/>
              <a:gd name="connsiteX32" fmla="*/ 2842725 w 4889998"/>
              <a:gd name="connsiteY32" fmla="*/ 1591942 h 1911484"/>
              <a:gd name="connsiteX33" fmla="*/ 2678823 w 4889998"/>
              <a:gd name="connsiteY33" fmla="*/ 1652327 h 1911484"/>
              <a:gd name="connsiteX34" fmla="*/ 2747834 w 4889998"/>
              <a:gd name="connsiteY34" fmla="*/ 1557436 h 1911484"/>
              <a:gd name="connsiteX35" fmla="*/ 2644317 w 4889998"/>
              <a:gd name="connsiteY35" fmla="*/ 1548810 h 1911484"/>
              <a:gd name="connsiteX36" fmla="*/ 2946242 w 4889998"/>
              <a:gd name="connsiteY36" fmla="*/ 1471172 h 1911484"/>
              <a:gd name="connsiteX37" fmla="*/ 2980748 w 4889998"/>
              <a:gd name="connsiteY37" fmla="*/ 1393534 h 1911484"/>
              <a:gd name="connsiteX38" fmla="*/ 2928989 w 4889998"/>
              <a:gd name="connsiteY38" fmla="*/ 1281391 h 1911484"/>
              <a:gd name="connsiteX39" fmla="*/ 2704702 w 4889998"/>
              <a:gd name="connsiteY39" fmla="*/ 1333149 h 1911484"/>
              <a:gd name="connsiteX40" fmla="*/ 2230249 w 4889998"/>
              <a:gd name="connsiteY40" fmla="*/ 1410787 h 1911484"/>
              <a:gd name="connsiteX41" fmla="*/ 1738544 w 4889998"/>
              <a:gd name="connsiteY41" fmla="*/ 1367655 h 1911484"/>
              <a:gd name="connsiteX42" fmla="*/ 1540136 w 4889998"/>
              <a:gd name="connsiteY42" fmla="*/ 1531557 h 1911484"/>
              <a:gd name="connsiteX43" fmla="*/ 1393487 w 4889998"/>
              <a:gd name="connsiteY43" fmla="*/ 1678206 h 1911484"/>
              <a:gd name="connsiteX44" fmla="*/ 1031178 w 4889998"/>
              <a:gd name="connsiteY44" fmla="*/ 1842108 h 1911484"/>
              <a:gd name="connsiteX45" fmla="*/ 884529 w 4889998"/>
              <a:gd name="connsiteY45" fmla="*/ 1911119 h 1911484"/>
              <a:gd name="connsiteX46" fmla="*/ 944914 w 4889998"/>
              <a:gd name="connsiteY46" fmla="*/ 1816228 h 1911484"/>
              <a:gd name="connsiteX47" fmla="*/ 781012 w 4889998"/>
              <a:gd name="connsiteY47" fmla="*/ 1833481 h 1911484"/>
              <a:gd name="connsiteX48" fmla="*/ 910408 w 4889998"/>
              <a:gd name="connsiteY48" fmla="*/ 1781723 h 1911484"/>
              <a:gd name="connsiteX49" fmla="*/ 763759 w 4889998"/>
              <a:gd name="connsiteY49" fmla="*/ 1807602 h 1911484"/>
              <a:gd name="connsiteX50" fmla="*/ 884529 w 4889998"/>
              <a:gd name="connsiteY50" fmla="*/ 1729964 h 1911484"/>
              <a:gd name="connsiteX51" fmla="*/ 737880 w 4889998"/>
              <a:gd name="connsiteY51" fmla="*/ 1704085 h 1911484"/>
              <a:gd name="connsiteX52" fmla="*/ 1005299 w 4889998"/>
              <a:gd name="connsiteY52" fmla="*/ 1712711 h 1911484"/>
              <a:gd name="connsiteX53" fmla="*/ 1212333 w 4889998"/>
              <a:gd name="connsiteY53" fmla="*/ 1643700 h 1911484"/>
              <a:gd name="connsiteX54" fmla="*/ 1341729 w 4889998"/>
              <a:gd name="connsiteY54" fmla="*/ 1453919 h 1911484"/>
              <a:gd name="connsiteX55" fmla="*/ 1238212 w 4889998"/>
              <a:gd name="connsiteY55" fmla="*/ 1281391 h 1911484"/>
              <a:gd name="connsiteX56" fmla="*/ 1013925 w 4889998"/>
              <a:gd name="connsiteY56" fmla="*/ 1514304 h 1911484"/>
              <a:gd name="connsiteX57" fmla="*/ 979419 w 4889998"/>
              <a:gd name="connsiteY57" fmla="*/ 1497051 h 1911484"/>
              <a:gd name="connsiteX58" fmla="*/ 893155 w 4889998"/>
              <a:gd name="connsiteY58" fmla="*/ 1531557 h 1911484"/>
              <a:gd name="connsiteX59" fmla="*/ 875902 w 4889998"/>
              <a:gd name="connsiteY59" fmla="*/ 1488425 h 1911484"/>
              <a:gd name="connsiteX60" fmla="*/ 772385 w 4889998"/>
              <a:gd name="connsiteY60" fmla="*/ 1531557 h 1911484"/>
              <a:gd name="connsiteX61" fmla="*/ 858649 w 4889998"/>
              <a:gd name="connsiteY61" fmla="*/ 1479798 h 1911484"/>
              <a:gd name="connsiteX62" fmla="*/ 712000 w 4889998"/>
              <a:gd name="connsiteY62" fmla="*/ 1462545 h 1911484"/>
              <a:gd name="connsiteX63" fmla="*/ 910408 w 4889998"/>
              <a:gd name="connsiteY63" fmla="*/ 1384908 h 1911484"/>
              <a:gd name="connsiteX64" fmla="*/ 1057057 w 4889998"/>
              <a:gd name="connsiteY64" fmla="*/ 1290017 h 1911484"/>
              <a:gd name="connsiteX65" fmla="*/ 1048431 w 4889998"/>
              <a:gd name="connsiteY65" fmla="*/ 1160621 h 1911484"/>
              <a:gd name="connsiteX66" fmla="*/ 893155 w 4889998"/>
              <a:gd name="connsiteY66" fmla="*/ 1160621 h 1911484"/>
              <a:gd name="connsiteX67" fmla="*/ 392823 w 4889998"/>
              <a:gd name="connsiteY67" fmla="*/ 1160621 h 1911484"/>
              <a:gd name="connsiteX68" fmla="*/ 220295 w 4889998"/>
              <a:gd name="connsiteY68" fmla="*/ 1160621 h 1911484"/>
              <a:gd name="connsiteX69" fmla="*/ 194416 w 4889998"/>
              <a:gd name="connsiteY69" fmla="*/ 1082983 h 1911484"/>
              <a:gd name="connsiteX70" fmla="*/ 73646 w 4889998"/>
              <a:gd name="connsiteY70" fmla="*/ 1074357 h 1911484"/>
              <a:gd name="connsiteX71" fmla="*/ 4634 w 4889998"/>
              <a:gd name="connsiteY71" fmla="*/ 936334 h 1911484"/>
              <a:gd name="connsiteX72" fmla="*/ 203042 w 4889998"/>
              <a:gd name="connsiteY72" fmla="*/ 850070 h 1911484"/>
              <a:gd name="connsiteX73" fmla="*/ 289306 w 4889998"/>
              <a:gd name="connsiteY73" fmla="*/ 677542 h 1911484"/>
              <a:gd name="connsiteX74" fmla="*/ 522219 w 4889998"/>
              <a:gd name="connsiteY74" fmla="*/ 496387 h 1911484"/>
              <a:gd name="connsiteX75" fmla="*/ 712000 w 4889998"/>
              <a:gd name="connsiteY75" fmla="*/ 418749 h 1911484"/>
              <a:gd name="connsiteX76" fmla="*/ 723742 w 4889998"/>
              <a:gd name="connsiteY76" fmla="*/ 252682 h 1911484"/>
              <a:gd name="connsiteX77" fmla="*/ 791913 w 4889998"/>
              <a:gd name="connsiteY77" fmla="*/ 113980 h 1911484"/>
              <a:gd name="connsiteX78" fmla="*/ 931156 w 4889998"/>
              <a:gd name="connsiteY78" fmla="*/ 92667 h 1911484"/>
              <a:gd name="connsiteX79" fmla="*/ 988046 w 4889998"/>
              <a:gd name="connsiteY79" fmla="*/ 116825 h 1911484"/>
              <a:gd name="connsiteX80" fmla="*/ 1057057 w 4889998"/>
              <a:gd name="connsiteY80" fmla="*/ 237594 h 1911484"/>
              <a:gd name="connsiteX81" fmla="*/ 1127490 w 4889998"/>
              <a:gd name="connsiteY81" fmla="*/ 350401 h 1911484"/>
              <a:gd name="connsiteX82" fmla="*/ 1284187 w 4889998"/>
              <a:gd name="connsiteY82" fmla="*/ 222522 h 1911484"/>
              <a:gd name="connsiteX83" fmla="*/ 1427993 w 4889998"/>
              <a:gd name="connsiteY83" fmla="*/ 134078 h 1911484"/>
              <a:gd name="connsiteX0" fmla="*/ 1508380 w 4889998"/>
              <a:gd name="connsiteY0" fmla="*/ 98442 h 1911018"/>
              <a:gd name="connsiteX1" fmla="*/ 1755797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4702 w 4889998"/>
              <a:gd name="connsiteY39" fmla="*/ 1332683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30249 w 4889998"/>
              <a:gd name="connsiteY40" fmla="*/ 1410321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295563 w 4889998"/>
              <a:gd name="connsiteY40" fmla="*/ 1345006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197937 w 4889998"/>
              <a:gd name="connsiteY40" fmla="*/ 1376719 h 1911018"/>
              <a:gd name="connsiteX41" fmla="*/ 1738544 w 4889998"/>
              <a:gd name="connsiteY41" fmla="*/ 1367189 h 1911018"/>
              <a:gd name="connsiteX42" fmla="*/ 1540136 w 4889998"/>
              <a:gd name="connsiteY42" fmla="*/ 1531091 h 1911018"/>
              <a:gd name="connsiteX43" fmla="*/ 1393487 w 4889998"/>
              <a:gd name="connsiteY43" fmla="*/ 1677740 h 1911018"/>
              <a:gd name="connsiteX44" fmla="*/ 1031178 w 4889998"/>
              <a:gd name="connsiteY44" fmla="*/ 1841642 h 1911018"/>
              <a:gd name="connsiteX45" fmla="*/ 884529 w 4889998"/>
              <a:gd name="connsiteY45" fmla="*/ 1910653 h 1911018"/>
              <a:gd name="connsiteX46" fmla="*/ 944914 w 4889998"/>
              <a:gd name="connsiteY46" fmla="*/ 1815762 h 1911018"/>
              <a:gd name="connsiteX47" fmla="*/ 781012 w 4889998"/>
              <a:gd name="connsiteY47" fmla="*/ 1833015 h 1911018"/>
              <a:gd name="connsiteX48" fmla="*/ 910408 w 4889998"/>
              <a:gd name="connsiteY48" fmla="*/ 1781257 h 1911018"/>
              <a:gd name="connsiteX49" fmla="*/ 763759 w 4889998"/>
              <a:gd name="connsiteY49" fmla="*/ 1807136 h 1911018"/>
              <a:gd name="connsiteX50" fmla="*/ 884529 w 4889998"/>
              <a:gd name="connsiteY50" fmla="*/ 1729498 h 1911018"/>
              <a:gd name="connsiteX51" fmla="*/ 737880 w 4889998"/>
              <a:gd name="connsiteY51" fmla="*/ 1703619 h 1911018"/>
              <a:gd name="connsiteX52" fmla="*/ 1005299 w 4889998"/>
              <a:gd name="connsiteY52" fmla="*/ 1712245 h 1911018"/>
              <a:gd name="connsiteX53" fmla="*/ 1212333 w 4889998"/>
              <a:gd name="connsiteY53" fmla="*/ 1643234 h 1911018"/>
              <a:gd name="connsiteX54" fmla="*/ 1341729 w 4889998"/>
              <a:gd name="connsiteY54" fmla="*/ 1453453 h 1911018"/>
              <a:gd name="connsiteX55" fmla="*/ 1238212 w 4889998"/>
              <a:gd name="connsiteY55" fmla="*/ 1280925 h 1911018"/>
              <a:gd name="connsiteX56" fmla="*/ 1013925 w 4889998"/>
              <a:gd name="connsiteY56" fmla="*/ 1513838 h 1911018"/>
              <a:gd name="connsiteX57" fmla="*/ 979419 w 4889998"/>
              <a:gd name="connsiteY57" fmla="*/ 1496585 h 1911018"/>
              <a:gd name="connsiteX58" fmla="*/ 893155 w 4889998"/>
              <a:gd name="connsiteY58" fmla="*/ 1531091 h 1911018"/>
              <a:gd name="connsiteX59" fmla="*/ 875902 w 4889998"/>
              <a:gd name="connsiteY59" fmla="*/ 1487959 h 1911018"/>
              <a:gd name="connsiteX60" fmla="*/ 772385 w 4889998"/>
              <a:gd name="connsiteY60" fmla="*/ 1531091 h 1911018"/>
              <a:gd name="connsiteX61" fmla="*/ 858649 w 4889998"/>
              <a:gd name="connsiteY61" fmla="*/ 1479332 h 1911018"/>
              <a:gd name="connsiteX62" fmla="*/ 712000 w 4889998"/>
              <a:gd name="connsiteY62" fmla="*/ 1462079 h 1911018"/>
              <a:gd name="connsiteX63" fmla="*/ 910408 w 4889998"/>
              <a:gd name="connsiteY63" fmla="*/ 1384442 h 1911018"/>
              <a:gd name="connsiteX64" fmla="*/ 1057057 w 4889998"/>
              <a:gd name="connsiteY64" fmla="*/ 1289551 h 1911018"/>
              <a:gd name="connsiteX65" fmla="*/ 1048431 w 4889998"/>
              <a:gd name="connsiteY65" fmla="*/ 1160155 h 1911018"/>
              <a:gd name="connsiteX66" fmla="*/ 893155 w 4889998"/>
              <a:gd name="connsiteY66" fmla="*/ 1160155 h 1911018"/>
              <a:gd name="connsiteX67" fmla="*/ 392823 w 4889998"/>
              <a:gd name="connsiteY67" fmla="*/ 1160155 h 1911018"/>
              <a:gd name="connsiteX68" fmla="*/ 220295 w 4889998"/>
              <a:gd name="connsiteY68" fmla="*/ 1160155 h 1911018"/>
              <a:gd name="connsiteX69" fmla="*/ 194416 w 4889998"/>
              <a:gd name="connsiteY69" fmla="*/ 1082517 h 1911018"/>
              <a:gd name="connsiteX70" fmla="*/ 73646 w 4889998"/>
              <a:gd name="connsiteY70" fmla="*/ 1073891 h 1911018"/>
              <a:gd name="connsiteX71" fmla="*/ 4634 w 4889998"/>
              <a:gd name="connsiteY71" fmla="*/ 935868 h 1911018"/>
              <a:gd name="connsiteX72" fmla="*/ 203042 w 4889998"/>
              <a:gd name="connsiteY72" fmla="*/ 849604 h 1911018"/>
              <a:gd name="connsiteX73" fmla="*/ 289306 w 4889998"/>
              <a:gd name="connsiteY73" fmla="*/ 677076 h 1911018"/>
              <a:gd name="connsiteX74" fmla="*/ 522219 w 4889998"/>
              <a:gd name="connsiteY74" fmla="*/ 495921 h 1911018"/>
              <a:gd name="connsiteX75" fmla="*/ 712000 w 4889998"/>
              <a:gd name="connsiteY75" fmla="*/ 418283 h 1911018"/>
              <a:gd name="connsiteX76" fmla="*/ 723742 w 4889998"/>
              <a:gd name="connsiteY76" fmla="*/ 252216 h 1911018"/>
              <a:gd name="connsiteX77" fmla="*/ 791913 w 4889998"/>
              <a:gd name="connsiteY77" fmla="*/ 113514 h 1911018"/>
              <a:gd name="connsiteX78" fmla="*/ 931156 w 4889998"/>
              <a:gd name="connsiteY78" fmla="*/ 92201 h 1911018"/>
              <a:gd name="connsiteX79" fmla="*/ 988046 w 4889998"/>
              <a:gd name="connsiteY79" fmla="*/ 116359 h 1911018"/>
              <a:gd name="connsiteX80" fmla="*/ 1057057 w 4889998"/>
              <a:gd name="connsiteY80" fmla="*/ 237128 h 1911018"/>
              <a:gd name="connsiteX81" fmla="*/ 1127490 w 4889998"/>
              <a:gd name="connsiteY81" fmla="*/ 349935 h 1911018"/>
              <a:gd name="connsiteX82" fmla="*/ 1284187 w 4889998"/>
              <a:gd name="connsiteY82" fmla="*/ 222056 h 1911018"/>
              <a:gd name="connsiteX83" fmla="*/ 1508380 w 4889998"/>
              <a:gd name="connsiteY83"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09726 w 4889998"/>
              <a:gd name="connsiteY39" fmla="*/ 1282442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28989 w 4889998"/>
              <a:gd name="connsiteY38" fmla="*/ 1280925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16133 w 4889998"/>
              <a:gd name="connsiteY40" fmla="*/ 1314353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44896 w 4889998"/>
              <a:gd name="connsiteY39" fmla="*/ 1237225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97937 w 4889998"/>
              <a:gd name="connsiteY41" fmla="*/ 1376719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4059049 w 4889998"/>
              <a:gd name="connsiteY14" fmla="*/ 1746751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10808 w 4889998"/>
              <a:gd name="connsiteY16" fmla="*/ 1479332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6302 w 4889998"/>
              <a:gd name="connsiteY13" fmla="*/ 1531091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7291 w 4889998"/>
              <a:gd name="connsiteY15" fmla="*/ 1556970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00759 w 4889998"/>
              <a:gd name="connsiteY16" fmla="*/ 142909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106447 w 4889998"/>
              <a:gd name="connsiteY13" fmla="*/ 162152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508380 w 4889998"/>
              <a:gd name="connsiteY0" fmla="*/ 98442 h 1911018"/>
              <a:gd name="connsiteX1" fmla="*/ 1836184 w 4889998"/>
              <a:gd name="connsiteY1" fmla="*/ 30095 h 1911018"/>
              <a:gd name="connsiteX2" fmla="*/ 2298692 w 4889998"/>
              <a:gd name="connsiteY2" fmla="*/ 2034 h 1911018"/>
              <a:gd name="connsiteX3" fmla="*/ 2692663 w 4889998"/>
              <a:gd name="connsiteY3" fmla="*/ 81853 h 1911018"/>
              <a:gd name="connsiteX4" fmla="*/ 3049759 w 4889998"/>
              <a:gd name="connsiteY4" fmla="*/ 288887 h 1911018"/>
              <a:gd name="connsiteX5" fmla="*/ 3170529 w 4889998"/>
              <a:gd name="connsiteY5" fmla="*/ 478668 h 1911018"/>
              <a:gd name="connsiteX6" fmla="*/ 3223045 w 4889998"/>
              <a:gd name="connsiteY6" fmla="*/ 628350 h 1911018"/>
              <a:gd name="connsiteX7" fmla="*/ 3299925 w 4889998"/>
              <a:gd name="connsiteY7" fmla="*/ 780593 h 1911018"/>
              <a:gd name="connsiteX8" fmla="*/ 3800257 w 4889998"/>
              <a:gd name="connsiteY8" fmla="*/ 944495 h 1911018"/>
              <a:gd name="connsiteX9" fmla="*/ 4412733 w 4889998"/>
              <a:gd name="connsiteY9" fmla="*/ 901362 h 1911018"/>
              <a:gd name="connsiteX10" fmla="*/ 4749163 w 4889998"/>
              <a:gd name="connsiteY10" fmla="*/ 961747 h 1911018"/>
              <a:gd name="connsiteX11" fmla="*/ 4887185 w 4889998"/>
              <a:gd name="connsiteY11" fmla="*/ 1160155 h 1911018"/>
              <a:gd name="connsiteX12" fmla="*/ 4637019 w 4889998"/>
              <a:gd name="connsiteY12" fmla="*/ 1401695 h 1911018"/>
              <a:gd name="connsiteX13" fmla="*/ 4071278 w 4889998"/>
              <a:gd name="connsiteY13" fmla="*/ 1561236 h 1911018"/>
              <a:gd name="connsiteX14" fmla="*/ 3777695 w 4889998"/>
              <a:gd name="connsiteY14" fmla="*/ 1596026 h 1911018"/>
              <a:gd name="connsiteX15" fmla="*/ 4002267 w 4889998"/>
              <a:gd name="connsiteY15" fmla="*/ 1526825 h 1911018"/>
              <a:gd name="connsiteX16" fmla="*/ 4196218 w 4889998"/>
              <a:gd name="connsiteY16" fmla="*/ 1489380 h 1911018"/>
              <a:gd name="connsiteX17" fmla="*/ 4438612 w 4889998"/>
              <a:gd name="connsiteY17" fmla="*/ 1410321 h 1911018"/>
              <a:gd name="connsiteX18" fmla="*/ 4619766 w 4889998"/>
              <a:gd name="connsiteY18" fmla="*/ 1341310 h 1911018"/>
              <a:gd name="connsiteX19" fmla="*/ 4844053 w 4889998"/>
              <a:gd name="connsiteY19" fmla="*/ 1142902 h 1911018"/>
              <a:gd name="connsiteX20" fmla="*/ 4671525 w 4889998"/>
              <a:gd name="connsiteY20" fmla="*/ 987627 h 1911018"/>
              <a:gd name="connsiteX21" fmla="*/ 4326468 w 4889998"/>
              <a:gd name="connsiteY21" fmla="*/ 1004879 h 1911018"/>
              <a:gd name="connsiteX22" fmla="*/ 3800257 w 4889998"/>
              <a:gd name="connsiteY22" fmla="*/ 1048012 h 1911018"/>
              <a:gd name="connsiteX23" fmla="*/ 3403442 w 4889998"/>
              <a:gd name="connsiteY23" fmla="*/ 935868 h 1911018"/>
              <a:gd name="connsiteX24" fmla="*/ 3213661 w 4889998"/>
              <a:gd name="connsiteY24" fmla="*/ 901362 h 1911018"/>
              <a:gd name="connsiteX25" fmla="*/ 3161902 w 4889998"/>
              <a:gd name="connsiteY25" fmla="*/ 1125649 h 1911018"/>
              <a:gd name="connsiteX26" fmla="*/ 3170529 w 4889998"/>
              <a:gd name="connsiteY26" fmla="*/ 1332683 h 1911018"/>
              <a:gd name="connsiteX27" fmla="*/ 3144649 w 4889998"/>
              <a:gd name="connsiteY27" fmla="*/ 1444827 h 1911018"/>
              <a:gd name="connsiteX28" fmla="*/ 2963495 w 4889998"/>
              <a:gd name="connsiteY28" fmla="*/ 1634608 h 1911018"/>
              <a:gd name="connsiteX29" fmla="*/ 2894483 w 4889998"/>
              <a:gd name="connsiteY29" fmla="*/ 1798510 h 1911018"/>
              <a:gd name="connsiteX30" fmla="*/ 2894483 w 4889998"/>
              <a:gd name="connsiteY30" fmla="*/ 1625981 h 1911018"/>
              <a:gd name="connsiteX31" fmla="*/ 2756461 w 4889998"/>
              <a:gd name="connsiteY31" fmla="*/ 1686366 h 1911018"/>
              <a:gd name="connsiteX32" fmla="*/ 2842725 w 4889998"/>
              <a:gd name="connsiteY32" fmla="*/ 1591476 h 1911018"/>
              <a:gd name="connsiteX33" fmla="*/ 2678823 w 4889998"/>
              <a:gd name="connsiteY33" fmla="*/ 1651861 h 1911018"/>
              <a:gd name="connsiteX34" fmla="*/ 2747834 w 4889998"/>
              <a:gd name="connsiteY34" fmla="*/ 1556970 h 1911018"/>
              <a:gd name="connsiteX35" fmla="*/ 2644317 w 4889998"/>
              <a:gd name="connsiteY35" fmla="*/ 1548344 h 1911018"/>
              <a:gd name="connsiteX36" fmla="*/ 2946242 w 4889998"/>
              <a:gd name="connsiteY36" fmla="*/ 1470706 h 1911018"/>
              <a:gd name="connsiteX37" fmla="*/ 2980748 w 4889998"/>
              <a:gd name="connsiteY37" fmla="*/ 1393068 h 1911018"/>
              <a:gd name="connsiteX38" fmla="*/ 2913917 w 4889998"/>
              <a:gd name="connsiteY38" fmla="*/ 1275901 h 1911018"/>
              <a:gd name="connsiteX39" fmla="*/ 2754944 w 4889998"/>
              <a:gd name="connsiteY39" fmla="*/ 1207079 h 1911018"/>
              <a:gd name="connsiteX40" fmla="*/ 2531205 w 4889998"/>
              <a:gd name="connsiteY40" fmla="*/ 1284208 h 1911018"/>
              <a:gd name="connsiteX41" fmla="*/ 2182864 w 4889998"/>
              <a:gd name="connsiteY41" fmla="*/ 1331502 h 1911018"/>
              <a:gd name="connsiteX42" fmla="*/ 1738544 w 4889998"/>
              <a:gd name="connsiteY42" fmla="*/ 1367189 h 1911018"/>
              <a:gd name="connsiteX43" fmla="*/ 1540136 w 4889998"/>
              <a:gd name="connsiteY43" fmla="*/ 1531091 h 1911018"/>
              <a:gd name="connsiteX44" fmla="*/ 1393487 w 4889998"/>
              <a:gd name="connsiteY44" fmla="*/ 1677740 h 1911018"/>
              <a:gd name="connsiteX45" fmla="*/ 1031178 w 4889998"/>
              <a:gd name="connsiteY45" fmla="*/ 1841642 h 1911018"/>
              <a:gd name="connsiteX46" fmla="*/ 884529 w 4889998"/>
              <a:gd name="connsiteY46" fmla="*/ 1910653 h 1911018"/>
              <a:gd name="connsiteX47" fmla="*/ 944914 w 4889998"/>
              <a:gd name="connsiteY47" fmla="*/ 1815762 h 1911018"/>
              <a:gd name="connsiteX48" fmla="*/ 781012 w 4889998"/>
              <a:gd name="connsiteY48" fmla="*/ 1833015 h 1911018"/>
              <a:gd name="connsiteX49" fmla="*/ 910408 w 4889998"/>
              <a:gd name="connsiteY49" fmla="*/ 1781257 h 1911018"/>
              <a:gd name="connsiteX50" fmla="*/ 763759 w 4889998"/>
              <a:gd name="connsiteY50" fmla="*/ 1807136 h 1911018"/>
              <a:gd name="connsiteX51" fmla="*/ 884529 w 4889998"/>
              <a:gd name="connsiteY51" fmla="*/ 1729498 h 1911018"/>
              <a:gd name="connsiteX52" fmla="*/ 737880 w 4889998"/>
              <a:gd name="connsiteY52" fmla="*/ 1703619 h 1911018"/>
              <a:gd name="connsiteX53" fmla="*/ 1005299 w 4889998"/>
              <a:gd name="connsiteY53" fmla="*/ 1712245 h 1911018"/>
              <a:gd name="connsiteX54" fmla="*/ 1212333 w 4889998"/>
              <a:gd name="connsiteY54" fmla="*/ 1643234 h 1911018"/>
              <a:gd name="connsiteX55" fmla="*/ 1341729 w 4889998"/>
              <a:gd name="connsiteY55" fmla="*/ 1453453 h 1911018"/>
              <a:gd name="connsiteX56" fmla="*/ 1238212 w 4889998"/>
              <a:gd name="connsiteY56" fmla="*/ 1280925 h 1911018"/>
              <a:gd name="connsiteX57" fmla="*/ 1013925 w 4889998"/>
              <a:gd name="connsiteY57" fmla="*/ 1513838 h 1911018"/>
              <a:gd name="connsiteX58" fmla="*/ 979419 w 4889998"/>
              <a:gd name="connsiteY58" fmla="*/ 1496585 h 1911018"/>
              <a:gd name="connsiteX59" fmla="*/ 893155 w 4889998"/>
              <a:gd name="connsiteY59" fmla="*/ 1531091 h 1911018"/>
              <a:gd name="connsiteX60" fmla="*/ 875902 w 4889998"/>
              <a:gd name="connsiteY60" fmla="*/ 1487959 h 1911018"/>
              <a:gd name="connsiteX61" fmla="*/ 772385 w 4889998"/>
              <a:gd name="connsiteY61" fmla="*/ 1531091 h 1911018"/>
              <a:gd name="connsiteX62" fmla="*/ 858649 w 4889998"/>
              <a:gd name="connsiteY62" fmla="*/ 1479332 h 1911018"/>
              <a:gd name="connsiteX63" fmla="*/ 712000 w 4889998"/>
              <a:gd name="connsiteY63" fmla="*/ 1462079 h 1911018"/>
              <a:gd name="connsiteX64" fmla="*/ 910408 w 4889998"/>
              <a:gd name="connsiteY64" fmla="*/ 1384442 h 1911018"/>
              <a:gd name="connsiteX65" fmla="*/ 1057057 w 4889998"/>
              <a:gd name="connsiteY65" fmla="*/ 1289551 h 1911018"/>
              <a:gd name="connsiteX66" fmla="*/ 1048431 w 4889998"/>
              <a:gd name="connsiteY66" fmla="*/ 1160155 h 1911018"/>
              <a:gd name="connsiteX67" fmla="*/ 893155 w 4889998"/>
              <a:gd name="connsiteY67" fmla="*/ 1160155 h 1911018"/>
              <a:gd name="connsiteX68" fmla="*/ 392823 w 4889998"/>
              <a:gd name="connsiteY68" fmla="*/ 1160155 h 1911018"/>
              <a:gd name="connsiteX69" fmla="*/ 220295 w 4889998"/>
              <a:gd name="connsiteY69" fmla="*/ 1160155 h 1911018"/>
              <a:gd name="connsiteX70" fmla="*/ 194416 w 4889998"/>
              <a:gd name="connsiteY70" fmla="*/ 1082517 h 1911018"/>
              <a:gd name="connsiteX71" fmla="*/ 73646 w 4889998"/>
              <a:gd name="connsiteY71" fmla="*/ 1073891 h 1911018"/>
              <a:gd name="connsiteX72" fmla="*/ 4634 w 4889998"/>
              <a:gd name="connsiteY72" fmla="*/ 935868 h 1911018"/>
              <a:gd name="connsiteX73" fmla="*/ 203042 w 4889998"/>
              <a:gd name="connsiteY73" fmla="*/ 849604 h 1911018"/>
              <a:gd name="connsiteX74" fmla="*/ 289306 w 4889998"/>
              <a:gd name="connsiteY74" fmla="*/ 677076 h 1911018"/>
              <a:gd name="connsiteX75" fmla="*/ 522219 w 4889998"/>
              <a:gd name="connsiteY75" fmla="*/ 495921 h 1911018"/>
              <a:gd name="connsiteX76" fmla="*/ 712000 w 4889998"/>
              <a:gd name="connsiteY76" fmla="*/ 418283 h 1911018"/>
              <a:gd name="connsiteX77" fmla="*/ 723742 w 4889998"/>
              <a:gd name="connsiteY77" fmla="*/ 252216 h 1911018"/>
              <a:gd name="connsiteX78" fmla="*/ 791913 w 4889998"/>
              <a:gd name="connsiteY78" fmla="*/ 113514 h 1911018"/>
              <a:gd name="connsiteX79" fmla="*/ 931156 w 4889998"/>
              <a:gd name="connsiteY79" fmla="*/ 92201 h 1911018"/>
              <a:gd name="connsiteX80" fmla="*/ 988046 w 4889998"/>
              <a:gd name="connsiteY80" fmla="*/ 116359 h 1911018"/>
              <a:gd name="connsiteX81" fmla="*/ 1057057 w 4889998"/>
              <a:gd name="connsiteY81" fmla="*/ 237128 h 1911018"/>
              <a:gd name="connsiteX82" fmla="*/ 1127490 w 4889998"/>
              <a:gd name="connsiteY82" fmla="*/ 349935 h 1911018"/>
              <a:gd name="connsiteX83" fmla="*/ 1284187 w 4889998"/>
              <a:gd name="connsiteY83" fmla="*/ 222056 h 1911018"/>
              <a:gd name="connsiteX84" fmla="*/ 1508380 w 4889998"/>
              <a:gd name="connsiteY84" fmla="*/ 98442 h 1911018"/>
              <a:gd name="connsiteX0" fmla="*/ 1462961 w 4844579"/>
              <a:gd name="connsiteY0" fmla="*/ 98442 h 1911018"/>
              <a:gd name="connsiteX1" fmla="*/ 1790765 w 4844579"/>
              <a:gd name="connsiteY1" fmla="*/ 30095 h 1911018"/>
              <a:gd name="connsiteX2" fmla="*/ 2253273 w 4844579"/>
              <a:gd name="connsiteY2" fmla="*/ 2034 h 1911018"/>
              <a:gd name="connsiteX3" fmla="*/ 2647244 w 4844579"/>
              <a:gd name="connsiteY3" fmla="*/ 81853 h 1911018"/>
              <a:gd name="connsiteX4" fmla="*/ 3004340 w 4844579"/>
              <a:gd name="connsiteY4" fmla="*/ 288887 h 1911018"/>
              <a:gd name="connsiteX5" fmla="*/ 3125110 w 4844579"/>
              <a:gd name="connsiteY5" fmla="*/ 478668 h 1911018"/>
              <a:gd name="connsiteX6" fmla="*/ 3177626 w 4844579"/>
              <a:gd name="connsiteY6" fmla="*/ 628350 h 1911018"/>
              <a:gd name="connsiteX7" fmla="*/ 3254506 w 4844579"/>
              <a:gd name="connsiteY7" fmla="*/ 780593 h 1911018"/>
              <a:gd name="connsiteX8" fmla="*/ 3754838 w 4844579"/>
              <a:gd name="connsiteY8" fmla="*/ 944495 h 1911018"/>
              <a:gd name="connsiteX9" fmla="*/ 4367314 w 4844579"/>
              <a:gd name="connsiteY9" fmla="*/ 901362 h 1911018"/>
              <a:gd name="connsiteX10" fmla="*/ 4703744 w 4844579"/>
              <a:gd name="connsiteY10" fmla="*/ 961747 h 1911018"/>
              <a:gd name="connsiteX11" fmla="*/ 4841766 w 4844579"/>
              <a:gd name="connsiteY11" fmla="*/ 1160155 h 1911018"/>
              <a:gd name="connsiteX12" fmla="*/ 4591600 w 4844579"/>
              <a:gd name="connsiteY12" fmla="*/ 1401695 h 1911018"/>
              <a:gd name="connsiteX13" fmla="*/ 4025859 w 4844579"/>
              <a:gd name="connsiteY13" fmla="*/ 1561236 h 1911018"/>
              <a:gd name="connsiteX14" fmla="*/ 3732276 w 4844579"/>
              <a:gd name="connsiteY14" fmla="*/ 1596026 h 1911018"/>
              <a:gd name="connsiteX15" fmla="*/ 3956848 w 4844579"/>
              <a:gd name="connsiteY15" fmla="*/ 1526825 h 1911018"/>
              <a:gd name="connsiteX16" fmla="*/ 4150799 w 4844579"/>
              <a:gd name="connsiteY16" fmla="*/ 1489380 h 1911018"/>
              <a:gd name="connsiteX17" fmla="*/ 4393193 w 4844579"/>
              <a:gd name="connsiteY17" fmla="*/ 1410321 h 1911018"/>
              <a:gd name="connsiteX18" fmla="*/ 4574347 w 4844579"/>
              <a:gd name="connsiteY18" fmla="*/ 1341310 h 1911018"/>
              <a:gd name="connsiteX19" fmla="*/ 4798634 w 4844579"/>
              <a:gd name="connsiteY19" fmla="*/ 1142902 h 1911018"/>
              <a:gd name="connsiteX20" fmla="*/ 4626106 w 4844579"/>
              <a:gd name="connsiteY20" fmla="*/ 987627 h 1911018"/>
              <a:gd name="connsiteX21" fmla="*/ 4281049 w 4844579"/>
              <a:gd name="connsiteY21" fmla="*/ 1004879 h 1911018"/>
              <a:gd name="connsiteX22" fmla="*/ 3754838 w 4844579"/>
              <a:gd name="connsiteY22" fmla="*/ 1048012 h 1911018"/>
              <a:gd name="connsiteX23" fmla="*/ 3358023 w 4844579"/>
              <a:gd name="connsiteY23" fmla="*/ 935868 h 1911018"/>
              <a:gd name="connsiteX24" fmla="*/ 3168242 w 4844579"/>
              <a:gd name="connsiteY24" fmla="*/ 901362 h 1911018"/>
              <a:gd name="connsiteX25" fmla="*/ 3116483 w 4844579"/>
              <a:gd name="connsiteY25" fmla="*/ 1125649 h 1911018"/>
              <a:gd name="connsiteX26" fmla="*/ 3125110 w 4844579"/>
              <a:gd name="connsiteY26" fmla="*/ 1332683 h 1911018"/>
              <a:gd name="connsiteX27" fmla="*/ 3099230 w 4844579"/>
              <a:gd name="connsiteY27" fmla="*/ 1444827 h 1911018"/>
              <a:gd name="connsiteX28" fmla="*/ 2918076 w 4844579"/>
              <a:gd name="connsiteY28" fmla="*/ 1634608 h 1911018"/>
              <a:gd name="connsiteX29" fmla="*/ 2849064 w 4844579"/>
              <a:gd name="connsiteY29" fmla="*/ 1798510 h 1911018"/>
              <a:gd name="connsiteX30" fmla="*/ 2849064 w 4844579"/>
              <a:gd name="connsiteY30" fmla="*/ 1625981 h 1911018"/>
              <a:gd name="connsiteX31" fmla="*/ 2711042 w 4844579"/>
              <a:gd name="connsiteY31" fmla="*/ 1686366 h 1911018"/>
              <a:gd name="connsiteX32" fmla="*/ 2797306 w 4844579"/>
              <a:gd name="connsiteY32" fmla="*/ 1591476 h 1911018"/>
              <a:gd name="connsiteX33" fmla="*/ 2633404 w 4844579"/>
              <a:gd name="connsiteY33" fmla="*/ 1651861 h 1911018"/>
              <a:gd name="connsiteX34" fmla="*/ 2702415 w 4844579"/>
              <a:gd name="connsiteY34" fmla="*/ 1556970 h 1911018"/>
              <a:gd name="connsiteX35" fmla="*/ 2598898 w 4844579"/>
              <a:gd name="connsiteY35" fmla="*/ 1548344 h 1911018"/>
              <a:gd name="connsiteX36" fmla="*/ 2900823 w 4844579"/>
              <a:gd name="connsiteY36" fmla="*/ 1470706 h 1911018"/>
              <a:gd name="connsiteX37" fmla="*/ 2935329 w 4844579"/>
              <a:gd name="connsiteY37" fmla="*/ 1393068 h 1911018"/>
              <a:gd name="connsiteX38" fmla="*/ 2868498 w 4844579"/>
              <a:gd name="connsiteY38" fmla="*/ 1275901 h 1911018"/>
              <a:gd name="connsiteX39" fmla="*/ 2709525 w 4844579"/>
              <a:gd name="connsiteY39" fmla="*/ 1207079 h 1911018"/>
              <a:gd name="connsiteX40" fmla="*/ 2485786 w 4844579"/>
              <a:gd name="connsiteY40" fmla="*/ 1284208 h 1911018"/>
              <a:gd name="connsiteX41" fmla="*/ 2137445 w 4844579"/>
              <a:gd name="connsiteY41" fmla="*/ 1331502 h 1911018"/>
              <a:gd name="connsiteX42" fmla="*/ 1693125 w 4844579"/>
              <a:gd name="connsiteY42" fmla="*/ 1367189 h 1911018"/>
              <a:gd name="connsiteX43" fmla="*/ 1494717 w 4844579"/>
              <a:gd name="connsiteY43" fmla="*/ 1531091 h 1911018"/>
              <a:gd name="connsiteX44" fmla="*/ 1348068 w 4844579"/>
              <a:gd name="connsiteY44" fmla="*/ 1677740 h 1911018"/>
              <a:gd name="connsiteX45" fmla="*/ 985759 w 4844579"/>
              <a:gd name="connsiteY45" fmla="*/ 1841642 h 1911018"/>
              <a:gd name="connsiteX46" fmla="*/ 839110 w 4844579"/>
              <a:gd name="connsiteY46" fmla="*/ 1910653 h 1911018"/>
              <a:gd name="connsiteX47" fmla="*/ 899495 w 4844579"/>
              <a:gd name="connsiteY47" fmla="*/ 1815762 h 1911018"/>
              <a:gd name="connsiteX48" fmla="*/ 735593 w 4844579"/>
              <a:gd name="connsiteY48" fmla="*/ 1833015 h 1911018"/>
              <a:gd name="connsiteX49" fmla="*/ 864989 w 4844579"/>
              <a:gd name="connsiteY49" fmla="*/ 1781257 h 1911018"/>
              <a:gd name="connsiteX50" fmla="*/ 718340 w 4844579"/>
              <a:gd name="connsiteY50" fmla="*/ 1807136 h 1911018"/>
              <a:gd name="connsiteX51" fmla="*/ 839110 w 4844579"/>
              <a:gd name="connsiteY51" fmla="*/ 1729498 h 1911018"/>
              <a:gd name="connsiteX52" fmla="*/ 692461 w 4844579"/>
              <a:gd name="connsiteY52" fmla="*/ 1703619 h 1911018"/>
              <a:gd name="connsiteX53" fmla="*/ 959880 w 4844579"/>
              <a:gd name="connsiteY53" fmla="*/ 1712245 h 1911018"/>
              <a:gd name="connsiteX54" fmla="*/ 1166914 w 4844579"/>
              <a:gd name="connsiteY54" fmla="*/ 1643234 h 1911018"/>
              <a:gd name="connsiteX55" fmla="*/ 1296310 w 4844579"/>
              <a:gd name="connsiteY55" fmla="*/ 1453453 h 1911018"/>
              <a:gd name="connsiteX56" fmla="*/ 1192793 w 4844579"/>
              <a:gd name="connsiteY56" fmla="*/ 1280925 h 1911018"/>
              <a:gd name="connsiteX57" fmla="*/ 968506 w 4844579"/>
              <a:gd name="connsiteY57" fmla="*/ 1513838 h 1911018"/>
              <a:gd name="connsiteX58" fmla="*/ 934000 w 4844579"/>
              <a:gd name="connsiteY58" fmla="*/ 1496585 h 1911018"/>
              <a:gd name="connsiteX59" fmla="*/ 847736 w 4844579"/>
              <a:gd name="connsiteY59" fmla="*/ 1531091 h 1911018"/>
              <a:gd name="connsiteX60" fmla="*/ 830483 w 4844579"/>
              <a:gd name="connsiteY60" fmla="*/ 1487959 h 1911018"/>
              <a:gd name="connsiteX61" fmla="*/ 726966 w 4844579"/>
              <a:gd name="connsiteY61" fmla="*/ 1531091 h 1911018"/>
              <a:gd name="connsiteX62" fmla="*/ 813230 w 4844579"/>
              <a:gd name="connsiteY62" fmla="*/ 1479332 h 1911018"/>
              <a:gd name="connsiteX63" fmla="*/ 666581 w 4844579"/>
              <a:gd name="connsiteY63" fmla="*/ 1462079 h 1911018"/>
              <a:gd name="connsiteX64" fmla="*/ 864989 w 4844579"/>
              <a:gd name="connsiteY64" fmla="*/ 1384442 h 1911018"/>
              <a:gd name="connsiteX65" fmla="*/ 1011638 w 4844579"/>
              <a:gd name="connsiteY65" fmla="*/ 1289551 h 1911018"/>
              <a:gd name="connsiteX66" fmla="*/ 1003012 w 4844579"/>
              <a:gd name="connsiteY66" fmla="*/ 1160155 h 1911018"/>
              <a:gd name="connsiteX67" fmla="*/ 847736 w 4844579"/>
              <a:gd name="connsiteY67" fmla="*/ 1160155 h 1911018"/>
              <a:gd name="connsiteX68" fmla="*/ 347404 w 4844579"/>
              <a:gd name="connsiteY68" fmla="*/ 1160155 h 1911018"/>
              <a:gd name="connsiteX69" fmla="*/ 174876 w 4844579"/>
              <a:gd name="connsiteY69" fmla="*/ 1160155 h 1911018"/>
              <a:gd name="connsiteX70" fmla="*/ 148997 w 4844579"/>
              <a:gd name="connsiteY70" fmla="*/ 1082517 h 1911018"/>
              <a:gd name="connsiteX71" fmla="*/ 28227 w 4844579"/>
              <a:gd name="connsiteY71" fmla="*/ 1073891 h 1911018"/>
              <a:gd name="connsiteX72" fmla="*/ 10015 w 4844579"/>
              <a:gd name="connsiteY72" fmla="*/ 935868 h 1911018"/>
              <a:gd name="connsiteX73" fmla="*/ 157623 w 4844579"/>
              <a:gd name="connsiteY73" fmla="*/ 849604 h 1911018"/>
              <a:gd name="connsiteX74" fmla="*/ 243887 w 4844579"/>
              <a:gd name="connsiteY74" fmla="*/ 677076 h 1911018"/>
              <a:gd name="connsiteX75" fmla="*/ 476800 w 4844579"/>
              <a:gd name="connsiteY75" fmla="*/ 495921 h 1911018"/>
              <a:gd name="connsiteX76" fmla="*/ 666581 w 4844579"/>
              <a:gd name="connsiteY76" fmla="*/ 418283 h 1911018"/>
              <a:gd name="connsiteX77" fmla="*/ 678323 w 4844579"/>
              <a:gd name="connsiteY77" fmla="*/ 252216 h 1911018"/>
              <a:gd name="connsiteX78" fmla="*/ 746494 w 4844579"/>
              <a:gd name="connsiteY78" fmla="*/ 113514 h 1911018"/>
              <a:gd name="connsiteX79" fmla="*/ 885737 w 4844579"/>
              <a:gd name="connsiteY79" fmla="*/ 92201 h 1911018"/>
              <a:gd name="connsiteX80" fmla="*/ 942627 w 4844579"/>
              <a:gd name="connsiteY80" fmla="*/ 116359 h 1911018"/>
              <a:gd name="connsiteX81" fmla="*/ 1011638 w 4844579"/>
              <a:gd name="connsiteY81" fmla="*/ 237128 h 1911018"/>
              <a:gd name="connsiteX82" fmla="*/ 1082071 w 4844579"/>
              <a:gd name="connsiteY82" fmla="*/ 349935 h 1911018"/>
              <a:gd name="connsiteX83" fmla="*/ 1238768 w 4844579"/>
              <a:gd name="connsiteY83" fmla="*/ 222056 h 1911018"/>
              <a:gd name="connsiteX84" fmla="*/ 1462961 w 4844579"/>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157830 w 4844786"/>
              <a:gd name="connsiteY74" fmla="*/ 849604 h 1911018"/>
              <a:gd name="connsiteX75" fmla="*/ 244094 w 4844786"/>
              <a:gd name="connsiteY75" fmla="*/ 677076 h 1911018"/>
              <a:gd name="connsiteX76" fmla="*/ 477007 w 4844786"/>
              <a:gd name="connsiteY76" fmla="*/ 495921 h 1911018"/>
              <a:gd name="connsiteX77" fmla="*/ 666788 w 4844786"/>
              <a:gd name="connsiteY77" fmla="*/ 418283 h 1911018"/>
              <a:gd name="connsiteX78" fmla="*/ 678530 w 4844786"/>
              <a:gd name="connsiteY78" fmla="*/ 252216 h 1911018"/>
              <a:gd name="connsiteX79" fmla="*/ 746701 w 4844786"/>
              <a:gd name="connsiteY79" fmla="*/ 113514 h 1911018"/>
              <a:gd name="connsiteX80" fmla="*/ 885944 w 4844786"/>
              <a:gd name="connsiteY80" fmla="*/ 92201 h 1911018"/>
              <a:gd name="connsiteX81" fmla="*/ 942834 w 4844786"/>
              <a:gd name="connsiteY81" fmla="*/ 116359 h 1911018"/>
              <a:gd name="connsiteX82" fmla="*/ 1011845 w 4844786"/>
              <a:gd name="connsiteY82" fmla="*/ 237128 h 1911018"/>
              <a:gd name="connsiteX83" fmla="*/ 1082278 w 4844786"/>
              <a:gd name="connsiteY83" fmla="*/ 349935 h 1911018"/>
              <a:gd name="connsiteX84" fmla="*/ 1238975 w 4844786"/>
              <a:gd name="connsiteY84" fmla="*/ 222056 h 1911018"/>
              <a:gd name="connsiteX85" fmla="*/ 1463168 w 4844786"/>
              <a:gd name="connsiteY85"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77076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3168 w 4844786"/>
              <a:gd name="connsiteY0" fmla="*/ 98442 h 1911018"/>
              <a:gd name="connsiteX1" fmla="*/ 1790972 w 4844786"/>
              <a:gd name="connsiteY1" fmla="*/ 30095 h 1911018"/>
              <a:gd name="connsiteX2" fmla="*/ 2253480 w 4844786"/>
              <a:gd name="connsiteY2" fmla="*/ 2034 h 1911018"/>
              <a:gd name="connsiteX3" fmla="*/ 2647451 w 4844786"/>
              <a:gd name="connsiteY3" fmla="*/ 81853 h 1911018"/>
              <a:gd name="connsiteX4" fmla="*/ 3004547 w 4844786"/>
              <a:gd name="connsiteY4" fmla="*/ 288887 h 1911018"/>
              <a:gd name="connsiteX5" fmla="*/ 3125317 w 4844786"/>
              <a:gd name="connsiteY5" fmla="*/ 478668 h 1911018"/>
              <a:gd name="connsiteX6" fmla="*/ 3177833 w 4844786"/>
              <a:gd name="connsiteY6" fmla="*/ 628350 h 1911018"/>
              <a:gd name="connsiteX7" fmla="*/ 3254713 w 4844786"/>
              <a:gd name="connsiteY7" fmla="*/ 780593 h 1911018"/>
              <a:gd name="connsiteX8" fmla="*/ 3755045 w 4844786"/>
              <a:gd name="connsiteY8" fmla="*/ 944495 h 1911018"/>
              <a:gd name="connsiteX9" fmla="*/ 4367521 w 4844786"/>
              <a:gd name="connsiteY9" fmla="*/ 901362 h 1911018"/>
              <a:gd name="connsiteX10" fmla="*/ 4703951 w 4844786"/>
              <a:gd name="connsiteY10" fmla="*/ 961747 h 1911018"/>
              <a:gd name="connsiteX11" fmla="*/ 4841973 w 4844786"/>
              <a:gd name="connsiteY11" fmla="*/ 1160155 h 1911018"/>
              <a:gd name="connsiteX12" fmla="*/ 4591807 w 4844786"/>
              <a:gd name="connsiteY12" fmla="*/ 1401695 h 1911018"/>
              <a:gd name="connsiteX13" fmla="*/ 4026066 w 4844786"/>
              <a:gd name="connsiteY13" fmla="*/ 1561236 h 1911018"/>
              <a:gd name="connsiteX14" fmla="*/ 3732483 w 4844786"/>
              <a:gd name="connsiteY14" fmla="*/ 1596026 h 1911018"/>
              <a:gd name="connsiteX15" fmla="*/ 3957055 w 4844786"/>
              <a:gd name="connsiteY15" fmla="*/ 1526825 h 1911018"/>
              <a:gd name="connsiteX16" fmla="*/ 4151006 w 4844786"/>
              <a:gd name="connsiteY16" fmla="*/ 1489380 h 1911018"/>
              <a:gd name="connsiteX17" fmla="*/ 4393400 w 4844786"/>
              <a:gd name="connsiteY17" fmla="*/ 1410321 h 1911018"/>
              <a:gd name="connsiteX18" fmla="*/ 4574554 w 4844786"/>
              <a:gd name="connsiteY18" fmla="*/ 1341310 h 1911018"/>
              <a:gd name="connsiteX19" fmla="*/ 4798841 w 4844786"/>
              <a:gd name="connsiteY19" fmla="*/ 1142902 h 1911018"/>
              <a:gd name="connsiteX20" fmla="*/ 4626313 w 4844786"/>
              <a:gd name="connsiteY20" fmla="*/ 987627 h 1911018"/>
              <a:gd name="connsiteX21" fmla="*/ 4281256 w 4844786"/>
              <a:gd name="connsiteY21" fmla="*/ 1004879 h 1911018"/>
              <a:gd name="connsiteX22" fmla="*/ 3755045 w 4844786"/>
              <a:gd name="connsiteY22" fmla="*/ 1048012 h 1911018"/>
              <a:gd name="connsiteX23" fmla="*/ 3358230 w 4844786"/>
              <a:gd name="connsiteY23" fmla="*/ 935868 h 1911018"/>
              <a:gd name="connsiteX24" fmla="*/ 3168449 w 4844786"/>
              <a:gd name="connsiteY24" fmla="*/ 901362 h 1911018"/>
              <a:gd name="connsiteX25" fmla="*/ 3116690 w 4844786"/>
              <a:gd name="connsiteY25" fmla="*/ 1125649 h 1911018"/>
              <a:gd name="connsiteX26" fmla="*/ 3125317 w 4844786"/>
              <a:gd name="connsiteY26" fmla="*/ 1332683 h 1911018"/>
              <a:gd name="connsiteX27" fmla="*/ 3099437 w 4844786"/>
              <a:gd name="connsiteY27" fmla="*/ 1444827 h 1911018"/>
              <a:gd name="connsiteX28" fmla="*/ 2918283 w 4844786"/>
              <a:gd name="connsiteY28" fmla="*/ 1634608 h 1911018"/>
              <a:gd name="connsiteX29" fmla="*/ 2849271 w 4844786"/>
              <a:gd name="connsiteY29" fmla="*/ 1798510 h 1911018"/>
              <a:gd name="connsiteX30" fmla="*/ 2849271 w 4844786"/>
              <a:gd name="connsiteY30" fmla="*/ 1625981 h 1911018"/>
              <a:gd name="connsiteX31" fmla="*/ 2711249 w 4844786"/>
              <a:gd name="connsiteY31" fmla="*/ 1686366 h 1911018"/>
              <a:gd name="connsiteX32" fmla="*/ 2797513 w 4844786"/>
              <a:gd name="connsiteY32" fmla="*/ 1591476 h 1911018"/>
              <a:gd name="connsiteX33" fmla="*/ 2633611 w 4844786"/>
              <a:gd name="connsiteY33" fmla="*/ 1651861 h 1911018"/>
              <a:gd name="connsiteX34" fmla="*/ 2702622 w 4844786"/>
              <a:gd name="connsiteY34" fmla="*/ 1556970 h 1911018"/>
              <a:gd name="connsiteX35" fmla="*/ 2599105 w 4844786"/>
              <a:gd name="connsiteY35" fmla="*/ 1548344 h 1911018"/>
              <a:gd name="connsiteX36" fmla="*/ 2901030 w 4844786"/>
              <a:gd name="connsiteY36" fmla="*/ 1470706 h 1911018"/>
              <a:gd name="connsiteX37" fmla="*/ 2935536 w 4844786"/>
              <a:gd name="connsiteY37" fmla="*/ 1393068 h 1911018"/>
              <a:gd name="connsiteX38" fmla="*/ 2868705 w 4844786"/>
              <a:gd name="connsiteY38" fmla="*/ 1275901 h 1911018"/>
              <a:gd name="connsiteX39" fmla="*/ 2709732 w 4844786"/>
              <a:gd name="connsiteY39" fmla="*/ 1207079 h 1911018"/>
              <a:gd name="connsiteX40" fmla="*/ 2485993 w 4844786"/>
              <a:gd name="connsiteY40" fmla="*/ 1284208 h 1911018"/>
              <a:gd name="connsiteX41" fmla="*/ 2137652 w 4844786"/>
              <a:gd name="connsiteY41" fmla="*/ 1331502 h 1911018"/>
              <a:gd name="connsiteX42" fmla="*/ 1693332 w 4844786"/>
              <a:gd name="connsiteY42" fmla="*/ 1367189 h 1911018"/>
              <a:gd name="connsiteX43" fmla="*/ 1494924 w 4844786"/>
              <a:gd name="connsiteY43" fmla="*/ 1531091 h 1911018"/>
              <a:gd name="connsiteX44" fmla="*/ 1348275 w 4844786"/>
              <a:gd name="connsiteY44" fmla="*/ 1677740 h 1911018"/>
              <a:gd name="connsiteX45" fmla="*/ 985966 w 4844786"/>
              <a:gd name="connsiteY45" fmla="*/ 1841642 h 1911018"/>
              <a:gd name="connsiteX46" fmla="*/ 839317 w 4844786"/>
              <a:gd name="connsiteY46" fmla="*/ 1910653 h 1911018"/>
              <a:gd name="connsiteX47" fmla="*/ 899702 w 4844786"/>
              <a:gd name="connsiteY47" fmla="*/ 1815762 h 1911018"/>
              <a:gd name="connsiteX48" fmla="*/ 735800 w 4844786"/>
              <a:gd name="connsiteY48" fmla="*/ 1833015 h 1911018"/>
              <a:gd name="connsiteX49" fmla="*/ 865196 w 4844786"/>
              <a:gd name="connsiteY49" fmla="*/ 1781257 h 1911018"/>
              <a:gd name="connsiteX50" fmla="*/ 718547 w 4844786"/>
              <a:gd name="connsiteY50" fmla="*/ 1807136 h 1911018"/>
              <a:gd name="connsiteX51" fmla="*/ 839317 w 4844786"/>
              <a:gd name="connsiteY51" fmla="*/ 1729498 h 1911018"/>
              <a:gd name="connsiteX52" fmla="*/ 692668 w 4844786"/>
              <a:gd name="connsiteY52" fmla="*/ 1703619 h 1911018"/>
              <a:gd name="connsiteX53" fmla="*/ 960087 w 4844786"/>
              <a:gd name="connsiteY53" fmla="*/ 1712245 h 1911018"/>
              <a:gd name="connsiteX54" fmla="*/ 1167121 w 4844786"/>
              <a:gd name="connsiteY54" fmla="*/ 1643234 h 1911018"/>
              <a:gd name="connsiteX55" fmla="*/ 1296517 w 4844786"/>
              <a:gd name="connsiteY55" fmla="*/ 1453453 h 1911018"/>
              <a:gd name="connsiteX56" fmla="*/ 1193000 w 4844786"/>
              <a:gd name="connsiteY56" fmla="*/ 1280925 h 1911018"/>
              <a:gd name="connsiteX57" fmla="*/ 968713 w 4844786"/>
              <a:gd name="connsiteY57" fmla="*/ 1513838 h 1911018"/>
              <a:gd name="connsiteX58" fmla="*/ 934207 w 4844786"/>
              <a:gd name="connsiteY58" fmla="*/ 1496585 h 1911018"/>
              <a:gd name="connsiteX59" fmla="*/ 847943 w 4844786"/>
              <a:gd name="connsiteY59" fmla="*/ 1531091 h 1911018"/>
              <a:gd name="connsiteX60" fmla="*/ 830690 w 4844786"/>
              <a:gd name="connsiteY60" fmla="*/ 1487959 h 1911018"/>
              <a:gd name="connsiteX61" fmla="*/ 727173 w 4844786"/>
              <a:gd name="connsiteY61" fmla="*/ 1531091 h 1911018"/>
              <a:gd name="connsiteX62" fmla="*/ 813437 w 4844786"/>
              <a:gd name="connsiteY62" fmla="*/ 1479332 h 1911018"/>
              <a:gd name="connsiteX63" fmla="*/ 666788 w 4844786"/>
              <a:gd name="connsiteY63" fmla="*/ 1462079 h 1911018"/>
              <a:gd name="connsiteX64" fmla="*/ 865196 w 4844786"/>
              <a:gd name="connsiteY64" fmla="*/ 1384442 h 1911018"/>
              <a:gd name="connsiteX65" fmla="*/ 1011845 w 4844786"/>
              <a:gd name="connsiteY65" fmla="*/ 1289551 h 1911018"/>
              <a:gd name="connsiteX66" fmla="*/ 1003219 w 4844786"/>
              <a:gd name="connsiteY66" fmla="*/ 1160155 h 1911018"/>
              <a:gd name="connsiteX67" fmla="*/ 847943 w 4844786"/>
              <a:gd name="connsiteY67" fmla="*/ 1160155 h 1911018"/>
              <a:gd name="connsiteX68" fmla="*/ 347611 w 4844786"/>
              <a:gd name="connsiteY68" fmla="*/ 1160155 h 1911018"/>
              <a:gd name="connsiteX69" fmla="*/ 175083 w 4844786"/>
              <a:gd name="connsiteY69" fmla="*/ 1160155 h 1911018"/>
              <a:gd name="connsiteX70" fmla="*/ 149204 w 4844786"/>
              <a:gd name="connsiteY70" fmla="*/ 1082517 h 1911018"/>
              <a:gd name="connsiteX71" fmla="*/ 28434 w 4844786"/>
              <a:gd name="connsiteY71" fmla="*/ 1073891 h 1911018"/>
              <a:gd name="connsiteX72" fmla="*/ 10222 w 4844786"/>
              <a:gd name="connsiteY72" fmla="*/ 935868 h 1911018"/>
              <a:gd name="connsiteX73" fmla="*/ 160633 w 4844786"/>
              <a:gd name="connsiteY73" fmla="*/ 805662 h 1911018"/>
              <a:gd name="connsiteX74" fmla="*/ 244094 w 4844786"/>
              <a:gd name="connsiteY74" fmla="*/ 661445 h 1911018"/>
              <a:gd name="connsiteX75" fmla="*/ 477007 w 4844786"/>
              <a:gd name="connsiteY75" fmla="*/ 495921 h 1911018"/>
              <a:gd name="connsiteX76" fmla="*/ 666788 w 4844786"/>
              <a:gd name="connsiteY76" fmla="*/ 418283 h 1911018"/>
              <a:gd name="connsiteX77" fmla="*/ 678530 w 4844786"/>
              <a:gd name="connsiteY77" fmla="*/ 252216 h 1911018"/>
              <a:gd name="connsiteX78" fmla="*/ 746701 w 4844786"/>
              <a:gd name="connsiteY78" fmla="*/ 113514 h 1911018"/>
              <a:gd name="connsiteX79" fmla="*/ 885944 w 4844786"/>
              <a:gd name="connsiteY79" fmla="*/ 92201 h 1911018"/>
              <a:gd name="connsiteX80" fmla="*/ 942834 w 4844786"/>
              <a:gd name="connsiteY80" fmla="*/ 116359 h 1911018"/>
              <a:gd name="connsiteX81" fmla="*/ 1011845 w 4844786"/>
              <a:gd name="connsiteY81" fmla="*/ 237128 h 1911018"/>
              <a:gd name="connsiteX82" fmla="*/ 1082278 w 4844786"/>
              <a:gd name="connsiteY82" fmla="*/ 349935 h 1911018"/>
              <a:gd name="connsiteX83" fmla="*/ 1238975 w 4844786"/>
              <a:gd name="connsiteY83" fmla="*/ 222056 h 1911018"/>
              <a:gd name="connsiteX84" fmla="*/ 1463168 w 4844786"/>
              <a:gd name="connsiteY84" fmla="*/ 98442 h 1911018"/>
              <a:gd name="connsiteX0" fmla="*/ 1461722 w 4843340"/>
              <a:gd name="connsiteY0" fmla="*/ 98442 h 1911018"/>
              <a:gd name="connsiteX1" fmla="*/ 1789526 w 4843340"/>
              <a:gd name="connsiteY1" fmla="*/ 30095 h 1911018"/>
              <a:gd name="connsiteX2" fmla="*/ 2252034 w 4843340"/>
              <a:gd name="connsiteY2" fmla="*/ 2034 h 1911018"/>
              <a:gd name="connsiteX3" fmla="*/ 2646005 w 4843340"/>
              <a:gd name="connsiteY3" fmla="*/ 81853 h 1911018"/>
              <a:gd name="connsiteX4" fmla="*/ 3003101 w 4843340"/>
              <a:gd name="connsiteY4" fmla="*/ 288887 h 1911018"/>
              <a:gd name="connsiteX5" fmla="*/ 3123871 w 4843340"/>
              <a:gd name="connsiteY5" fmla="*/ 478668 h 1911018"/>
              <a:gd name="connsiteX6" fmla="*/ 3176387 w 4843340"/>
              <a:gd name="connsiteY6" fmla="*/ 628350 h 1911018"/>
              <a:gd name="connsiteX7" fmla="*/ 3253267 w 4843340"/>
              <a:gd name="connsiteY7" fmla="*/ 780593 h 1911018"/>
              <a:gd name="connsiteX8" fmla="*/ 3753599 w 4843340"/>
              <a:gd name="connsiteY8" fmla="*/ 944495 h 1911018"/>
              <a:gd name="connsiteX9" fmla="*/ 4366075 w 4843340"/>
              <a:gd name="connsiteY9" fmla="*/ 901362 h 1911018"/>
              <a:gd name="connsiteX10" fmla="*/ 4702505 w 4843340"/>
              <a:gd name="connsiteY10" fmla="*/ 961747 h 1911018"/>
              <a:gd name="connsiteX11" fmla="*/ 4840527 w 4843340"/>
              <a:gd name="connsiteY11" fmla="*/ 1160155 h 1911018"/>
              <a:gd name="connsiteX12" fmla="*/ 4590361 w 4843340"/>
              <a:gd name="connsiteY12" fmla="*/ 1401695 h 1911018"/>
              <a:gd name="connsiteX13" fmla="*/ 4024620 w 4843340"/>
              <a:gd name="connsiteY13" fmla="*/ 1561236 h 1911018"/>
              <a:gd name="connsiteX14" fmla="*/ 3731037 w 4843340"/>
              <a:gd name="connsiteY14" fmla="*/ 1596026 h 1911018"/>
              <a:gd name="connsiteX15" fmla="*/ 3955609 w 4843340"/>
              <a:gd name="connsiteY15" fmla="*/ 1526825 h 1911018"/>
              <a:gd name="connsiteX16" fmla="*/ 4149560 w 4843340"/>
              <a:gd name="connsiteY16" fmla="*/ 1489380 h 1911018"/>
              <a:gd name="connsiteX17" fmla="*/ 4391954 w 4843340"/>
              <a:gd name="connsiteY17" fmla="*/ 1410321 h 1911018"/>
              <a:gd name="connsiteX18" fmla="*/ 4573108 w 4843340"/>
              <a:gd name="connsiteY18" fmla="*/ 1341310 h 1911018"/>
              <a:gd name="connsiteX19" fmla="*/ 4797395 w 4843340"/>
              <a:gd name="connsiteY19" fmla="*/ 1142902 h 1911018"/>
              <a:gd name="connsiteX20" fmla="*/ 4624867 w 4843340"/>
              <a:gd name="connsiteY20" fmla="*/ 987627 h 1911018"/>
              <a:gd name="connsiteX21" fmla="*/ 4279810 w 4843340"/>
              <a:gd name="connsiteY21" fmla="*/ 1004879 h 1911018"/>
              <a:gd name="connsiteX22" fmla="*/ 3753599 w 4843340"/>
              <a:gd name="connsiteY22" fmla="*/ 1048012 h 1911018"/>
              <a:gd name="connsiteX23" fmla="*/ 3356784 w 4843340"/>
              <a:gd name="connsiteY23" fmla="*/ 935868 h 1911018"/>
              <a:gd name="connsiteX24" fmla="*/ 3167003 w 4843340"/>
              <a:gd name="connsiteY24" fmla="*/ 901362 h 1911018"/>
              <a:gd name="connsiteX25" fmla="*/ 3115244 w 4843340"/>
              <a:gd name="connsiteY25" fmla="*/ 1125649 h 1911018"/>
              <a:gd name="connsiteX26" fmla="*/ 3123871 w 4843340"/>
              <a:gd name="connsiteY26" fmla="*/ 1332683 h 1911018"/>
              <a:gd name="connsiteX27" fmla="*/ 3097991 w 4843340"/>
              <a:gd name="connsiteY27" fmla="*/ 1444827 h 1911018"/>
              <a:gd name="connsiteX28" fmla="*/ 2916837 w 4843340"/>
              <a:gd name="connsiteY28" fmla="*/ 1634608 h 1911018"/>
              <a:gd name="connsiteX29" fmla="*/ 2847825 w 4843340"/>
              <a:gd name="connsiteY29" fmla="*/ 1798510 h 1911018"/>
              <a:gd name="connsiteX30" fmla="*/ 2847825 w 4843340"/>
              <a:gd name="connsiteY30" fmla="*/ 1625981 h 1911018"/>
              <a:gd name="connsiteX31" fmla="*/ 2709803 w 4843340"/>
              <a:gd name="connsiteY31" fmla="*/ 1686366 h 1911018"/>
              <a:gd name="connsiteX32" fmla="*/ 2796067 w 4843340"/>
              <a:gd name="connsiteY32" fmla="*/ 1591476 h 1911018"/>
              <a:gd name="connsiteX33" fmla="*/ 2632165 w 4843340"/>
              <a:gd name="connsiteY33" fmla="*/ 1651861 h 1911018"/>
              <a:gd name="connsiteX34" fmla="*/ 2701176 w 4843340"/>
              <a:gd name="connsiteY34" fmla="*/ 1556970 h 1911018"/>
              <a:gd name="connsiteX35" fmla="*/ 2597659 w 4843340"/>
              <a:gd name="connsiteY35" fmla="*/ 1548344 h 1911018"/>
              <a:gd name="connsiteX36" fmla="*/ 2899584 w 4843340"/>
              <a:gd name="connsiteY36" fmla="*/ 1470706 h 1911018"/>
              <a:gd name="connsiteX37" fmla="*/ 2934090 w 4843340"/>
              <a:gd name="connsiteY37" fmla="*/ 1393068 h 1911018"/>
              <a:gd name="connsiteX38" fmla="*/ 2867259 w 4843340"/>
              <a:gd name="connsiteY38" fmla="*/ 1275901 h 1911018"/>
              <a:gd name="connsiteX39" fmla="*/ 2708286 w 4843340"/>
              <a:gd name="connsiteY39" fmla="*/ 1207079 h 1911018"/>
              <a:gd name="connsiteX40" fmla="*/ 2484547 w 4843340"/>
              <a:gd name="connsiteY40" fmla="*/ 1284208 h 1911018"/>
              <a:gd name="connsiteX41" fmla="*/ 2136206 w 4843340"/>
              <a:gd name="connsiteY41" fmla="*/ 1331502 h 1911018"/>
              <a:gd name="connsiteX42" fmla="*/ 1691886 w 4843340"/>
              <a:gd name="connsiteY42" fmla="*/ 1367189 h 1911018"/>
              <a:gd name="connsiteX43" fmla="*/ 1493478 w 4843340"/>
              <a:gd name="connsiteY43" fmla="*/ 1531091 h 1911018"/>
              <a:gd name="connsiteX44" fmla="*/ 1346829 w 4843340"/>
              <a:gd name="connsiteY44" fmla="*/ 1677740 h 1911018"/>
              <a:gd name="connsiteX45" fmla="*/ 984520 w 4843340"/>
              <a:gd name="connsiteY45" fmla="*/ 1841642 h 1911018"/>
              <a:gd name="connsiteX46" fmla="*/ 837871 w 4843340"/>
              <a:gd name="connsiteY46" fmla="*/ 1910653 h 1911018"/>
              <a:gd name="connsiteX47" fmla="*/ 898256 w 4843340"/>
              <a:gd name="connsiteY47" fmla="*/ 1815762 h 1911018"/>
              <a:gd name="connsiteX48" fmla="*/ 734354 w 4843340"/>
              <a:gd name="connsiteY48" fmla="*/ 1833015 h 1911018"/>
              <a:gd name="connsiteX49" fmla="*/ 863750 w 4843340"/>
              <a:gd name="connsiteY49" fmla="*/ 1781257 h 1911018"/>
              <a:gd name="connsiteX50" fmla="*/ 717101 w 4843340"/>
              <a:gd name="connsiteY50" fmla="*/ 1807136 h 1911018"/>
              <a:gd name="connsiteX51" fmla="*/ 837871 w 4843340"/>
              <a:gd name="connsiteY51" fmla="*/ 1729498 h 1911018"/>
              <a:gd name="connsiteX52" fmla="*/ 691222 w 4843340"/>
              <a:gd name="connsiteY52" fmla="*/ 1703619 h 1911018"/>
              <a:gd name="connsiteX53" fmla="*/ 958641 w 4843340"/>
              <a:gd name="connsiteY53" fmla="*/ 1712245 h 1911018"/>
              <a:gd name="connsiteX54" fmla="*/ 1165675 w 4843340"/>
              <a:gd name="connsiteY54" fmla="*/ 1643234 h 1911018"/>
              <a:gd name="connsiteX55" fmla="*/ 1295071 w 4843340"/>
              <a:gd name="connsiteY55" fmla="*/ 1453453 h 1911018"/>
              <a:gd name="connsiteX56" fmla="*/ 1191554 w 4843340"/>
              <a:gd name="connsiteY56" fmla="*/ 1280925 h 1911018"/>
              <a:gd name="connsiteX57" fmla="*/ 967267 w 4843340"/>
              <a:gd name="connsiteY57" fmla="*/ 1513838 h 1911018"/>
              <a:gd name="connsiteX58" fmla="*/ 932761 w 4843340"/>
              <a:gd name="connsiteY58" fmla="*/ 1496585 h 1911018"/>
              <a:gd name="connsiteX59" fmla="*/ 846497 w 4843340"/>
              <a:gd name="connsiteY59" fmla="*/ 1531091 h 1911018"/>
              <a:gd name="connsiteX60" fmla="*/ 829244 w 4843340"/>
              <a:gd name="connsiteY60" fmla="*/ 1487959 h 1911018"/>
              <a:gd name="connsiteX61" fmla="*/ 725727 w 4843340"/>
              <a:gd name="connsiteY61" fmla="*/ 1531091 h 1911018"/>
              <a:gd name="connsiteX62" fmla="*/ 811991 w 4843340"/>
              <a:gd name="connsiteY62" fmla="*/ 1479332 h 1911018"/>
              <a:gd name="connsiteX63" fmla="*/ 665342 w 4843340"/>
              <a:gd name="connsiteY63" fmla="*/ 1462079 h 1911018"/>
              <a:gd name="connsiteX64" fmla="*/ 863750 w 4843340"/>
              <a:gd name="connsiteY64" fmla="*/ 1384442 h 1911018"/>
              <a:gd name="connsiteX65" fmla="*/ 1010399 w 4843340"/>
              <a:gd name="connsiteY65" fmla="*/ 1289551 h 1911018"/>
              <a:gd name="connsiteX66" fmla="*/ 1001773 w 4843340"/>
              <a:gd name="connsiteY66" fmla="*/ 1160155 h 1911018"/>
              <a:gd name="connsiteX67" fmla="*/ 846497 w 4843340"/>
              <a:gd name="connsiteY67" fmla="*/ 1160155 h 1911018"/>
              <a:gd name="connsiteX68" fmla="*/ 346165 w 4843340"/>
              <a:gd name="connsiteY68" fmla="*/ 1160155 h 1911018"/>
              <a:gd name="connsiteX69" fmla="*/ 173637 w 4843340"/>
              <a:gd name="connsiteY69" fmla="*/ 1160155 h 1911018"/>
              <a:gd name="connsiteX70" fmla="*/ 147758 w 4843340"/>
              <a:gd name="connsiteY70" fmla="*/ 1082517 h 1911018"/>
              <a:gd name="connsiteX71" fmla="*/ 26988 w 4843340"/>
              <a:gd name="connsiteY71" fmla="*/ 1073891 h 1911018"/>
              <a:gd name="connsiteX72" fmla="*/ 8776 w 4843340"/>
              <a:gd name="connsiteY72" fmla="*/ 935868 h 1911018"/>
              <a:gd name="connsiteX73" fmla="*/ 139649 w 4843340"/>
              <a:gd name="connsiteY73" fmla="*/ 801754 h 1911018"/>
              <a:gd name="connsiteX74" fmla="*/ 242648 w 4843340"/>
              <a:gd name="connsiteY74" fmla="*/ 661445 h 1911018"/>
              <a:gd name="connsiteX75" fmla="*/ 475561 w 4843340"/>
              <a:gd name="connsiteY75" fmla="*/ 495921 h 1911018"/>
              <a:gd name="connsiteX76" fmla="*/ 665342 w 4843340"/>
              <a:gd name="connsiteY76" fmla="*/ 418283 h 1911018"/>
              <a:gd name="connsiteX77" fmla="*/ 677084 w 4843340"/>
              <a:gd name="connsiteY77" fmla="*/ 252216 h 1911018"/>
              <a:gd name="connsiteX78" fmla="*/ 745255 w 4843340"/>
              <a:gd name="connsiteY78" fmla="*/ 113514 h 1911018"/>
              <a:gd name="connsiteX79" fmla="*/ 884498 w 4843340"/>
              <a:gd name="connsiteY79" fmla="*/ 92201 h 1911018"/>
              <a:gd name="connsiteX80" fmla="*/ 941388 w 4843340"/>
              <a:gd name="connsiteY80" fmla="*/ 116359 h 1911018"/>
              <a:gd name="connsiteX81" fmla="*/ 1010399 w 4843340"/>
              <a:gd name="connsiteY81" fmla="*/ 237128 h 1911018"/>
              <a:gd name="connsiteX82" fmla="*/ 1080832 w 4843340"/>
              <a:gd name="connsiteY82" fmla="*/ 349935 h 1911018"/>
              <a:gd name="connsiteX83" fmla="*/ 1237529 w 4843340"/>
              <a:gd name="connsiteY83" fmla="*/ 222056 h 1911018"/>
              <a:gd name="connsiteX84" fmla="*/ 1461722 w 4843340"/>
              <a:gd name="connsiteY84" fmla="*/ 98442 h 1911018"/>
              <a:gd name="connsiteX0" fmla="*/ 1460544 w 4842162"/>
              <a:gd name="connsiteY0" fmla="*/ 98442 h 1911018"/>
              <a:gd name="connsiteX1" fmla="*/ 1788348 w 4842162"/>
              <a:gd name="connsiteY1" fmla="*/ 30095 h 1911018"/>
              <a:gd name="connsiteX2" fmla="*/ 2250856 w 4842162"/>
              <a:gd name="connsiteY2" fmla="*/ 2034 h 1911018"/>
              <a:gd name="connsiteX3" fmla="*/ 2644827 w 4842162"/>
              <a:gd name="connsiteY3" fmla="*/ 81853 h 1911018"/>
              <a:gd name="connsiteX4" fmla="*/ 3001923 w 4842162"/>
              <a:gd name="connsiteY4" fmla="*/ 288887 h 1911018"/>
              <a:gd name="connsiteX5" fmla="*/ 3122693 w 4842162"/>
              <a:gd name="connsiteY5" fmla="*/ 478668 h 1911018"/>
              <a:gd name="connsiteX6" fmla="*/ 3175209 w 4842162"/>
              <a:gd name="connsiteY6" fmla="*/ 628350 h 1911018"/>
              <a:gd name="connsiteX7" fmla="*/ 3252089 w 4842162"/>
              <a:gd name="connsiteY7" fmla="*/ 780593 h 1911018"/>
              <a:gd name="connsiteX8" fmla="*/ 3752421 w 4842162"/>
              <a:gd name="connsiteY8" fmla="*/ 944495 h 1911018"/>
              <a:gd name="connsiteX9" fmla="*/ 4364897 w 4842162"/>
              <a:gd name="connsiteY9" fmla="*/ 901362 h 1911018"/>
              <a:gd name="connsiteX10" fmla="*/ 4701327 w 4842162"/>
              <a:gd name="connsiteY10" fmla="*/ 961747 h 1911018"/>
              <a:gd name="connsiteX11" fmla="*/ 4839349 w 4842162"/>
              <a:gd name="connsiteY11" fmla="*/ 1160155 h 1911018"/>
              <a:gd name="connsiteX12" fmla="*/ 4589183 w 4842162"/>
              <a:gd name="connsiteY12" fmla="*/ 1401695 h 1911018"/>
              <a:gd name="connsiteX13" fmla="*/ 4023442 w 4842162"/>
              <a:gd name="connsiteY13" fmla="*/ 1561236 h 1911018"/>
              <a:gd name="connsiteX14" fmla="*/ 3729859 w 4842162"/>
              <a:gd name="connsiteY14" fmla="*/ 1596026 h 1911018"/>
              <a:gd name="connsiteX15" fmla="*/ 3954431 w 4842162"/>
              <a:gd name="connsiteY15" fmla="*/ 1526825 h 1911018"/>
              <a:gd name="connsiteX16" fmla="*/ 4148382 w 4842162"/>
              <a:gd name="connsiteY16" fmla="*/ 1489380 h 1911018"/>
              <a:gd name="connsiteX17" fmla="*/ 4390776 w 4842162"/>
              <a:gd name="connsiteY17" fmla="*/ 1410321 h 1911018"/>
              <a:gd name="connsiteX18" fmla="*/ 4571930 w 4842162"/>
              <a:gd name="connsiteY18" fmla="*/ 1341310 h 1911018"/>
              <a:gd name="connsiteX19" fmla="*/ 4796217 w 4842162"/>
              <a:gd name="connsiteY19" fmla="*/ 1142902 h 1911018"/>
              <a:gd name="connsiteX20" fmla="*/ 4623689 w 4842162"/>
              <a:gd name="connsiteY20" fmla="*/ 987627 h 1911018"/>
              <a:gd name="connsiteX21" fmla="*/ 4278632 w 4842162"/>
              <a:gd name="connsiteY21" fmla="*/ 1004879 h 1911018"/>
              <a:gd name="connsiteX22" fmla="*/ 3752421 w 4842162"/>
              <a:gd name="connsiteY22" fmla="*/ 1048012 h 1911018"/>
              <a:gd name="connsiteX23" fmla="*/ 3355606 w 4842162"/>
              <a:gd name="connsiteY23" fmla="*/ 935868 h 1911018"/>
              <a:gd name="connsiteX24" fmla="*/ 3165825 w 4842162"/>
              <a:gd name="connsiteY24" fmla="*/ 901362 h 1911018"/>
              <a:gd name="connsiteX25" fmla="*/ 3114066 w 4842162"/>
              <a:gd name="connsiteY25" fmla="*/ 1125649 h 1911018"/>
              <a:gd name="connsiteX26" fmla="*/ 3122693 w 4842162"/>
              <a:gd name="connsiteY26" fmla="*/ 1332683 h 1911018"/>
              <a:gd name="connsiteX27" fmla="*/ 3096813 w 4842162"/>
              <a:gd name="connsiteY27" fmla="*/ 1444827 h 1911018"/>
              <a:gd name="connsiteX28" fmla="*/ 2915659 w 4842162"/>
              <a:gd name="connsiteY28" fmla="*/ 1634608 h 1911018"/>
              <a:gd name="connsiteX29" fmla="*/ 2846647 w 4842162"/>
              <a:gd name="connsiteY29" fmla="*/ 1798510 h 1911018"/>
              <a:gd name="connsiteX30" fmla="*/ 2846647 w 4842162"/>
              <a:gd name="connsiteY30" fmla="*/ 1625981 h 1911018"/>
              <a:gd name="connsiteX31" fmla="*/ 2708625 w 4842162"/>
              <a:gd name="connsiteY31" fmla="*/ 1686366 h 1911018"/>
              <a:gd name="connsiteX32" fmla="*/ 2794889 w 4842162"/>
              <a:gd name="connsiteY32" fmla="*/ 1591476 h 1911018"/>
              <a:gd name="connsiteX33" fmla="*/ 2630987 w 4842162"/>
              <a:gd name="connsiteY33" fmla="*/ 1651861 h 1911018"/>
              <a:gd name="connsiteX34" fmla="*/ 2699998 w 4842162"/>
              <a:gd name="connsiteY34" fmla="*/ 1556970 h 1911018"/>
              <a:gd name="connsiteX35" fmla="*/ 2596481 w 4842162"/>
              <a:gd name="connsiteY35" fmla="*/ 1548344 h 1911018"/>
              <a:gd name="connsiteX36" fmla="*/ 2898406 w 4842162"/>
              <a:gd name="connsiteY36" fmla="*/ 1470706 h 1911018"/>
              <a:gd name="connsiteX37" fmla="*/ 2932912 w 4842162"/>
              <a:gd name="connsiteY37" fmla="*/ 1393068 h 1911018"/>
              <a:gd name="connsiteX38" fmla="*/ 2866081 w 4842162"/>
              <a:gd name="connsiteY38" fmla="*/ 1275901 h 1911018"/>
              <a:gd name="connsiteX39" fmla="*/ 2707108 w 4842162"/>
              <a:gd name="connsiteY39" fmla="*/ 1207079 h 1911018"/>
              <a:gd name="connsiteX40" fmla="*/ 2483369 w 4842162"/>
              <a:gd name="connsiteY40" fmla="*/ 1284208 h 1911018"/>
              <a:gd name="connsiteX41" fmla="*/ 2135028 w 4842162"/>
              <a:gd name="connsiteY41" fmla="*/ 1331502 h 1911018"/>
              <a:gd name="connsiteX42" fmla="*/ 1690708 w 4842162"/>
              <a:gd name="connsiteY42" fmla="*/ 1367189 h 1911018"/>
              <a:gd name="connsiteX43" fmla="*/ 1492300 w 4842162"/>
              <a:gd name="connsiteY43" fmla="*/ 1531091 h 1911018"/>
              <a:gd name="connsiteX44" fmla="*/ 1345651 w 4842162"/>
              <a:gd name="connsiteY44" fmla="*/ 1677740 h 1911018"/>
              <a:gd name="connsiteX45" fmla="*/ 983342 w 4842162"/>
              <a:gd name="connsiteY45" fmla="*/ 1841642 h 1911018"/>
              <a:gd name="connsiteX46" fmla="*/ 836693 w 4842162"/>
              <a:gd name="connsiteY46" fmla="*/ 1910653 h 1911018"/>
              <a:gd name="connsiteX47" fmla="*/ 897078 w 4842162"/>
              <a:gd name="connsiteY47" fmla="*/ 1815762 h 1911018"/>
              <a:gd name="connsiteX48" fmla="*/ 733176 w 4842162"/>
              <a:gd name="connsiteY48" fmla="*/ 1833015 h 1911018"/>
              <a:gd name="connsiteX49" fmla="*/ 862572 w 4842162"/>
              <a:gd name="connsiteY49" fmla="*/ 1781257 h 1911018"/>
              <a:gd name="connsiteX50" fmla="*/ 715923 w 4842162"/>
              <a:gd name="connsiteY50" fmla="*/ 1807136 h 1911018"/>
              <a:gd name="connsiteX51" fmla="*/ 836693 w 4842162"/>
              <a:gd name="connsiteY51" fmla="*/ 1729498 h 1911018"/>
              <a:gd name="connsiteX52" fmla="*/ 690044 w 4842162"/>
              <a:gd name="connsiteY52" fmla="*/ 1703619 h 1911018"/>
              <a:gd name="connsiteX53" fmla="*/ 957463 w 4842162"/>
              <a:gd name="connsiteY53" fmla="*/ 1712245 h 1911018"/>
              <a:gd name="connsiteX54" fmla="*/ 1164497 w 4842162"/>
              <a:gd name="connsiteY54" fmla="*/ 1643234 h 1911018"/>
              <a:gd name="connsiteX55" fmla="*/ 1293893 w 4842162"/>
              <a:gd name="connsiteY55" fmla="*/ 1453453 h 1911018"/>
              <a:gd name="connsiteX56" fmla="*/ 1190376 w 4842162"/>
              <a:gd name="connsiteY56" fmla="*/ 1280925 h 1911018"/>
              <a:gd name="connsiteX57" fmla="*/ 966089 w 4842162"/>
              <a:gd name="connsiteY57" fmla="*/ 1513838 h 1911018"/>
              <a:gd name="connsiteX58" fmla="*/ 931583 w 4842162"/>
              <a:gd name="connsiteY58" fmla="*/ 1496585 h 1911018"/>
              <a:gd name="connsiteX59" fmla="*/ 845319 w 4842162"/>
              <a:gd name="connsiteY59" fmla="*/ 1531091 h 1911018"/>
              <a:gd name="connsiteX60" fmla="*/ 828066 w 4842162"/>
              <a:gd name="connsiteY60" fmla="*/ 1487959 h 1911018"/>
              <a:gd name="connsiteX61" fmla="*/ 724549 w 4842162"/>
              <a:gd name="connsiteY61" fmla="*/ 1531091 h 1911018"/>
              <a:gd name="connsiteX62" fmla="*/ 810813 w 4842162"/>
              <a:gd name="connsiteY62" fmla="*/ 1479332 h 1911018"/>
              <a:gd name="connsiteX63" fmla="*/ 664164 w 4842162"/>
              <a:gd name="connsiteY63" fmla="*/ 1462079 h 1911018"/>
              <a:gd name="connsiteX64" fmla="*/ 862572 w 4842162"/>
              <a:gd name="connsiteY64" fmla="*/ 1384442 h 1911018"/>
              <a:gd name="connsiteX65" fmla="*/ 1009221 w 4842162"/>
              <a:gd name="connsiteY65" fmla="*/ 1289551 h 1911018"/>
              <a:gd name="connsiteX66" fmla="*/ 1000595 w 4842162"/>
              <a:gd name="connsiteY66" fmla="*/ 1160155 h 1911018"/>
              <a:gd name="connsiteX67" fmla="*/ 845319 w 4842162"/>
              <a:gd name="connsiteY67" fmla="*/ 1160155 h 1911018"/>
              <a:gd name="connsiteX68" fmla="*/ 344987 w 4842162"/>
              <a:gd name="connsiteY68" fmla="*/ 1160155 h 1911018"/>
              <a:gd name="connsiteX69" fmla="*/ 172459 w 4842162"/>
              <a:gd name="connsiteY69" fmla="*/ 1160155 h 1911018"/>
              <a:gd name="connsiteX70" fmla="*/ 146580 w 4842162"/>
              <a:gd name="connsiteY70" fmla="*/ 1082517 h 1911018"/>
              <a:gd name="connsiteX71" fmla="*/ 29717 w 4842162"/>
              <a:gd name="connsiteY71" fmla="*/ 1058260 h 1911018"/>
              <a:gd name="connsiteX72" fmla="*/ 7598 w 4842162"/>
              <a:gd name="connsiteY72" fmla="*/ 935868 h 1911018"/>
              <a:gd name="connsiteX73" fmla="*/ 138471 w 4842162"/>
              <a:gd name="connsiteY73" fmla="*/ 801754 h 1911018"/>
              <a:gd name="connsiteX74" fmla="*/ 241470 w 4842162"/>
              <a:gd name="connsiteY74" fmla="*/ 661445 h 1911018"/>
              <a:gd name="connsiteX75" fmla="*/ 474383 w 4842162"/>
              <a:gd name="connsiteY75" fmla="*/ 495921 h 1911018"/>
              <a:gd name="connsiteX76" fmla="*/ 664164 w 4842162"/>
              <a:gd name="connsiteY76" fmla="*/ 418283 h 1911018"/>
              <a:gd name="connsiteX77" fmla="*/ 675906 w 4842162"/>
              <a:gd name="connsiteY77" fmla="*/ 252216 h 1911018"/>
              <a:gd name="connsiteX78" fmla="*/ 744077 w 4842162"/>
              <a:gd name="connsiteY78" fmla="*/ 113514 h 1911018"/>
              <a:gd name="connsiteX79" fmla="*/ 883320 w 4842162"/>
              <a:gd name="connsiteY79" fmla="*/ 92201 h 1911018"/>
              <a:gd name="connsiteX80" fmla="*/ 940210 w 4842162"/>
              <a:gd name="connsiteY80" fmla="*/ 116359 h 1911018"/>
              <a:gd name="connsiteX81" fmla="*/ 1009221 w 4842162"/>
              <a:gd name="connsiteY81" fmla="*/ 237128 h 1911018"/>
              <a:gd name="connsiteX82" fmla="*/ 1079654 w 4842162"/>
              <a:gd name="connsiteY82" fmla="*/ 349935 h 1911018"/>
              <a:gd name="connsiteX83" fmla="*/ 1236351 w 4842162"/>
              <a:gd name="connsiteY83" fmla="*/ 222056 h 1911018"/>
              <a:gd name="connsiteX84" fmla="*/ 1460544 w 4842162"/>
              <a:gd name="connsiteY84" fmla="*/ 98442 h 1911018"/>
              <a:gd name="connsiteX0" fmla="*/ 1444218 w 4825836"/>
              <a:gd name="connsiteY0" fmla="*/ 98442 h 1911018"/>
              <a:gd name="connsiteX1" fmla="*/ 1772022 w 4825836"/>
              <a:gd name="connsiteY1" fmla="*/ 30095 h 1911018"/>
              <a:gd name="connsiteX2" fmla="*/ 2234530 w 4825836"/>
              <a:gd name="connsiteY2" fmla="*/ 2034 h 1911018"/>
              <a:gd name="connsiteX3" fmla="*/ 2628501 w 4825836"/>
              <a:gd name="connsiteY3" fmla="*/ 81853 h 1911018"/>
              <a:gd name="connsiteX4" fmla="*/ 2985597 w 4825836"/>
              <a:gd name="connsiteY4" fmla="*/ 288887 h 1911018"/>
              <a:gd name="connsiteX5" fmla="*/ 3106367 w 4825836"/>
              <a:gd name="connsiteY5" fmla="*/ 478668 h 1911018"/>
              <a:gd name="connsiteX6" fmla="*/ 3158883 w 4825836"/>
              <a:gd name="connsiteY6" fmla="*/ 628350 h 1911018"/>
              <a:gd name="connsiteX7" fmla="*/ 3235763 w 4825836"/>
              <a:gd name="connsiteY7" fmla="*/ 780593 h 1911018"/>
              <a:gd name="connsiteX8" fmla="*/ 3736095 w 4825836"/>
              <a:gd name="connsiteY8" fmla="*/ 944495 h 1911018"/>
              <a:gd name="connsiteX9" fmla="*/ 4348571 w 4825836"/>
              <a:gd name="connsiteY9" fmla="*/ 901362 h 1911018"/>
              <a:gd name="connsiteX10" fmla="*/ 4685001 w 4825836"/>
              <a:gd name="connsiteY10" fmla="*/ 961747 h 1911018"/>
              <a:gd name="connsiteX11" fmla="*/ 4823023 w 4825836"/>
              <a:gd name="connsiteY11" fmla="*/ 1160155 h 1911018"/>
              <a:gd name="connsiteX12" fmla="*/ 4572857 w 4825836"/>
              <a:gd name="connsiteY12" fmla="*/ 1401695 h 1911018"/>
              <a:gd name="connsiteX13" fmla="*/ 4007116 w 4825836"/>
              <a:gd name="connsiteY13" fmla="*/ 1561236 h 1911018"/>
              <a:gd name="connsiteX14" fmla="*/ 3713533 w 4825836"/>
              <a:gd name="connsiteY14" fmla="*/ 1596026 h 1911018"/>
              <a:gd name="connsiteX15" fmla="*/ 3938105 w 4825836"/>
              <a:gd name="connsiteY15" fmla="*/ 1526825 h 1911018"/>
              <a:gd name="connsiteX16" fmla="*/ 4132056 w 4825836"/>
              <a:gd name="connsiteY16" fmla="*/ 1489380 h 1911018"/>
              <a:gd name="connsiteX17" fmla="*/ 4374450 w 4825836"/>
              <a:gd name="connsiteY17" fmla="*/ 1410321 h 1911018"/>
              <a:gd name="connsiteX18" fmla="*/ 4555604 w 4825836"/>
              <a:gd name="connsiteY18" fmla="*/ 1341310 h 1911018"/>
              <a:gd name="connsiteX19" fmla="*/ 4779891 w 4825836"/>
              <a:gd name="connsiteY19" fmla="*/ 1142902 h 1911018"/>
              <a:gd name="connsiteX20" fmla="*/ 4607363 w 4825836"/>
              <a:gd name="connsiteY20" fmla="*/ 987627 h 1911018"/>
              <a:gd name="connsiteX21" fmla="*/ 4262306 w 4825836"/>
              <a:gd name="connsiteY21" fmla="*/ 1004879 h 1911018"/>
              <a:gd name="connsiteX22" fmla="*/ 3736095 w 4825836"/>
              <a:gd name="connsiteY22" fmla="*/ 1048012 h 1911018"/>
              <a:gd name="connsiteX23" fmla="*/ 3339280 w 4825836"/>
              <a:gd name="connsiteY23" fmla="*/ 935868 h 1911018"/>
              <a:gd name="connsiteX24" fmla="*/ 3149499 w 4825836"/>
              <a:gd name="connsiteY24" fmla="*/ 901362 h 1911018"/>
              <a:gd name="connsiteX25" fmla="*/ 3097740 w 4825836"/>
              <a:gd name="connsiteY25" fmla="*/ 1125649 h 1911018"/>
              <a:gd name="connsiteX26" fmla="*/ 3106367 w 4825836"/>
              <a:gd name="connsiteY26" fmla="*/ 1332683 h 1911018"/>
              <a:gd name="connsiteX27" fmla="*/ 3080487 w 4825836"/>
              <a:gd name="connsiteY27" fmla="*/ 1444827 h 1911018"/>
              <a:gd name="connsiteX28" fmla="*/ 2899333 w 4825836"/>
              <a:gd name="connsiteY28" fmla="*/ 1634608 h 1911018"/>
              <a:gd name="connsiteX29" fmla="*/ 2830321 w 4825836"/>
              <a:gd name="connsiteY29" fmla="*/ 1798510 h 1911018"/>
              <a:gd name="connsiteX30" fmla="*/ 2830321 w 4825836"/>
              <a:gd name="connsiteY30" fmla="*/ 1625981 h 1911018"/>
              <a:gd name="connsiteX31" fmla="*/ 2692299 w 4825836"/>
              <a:gd name="connsiteY31" fmla="*/ 1686366 h 1911018"/>
              <a:gd name="connsiteX32" fmla="*/ 2778563 w 4825836"/>
              <a:gd name="connsiteY32" fmla="*/ 1591476 h 1911018"/>
              <a:gd name="connsiteX33" fmla="*/ 2614661 w 4825836"/>
              <a:gd name="connsiteY33" fmla="*/ 1651861 h 1911018"/>
              <a:gd name="connsiteX34" fmla="*/ 2683672 w 4825836"/>
              <a:gd name="connsiteY34" fmla="*/ 1556970 h 1911018"/>
              <a:gd name="connsiteX35" fmla="*/ 2580155 w 4825836"/>
              <a:gd name="connsiteY35" fmla="*/ 1548344 h 1911018"/>
              <a:gd name="connsiteX36" fmla="*/ 2882080 w 4825836"/>
              <a:gd name="connsiteY36" fmla="*/ 1470706 h 1911018"/>
              <a:gd name="connsiteX37" fmla="*/ 2916586 w 4825836"/>
              <a:gd name="connsiteY37" fmla="*/ 1393068 h 1911018"/>
              <a:gd name="connsiteX38" fmla="*/ 2849755 w 4825836"/>
              <a:gd name="connsiteY38" fmla="*/ 1275901 h 1911018"/>
              <a:gd name="connsiteX39" fmla="*/ 2690782 w 4825836"/>
              <a:gd name="connsiteY39" fmla="*/ 1207079 h 1911018"/>
              <a:gd name="connsiteX40" fmla="*/ 2467043 w 4825836"/>
              <a:gd name="connsiteY40" fmla="*/ 1284208 h 1911018"/>
              <a:gd name="connsiteX41" fmla="*/ 2118702 w 4825836"/>
              <a:gd name="connsiteY41" fmla="*/ 1331502 h 1911018"/>
              <a:gd name="connsiteX42" fmla="*/ 1674382 w 4825836"/>
              <a:gd name="connsiteY42" fmla="*/ 1367189 h 1911018"/>
              <a:gd name="connsiteX43" fmla="*/ 1475974 w 4825836"/>
              <a:gd name="connsiteY43" fmla="*/ 1531091 h 1911018"/>
              <a:gd name="connsiteX44" fmla="*/ 1329325 w 4825836"/>
              <a:gd name="connsiteY44" fmla="*/ 1677740 h 1911018"/>
              <a:gd name="connsiteX45" fmla="*/ 967016 w 4825836"/>
              <a:gd name="connsiteY45" fmla="*/ 1841642 h 1911018"/>
              <a:gd name="connsiteX46" fmla="*/ 820367 w 4825836"/>
              <a:gd name="connsiteY46" fmla="*/ 1910653 h 1911018"/>
              <a:gd name="connsiteX47" fmla="*/ 880752 w 4825836"/>
              <a:gd name="connsiteY47" fmla="*/ 1815762 h 1911018"/>
              <a:gd name="connsiteX48" fmla="*/ 716850 w 4825836"/>
              <a:gd name="connsiteY48" fmla="*/ 1833015 h 1911018"/>
              <a:gd name="connsiteX49" fmla="*/ 846246 w 4825836"/>
              <a:gd name="connsiteY49" fmla="*/ 1781257 h 1911018"/>
              <a:gd name="connsiteX50" fmla="*/ 699597 w 4825836"/>
              <a:gd name="connsiteY50" fmla="*/ 1807136 h 1911018"/>
              <a:gd name="connsiteX51" fmla="*/ 820367 w 4825836"/>
              <a:gd name="connsiteY51" fmla="*/ 1729498 h 1911018"/>
              <a:gd name="connsiteX52" fmla="*/ 673718 w 4825836"/>
              <a:gd name="connsiteY52" fmla="*/ 1703619 h 1911018"/>
              <a:gd name="connsiteX53" fmla="*/ 941137 w 4825836"/>
              <a:gd name="connsiteY53" fmla="*/ 1712245 h 1911018"/>
              <a:gd name="connsiteX54" fmla="*/ 1148171 w 4825836"/>
              <a:gd name="connsiteY54" fmla="*/ 1643234 h 1911018"/>
              <a:gd name="connsiteX55" fmla="*/ 1277567 w 4825836"/>
              <a:gd name="connsiteY55" fmla="*/ 1453453 h 1911018"/>
              <a:gd name="connsiteX56" fmla="*/ 1174050 w 4825836"/>
              <a:gd name="connsiteY56" fmla="*/ 1280925 h 1911018"/>
              <a:gd name="connsiteX57" fmla="*/ 949763 w 4825836"/>
              <a:gd name="connsiteY57" fmla="*/ 1513838 h 1911018"/>
              <a:gd name="connsiteX58" fmla="*/ 915257 w 4825836"/>
              <a:gd name="connsiteY58" fmla="*/ 1496585 h 1911018"/>
              <a:gd name="connsiteX59" fmla="*/ 828993 w 4825836"/>
              <a:gd name="connsiteY59" fmla="*/ 1531091 h 1911018"/>
              <a:gd name="connsiteX60" fmla="*/ 811740 w 4825836"/>
              <a:gd name="connsiteY60" fmla="*/ 1487959 h 1911018"/>
              <a:gd name="connsiteX61" fmla="*/ 708223 w 4825836"/>
              <a:gd name="connsiteY61" fmla="*/ 1531091 h 1911018"/>
              <a:gd name="connsiteX62" fmla="*/ 794487 w 4825836"/>
              <a:gd name="connsiteY62" fmla="*/ 1479332 h 1911018"/>
              <a:gd name="connsiteX63" fmla="*/ 647838 w 4825836"/>
              <a:gd name="connsiteY63" fmla="*/ 1462079 h 1911018"/>
              <a:gd name="connsiteX64" fmla="*/ 846246 w 4825836"/>
              <a:gd name="connsiteY64" fmla="*/ 1384442 h 1911018"/>
              <a:gd name="connsiteX65" fmla="*/ 992895 w 4825836"/>
              <a:gd name="connsiteY65" fmla="*/ 1289551 h 1911018"/>
              <a:gd name="connsiteX66" fmla="*/ 984269 w 4825836"/>
              <a:gd name="connsiteY66" fmla="*/ 1160155 h 1911018"/>
              <a:gd name="connsiteX67" fmla="*/ 828993 w 4825836"/>
              <a:gd name="connsiteY67" fmla="*/ 1160155 h 1911018"/>
              <a:gd name="connsiteX68" fmla="*/ 328661 w 4825836"/>
              <a:gd name="connsiteY68" fmla="*/ 1160155 h 1911018"/>
              <a:gd name="connsiteX69" fmla="*/ 156133 w 4825836"/>
              <a:gd name="connsiteY69" fmla="*/ 1160155 h 1911018"/>
              <a:gd name="connsiteX70" fmla="*/ 130254 w 4825836"/>
              <a:gd name="connsiteY70" fmla="*/ 1082517 h 1911018"/>
              <a:gd name="connsiteX71" fmla="*/ 13391 w 4825836"/>
              <a:gd name="connsiteY71" fmla="*/ 1058260 h 1911018"/>
              <a:gd name="connsiteX72" fmla="*/ 14718 w 4825836"/>
              <a:gd name="connsiteY72" fmla="*/ 935868 h 1911018"/>
              <a:gd name="connsiteX73" fmla="*/ 122145 w 4825836"/>
              <a:gd name="connsiteY73" fmla="*/ 801754 h 1911018"/>
              <a:gd name="connsiteX74" fmla="*/ 225144 w 4825836"/>
              <a:gd name="connsiteY74" fmla="*/ 661445 h 1911018"/>
              <a:gd name="connsiteX75" fmla="*/ 458057 w 4825836"/>
              <a:gd name="connsiteY75" fmla="*/ 495921 h 1911018"/>
              <a:gd name="connsiteX76" fmla="*/ 647838 w 4825836"/>
              <a:gd name="connsiteY76" fmla="*/ 418283 h 1911018"/>
              <a:gd name="connsiteX77" fmla="*/ 659580 w 4825836"/>
              <a:gd name="connsiteY77" fmla="*/ 252216 h 1911018"/>
              <a:gd name="connsiteX78" fmla="*/ 727751 w 4825836"/>
              <a:gd name="connsiteY78" fmla="*/ 113514 h 1911018"/>
              <a:gd name="connsiteX79" fmla="*/ 866994 w 4825836"/>
              <a:gd name="connsiteY79" fmla="*/ 92201 h 1911018"/>
              <a:gd name="connsiteX80" fmla="*/ 923884 w 4825836"/>
              <a:gd name="connsiteY80" fmla="*/ 116359 h 1911018"/>
              <a:gd name="connsiteX81" fmla="*/ 992895 w 4825836"/>
              <a:gd name="connsiteY81" fmla="*/ 237128 h 1911018"/>
              <a:gd name="connsiteX82" fmla="*/ 1063328 w 4825836"/>
              <a:gd name="connsiteY82" fmla="*/ 349935 h 1911018"/>
              <a:gd name="connsiteX83" fmla="*/ 1220025 w 4825836"/>
              <a:gd name="connsiteY83" fmla="*/ 222056 h 1911018"/>
              <a:gd name="connsiteX84" fmla="*/ 1444218 w 4825836"/>
              <a:gd name="connsiteY84" fmla="*/ 98442 h 1911018"/>
              <a:gd name="connsiteX0" fmla="*/ 1444992 w 4826610"/>
              <a:gd name="connsiteY0" fmla="*/ 98442 h 1911018"/>
              <a:gd name="connsiteX1" fmla="*/ 1772796 w 4826610"/>
              <a:gd name="connsiteY1" fmla="*/ 30095 h 1911018"/>
              <a:gd name="connsiteX2" fmla="*/ 2235304 w 4826610"/>
              <a:gd name="connsiteY2" fmla="*/ 2034 h 1911018"/>
              <a:gd name="connsiteX3" fmla="*/ 2629275 w 4826610"/>
              <a:gd name="connsiteY3" fmla="*/ 81853 h 1911018"/>
              <a:gd name="connsiteX4" fmla="*/ 2986371 w 4826610"/>
              <a:gd name="connsiteY4" fmla="*/ 288887 h 1911018"/>
              <a:gd name="connsiteX5" fmla="*/ 3107141 w 4826610"/>
              <a:gd name="connsiteY5" fmla="*/ 478668 h 1911018"/>
              <a:gd name="connsiteX6" fmla="*/ 3159657 w 4826610"/>
              <a:gd name="connsiteY6" fmla="*/ 628350 h 1911018"/>
              <a:gd name="connsiteX7" fmla="*/ 3236537 w 4826610"/>
              <a:gd name="connsiteY7" fmla="*/ 780593 h 1911018"/>
              <a:gd name="connsiteX8" fmla="*/ 3736869 w 4826610"/>
              <a:gd name="connsiteY8" fmla="*/ 944495 h 1911018"/>
              <a:gd name="connsiteX9" fmla="*/ 4349345 w 4826610"/>
              <a:gd name="connsiteY9" fmla="*/ 901362 h 1911018"/>
              <a:gd name="connsiteX10" fmla="*/ 4685775 w 4826610"/>
              <a:gd name="connsiteY10" fmla="*/ 961747 h 1911018"/>
              <a:gd name="connsiteX11" fmla="*/ 4823797 w 4826610"/>
              <a:gd name="connsiteY11" fmla="*/ 1160155 h 1911018"/>
              <a:gd name="connsiteX12" fmla="*/ 4573631 w 4826610"/>
              <a:gd name="connsiteY12" fmla="*/ 1401695 h 1911018"/>
              <a:gd name="connsiteX13" fmla="*/ 4007890 w 4826610"/>
              <a:gd name="connsiteY13" fmla="*/ 1561236 h 1911018"/>
              <a:gd name="connsiteX14" fmla="*/ 3714307 w 4826610"/>
              <a:gd name="connsiteY14" fmla="*/ 1596026 h 1911018"/>
              <a:gd name="connsiteX15" fmla="*/ 3938879 w 4826610"/>
              <a:gd name="connsiteY15" fmla="*/ 1526825 h 1911018"/>
              <a:gd name="connsiteX16" fmla="*/ 4132830 w 4826610"/>
              <a:gd name="connsiteY16" fmla="*/ 1489380 h 1911018"/>
              <a:gd name="connsiteX17" fmla="*/ 4375224 w 4826610"/>
              <a:gd name="connsiteY17" fmla="*/ 1410321 h 1911018"/>
              <a:gd name="connsiteX18" fmla="*/ 4556378 w 4826610"/>
              <a:gd name="connsiteY18" fmla="*/ 1341310 h 1911018"/>
              <a:gd name="connsiteX19" fmla="*/ 4780665 w 4826610"/>
              <a:gd name="connsiteY19" fmla="*/ 1142902 h 1911018"/>
              <a:gd name="connsiteX20" fmla="*/ 4608137 w 4826610"/>
              <a:gd name="connsiteY20" fmla="*/ 987627 h 1911018"/>
              <a:gd name="connsiteX21" fmla="*/ 4263080 w 4826610"/>
              <a:gd name="connsiteY21" fmla="*/ 1004879 h 1911018"/>
              <a:gd name="connsiteX22" fmla="*/ 3736869 w 4826610"/>
              <a:gd name="connsiteY22" fmla="*/ 1048012 h 1911018"/>
              <a:gd name="connsiteX23" fmla="*/ 3340054 w 4826610"/>
              <a:gd name="connsiteY23" fmla="*/ 935868 h 1911018"/>
              <a:gd name="connsiteX24" fmla="*/ 3150273 w 4826610"/>
              <a:gd name="connsiteY24" fmla="*/ 901362 h 1911018"/>
              <a:gd name="connsiteX25" fmla="*/ 3098514 w 4826610"/>
              <a:gd name="connsiteY25" fmla="*/ 1125649 h 1911018"/>
              <a:gd name="connsiteX26" fmla="*/ 3107141 w 4826610"/>
              <a:gd name="connsiteY26" fmla="*/ 1332683 h 1911018"/>
              <a:gd name="connsiteX27" fmla="*/ 3081261 w 4826610"/>
              <a:gd name="connsiteY27" fmla="*/ 1444827 h 1911018"/>
              <a:gd name="connsiteX28" fmla="*/ 2900107 w 4826610"/>
              <a:gd name="connsiteY28" fmla="*/ 1634608 h 1911018"/>
              <a:gd name="connsiteX29" fmla="*/ 2831095 w 4826610"/>
              <a:gd name="connsiteY29" fmla="*/ 1798510 h 1911018"/>
              <a:gd name="connsiteX30" fmla="*/ 2831095 w 4826610"/>
              <a:gd name="connsiteY30" fmla="*/ 1625981 h 1911018"/>
              <a:gd name="connsiteX31" fmla="*/ 2693073 w 4826610"/>
              <a:gd name="connsiteY31" fmla="*/ 1686366 h 1911018"/>
              <a:gd name="connsiteX32" fmla="*/ 2779337 w 4826610"/>
              <a:gd name="connsiteY32" fmla="*/ 1591476 h 1911018"/>
              <a:gd name="connsiteX33" fmla="*/ 2615435 w 4826610"/>
              <a:gd name="connsiteY33" fmla="*/ 1651861 h 1911018"/>
              <a:gd name="connsiteX34" fmla="*/ 2684446 w 4826610"/>
              <a:gd name="connsiteY34" fmla="*/ 1556970 h 1911018"/>
              <a:gd name="connsiteX35" fmla="*/ 2580929 w 4826610"/>
              <a:gd name="connsiteY35" fmla="*/ 1548344 h 1911018"/>
              <a:gd name="connsiteX36" fmla="*/ 2882854 w 4826610"/>
              <a:gd name="connsiteY36" fmla="*/ 1470706 h 1911018"/>
              <a:gd name="connsiteX37" fmla="*/ 2917360 w 4826610"/>
              <a:gd name="connsiteY37" fmla="*/ 1393068 h 1911018"/>
              <a:gd name="connsiteX38" fmla="*/ 2850529 w 4826610"/>
              <a:gd name="connsiteY38" fmla="*/ 1275901 h 1911018"/>
              <a:gd name="connsiteX39" fmla="*/ 2691556 w 4826610"/>
              <a:gd name="connsiteY39" fmla="*/ 1207079 h 1911018"/>
              <a:gd name="connsiteX40" fmla="*/ 2467817 w 4826610"/>
              <a:gd name="connsiteY40" fmla="*/ 1284208 h 1911018"/>
              <a:gd name="connsiteX41" fmla="*/ 2119476 w 4826610"/>
              <a:gd name="connsiteY41" fmla="*/ 1331502 h 1911018"/>
              <a:gd name="connsiteX42" fmla="*/ 1675156 w 4826610"/>
              <a:gd name="connsiteY42" fmla="*/ 1367189 h 1911018"/>
              <a:gd name="connsiteX43" fmla="*/ 1476748 w 4826610"/>
              <a:gd name="connsiteY43" fmla="*/ 1531091 h 1911018"/>
              <a:gd name="connsiteX44" fmla="*/ 1330099 w 4826610"/>
              <a:gd name="connsiteY44" fmla="*/ 1677740 h 1911018"/>
              <a:gd name="connsiteX45" fmla="*/ 967790 w 4826610"/>
              <a:gd name="connsiteY45" fmla="*/ 1841642 h 1911018"/>
              <a:gd name="connsiteX46" fmla="*/ 821141 w 4826610"/>
              <a:gd name="connsiteY46" fmla="*/ 1910653 h 1911018"/>
              <a:gd name="connsiteX47" fmla="*/ 881526 w 4826610"/>
              <a:gd name="connsiteY47" fmla="*/ 1815762 h 1911018"/>
              <a:gd name="connsiteX48" fmla="*/ 717624 w 4826610"/>
              <a:gd name="connsiteY48" fmla="*/ 1833015 h 1911018"/>
              <a:gd name="connsiteX49" fmla="*/ 847020 w 4826610"/>
              <a:gd name="connsiteY49" fmla="*/ 1781257 h 1911018"/>
              <a:gd name="connsiteX50" fmla="*/ 700371 w 4826610"/>
              <a:gd name="connsiteY50" fmla="*/ 1807136 h 1911018"/>
              <a:gd name="connsiteX51" fmla="*/ 821141 w 4826610"/>
              <a:gd name="connsiteY51" fmla="*/ 1729498 h 1911018"/>
              <a:gd name="connsiteX52" fmla="*/ 674492 w 4826610"/>
              <a:gd name="connsiteY52" fmla="*/ 1703619 h 1911018"/>
              <a:gd name="connsiteX53" fmla="*/ 941911 w 4826610"/>
              <a:gd name="connsiteY53" fmla="*/ 1712245 h 1911018"/>
              <a:gd name="connsiteX54" fmla="*/ 1148945 w 4826610"/>
              <a:gd name="connsiteY54" fmla="*/ 1643234 h 1911018"/>
              <a:gd name="connsiteX55" fmla="*/ 1278341 w 4826610"/>
              <a:gd name="connsiteY55" fmla="*/ 1453453 h 1911018"/>
              <a:gd name="connsiteX56" fmla="*/ 1174824 w 4826610"/>
              <a:gd name="connsiteY56" fmla="*/ 1280925 h 1911018"/>
              <a:gd name="connsiteX57" fmla="*/ 950537 w 4826610"/>
              <a:gd name="connsiteY57" fmla="*/ 1513838 h 1911018"/>
              <a:gd name="connsiteX58" fmla="*/ 916031 w 4826610"/>
              <a:gd name="connsiteY58" fmla="*/ 1496585 h 1911018"/>
              <a:gd name="connsiteX59" fmla="*/ 829767 w 4826610"/>
              <a:gd name="connsiteY59" fmla="*/ 1531091 h 1911018"/>
              <a:gd name="connsiteX60" fmla="*/ 812514 w 4826610"/>
              <a:gd name="connsiteY60" fmla="*/ 1487959 h 1911018"/>
              <a:gd name="connsiteX61" fmla="*/ 708997 w 4826610"/>
              <a:gd name="connsiteY61" fmla="*/ 1531091 h 1911018"/>
              <a:gd name="connsiteX62" fmla="*/ 795261 w 4826610"/>
              <a:gd name="connsiteY62" fmla="*/ 1479332 h 1911018"/>
              <a:gd name="connsiteX63" fmla="*/ 648612 w 4826610"/>
              <a:gd name="connsiteY63" fmla="*/ 1462079 h 1911018"/>
              <a:gd name="connsiteX64" fmla="*/ 847020 w 4826610"/>
              <a:gd name="connsiteY64" fmla="*/ 1384442 h 1911018"/>
              <a:gd name="connsiteX65" fmla="*/ 993669 w 4826610"/>
              <a:gd name="connsiteY65" fmla="*/ 1289551 h 1911018"/>
              <a:gd name="connsiteX66" fmla="*/ 985043 w 4826610"/>
              <a:gd name="connsiteY66" fmla="*/ 1160155 h 1911018"/>
              <a:gd name="connsiteX67" fmla="*/ 829767 w 4826610"/>
              <a:gd name="connsiteY67" fmla="*/ 1160155 h 1911018"/>
              <a:gd name="connsiteX68" fmla="*/ 329435 w 4826610"/>
              <a:gd name="connsiteY68" fmla="*/ 1160155 h 1911018"/>
              <a:gd name="connsiteX69" fmla="*/ 156907 w 4826610"/>
              <a:gd name="connsiteY69" fmla="*/ 1160155 h 1911018"/>
              <a:gd name="connsiteX70" fmla="*/ 142751 w 4826610"/>
              <a:gd name="connsiteY70" fmla="*/ 1094240 h 1911018"/>
              <a:gd name="connsiteX71" fmla="*/ 14165 w 4826610"/>
              <a:gd name="connsiteY71" fmla="*/ 1058260 h 1911018"/>
              <a:gd name="connsiteX72" fmla="*/ 15492 w 4826610"/>
              <a:gd name="connsiteY72" fmla="*/ 935868 h 1911018"/>
              <a:gd name="connsiteX73" fmla="*/ 122919 w 4826610"/>
              <a:gd name="connsiteY73" fmla="*/ 801754 h 1911018"/>
              <a:gd name="connsiteX74" fmla="*/ 225918 w 4826610"/>
              <a:gd name="connsiteY74" fmla="*/ 661445 h 1911018"/>
              <a:gd name="connsiteX75" fmla="*/ 458831 w 4826610"/>
              <a:gd name="connsiteY75" fmla="*/ 495921 h 1911018"/>
              <a:gd name="connsiteX76" fmla="*/ 648612 w 4826610"/>
              <a:gd name="connsiteY76" fmla="*/ 418283 h 1911018"/>
              <a:gd name="connsiteX77" fmla="*/ 660354 w 4826610"/>
              <a:gd name="connsiteY77" fmla="*/ 252216 h 1911018"/>
              <a:gd name="connsiteX78" fmla="*/ 728525 w 4826610"/>
              <a:gd name="connsiteY78" fmla="*/ 113514 h 1911018"/>
              <a:gd name="connsiteX79" fmla="*/ 867768 w 4826610"/>
              <a:gd name="connsiteY79" fmla="*/ 92201 h 1911018"/>
              <a:gd name="connsiteX80" fmla="*/ 924658 w 4826610"/>
              <a:gd name="connsiteY80" fmla="*/ 116359 h 1911018"/>
              <a:gd name="connsiteX81" fmla="*/ 993669 w 4826610"/>
              <a:gd name="connsiteY81" fmla="*/ 237128 h 1911018"/>
              <a:gd name="connsiteX82" fmla="*/ 1064102 w 4826610"/>
              <a:gd name="connsiteY82" fmla="*/ 349935 h 1911018"/>
              <a:gd name="connsiteX83" fmla="*/ 1220799 w 4826610"/>
              <a:gd name="connsiteY83" fmla="*/ 222056 h 1911018"/>
              <a:gd name="connsiteX84" fmla="*/ 1444992 w 4826610"/>
              <a:gd name="connsiteY84" fmla="*/ 98442 h 1911018"/>
              <a:gd name="connsiteX0" fmla="*/ 1441186 w 4822804"/>
              <a:gd name="connsiteY0" fmla="*/ 98442 h 1911018"/>
              <a:gd name="connsiteX1" fmla="*/ 1768990 w 4822804"/>
              <a:gd name="connsiteY1" fmla="*/ 30095 h 1911018"/>
              <a:gd name="connsiteX2" fmla="*/ 2231498 w 4822804"/>
              <a:gd name="connsiteY2" fmla="*/ 2034 h 1911018"/>
              <a:gd name="connsiteX3" fmla="*/ 2625469 w 4822804"/>
              <a:gd name="connsiteY3" fmla="*/ 81853 h 1911018"/>
              <a:gd name="connsiteX4" fmla="*/ 2982565 w 4822804"/>
              <a:gd name="connsiteY4" fmla="*/ 288887 h 1911018"/>
              <a:gd name="connsiteX5" fmla="*/ 3103335 w 4822804"/>
              <a:gd name="connsiteY5" fmla="*/ 478668 h 1911018"/>
              <a:gd name="connsiteX6" fmla="*/ 3155851 w 4822804"/>
              <a:gd name="connsiteY6" fmla="*/ 628350 h 1911018"/>
              <a:gd name="connsiteX7" fmla="*/ 3232731 w 4822804"/>
              <a:gd name="connsiteY7" fmla="*/ 780593 h 1911018"/>
              <a:gd name="connsiteX8" fmla="*/ 3733063 w 4822804"/>
              <a:gd name="connsiteY8" fmla="*/ 944495 h 1911018"/>
              <a:gd name="connsiteX9" fmla="*/ 4345539 w 4822804"/>
              <a:gd name="connsiteY9" fmla="*/ 901362 h 1911018"/>
              <a:gd name="connsiteX10" fmla="*/ 4681969 w 4822804"/>
              <a:gd name="connsiteY10" fmla="*/ 961747 h 1911018"/>
              <a:gd name="connsiteX11" fmla="*/ 4819991 w 4822804"/>
              <a:gd name="connsiteY11" fmla="*/ 1160155 h 1911018"/>
              <a:gd name="connsiteX12" fmla="*/ 4569825 w 4822804"/>
              <a:gd name="connsiteY12" fmla="*/ 1401695 h 1911018"/>
              <a:gd name="connsiteX13" fmla="*/ 4004084 w 4822804"/>
              <a:gd name="connsiteY13" fmla="*/ 1561236 h 1911018"/>
              <a:gd name="connsiteX14" fmla="*/ 3710501 w 4822804"/>
              <a:gd name="connsiteY14" fmla="*/ 1596026 h 1911018"/>
              <a:gd name="connsiteX15" fmla="*/ 3935073 w 4822804"/>
              <a:gd name="connsiteY15" fmla="*/ 1526825 h 1911018"/>
              <a:gd name="connsiteX16" fmla="*/ 4129024 w 4822804"/>
              <a:gd name="connsiteY16" fmla="*/ 1489380 h 1911018"/>
              <a:gd name="connsiteX17" fmla="*/ 4371418 w 4822804"/>
              <a:gd name="connsiteY17" fmla="*/ 1410321 h 1911018"/>
              <a:gd name="connsiteX18" fmla="*/ 4552572 w 4822804"/>
              <a:gd name="connsiteY18" fmla="*/ 1341310 h 1911018"/>
              <a:gd name="connsiteX19" fmla="*/ 4776859 w 4822804"/>
              <a:gd name="connsiteY19" fmla="*/ 1142902 h 1911018"/>
              <a:gd name="connsiteX20" fmla="*/ 4604331 w 4822804"/>
              <a:gd name="connsiteY20" fmla="*/ 987627 h 1911018"/>
              <a:gd name="connsiteX21" fmla="*/ 4259274 w 4822804"/>
              <a:gd name="connsiteY21" fmla="*/ 1004879 h 1911018"/>
              <a:gd name="connsiteX22" fmla="*/ 3733063 w 4822804"/>
              <a:gd name="connsiteY22" fmla="*/ 1048012 h 1911018"/>
              <a:gd name="connsiteX23" fmla="*/ 3336248 w 4822804"/>
              <a:gd name="connsiteY23" fmla="*/ 935868 h 1911018"/>
              <a:gd name="connsiteX24" fmla="*/ 3146467 w 4822804"/>
              <a:gd name="connsiteY24" fmla="*/ 901362 h 1911018"/>
              <a:gd name="connsiteX25" fmla="*/ 3094708 w 4822804"/>
              <a:gd name="connsiteY25" fmla="*/ 1125649 h 1911018"/>
              <a:gd name="connsiteX26" fmla="*/ 3103335 w 4822804"/>
              <a:gd name="connsiteY26" fmla="*/ 1332683 h 1911018"/>
              <a:gd name="connsiteX27" fmla="*/ 3077455 w 4822804"/>
              <a:gd name="connsiteY27" fmla="*/ 1444827 h 1911018"/>
              <a:gd name="connsiteX28" fmla="*/ 2896301 w 4822804"/>
              <a:gd name="connsiteY28" fmla="*/ 1634608 h 1911018"/>
              <a:gd name="connsiteX29" fmla="*/ 2827289 w 4822804"/>
              <a:gd name="connsiteY29" fmla="*/ 1798510 h 1911018"/>
              <a:gd name="connsiteX30" fmla="*/ 2827289 w 4822804"/>
              <a:gd name="connsiteY30" fmla="*/ 1625981 h 1911018"/>
              <a:gd name="connsiteX31" fmla="*/ 2689267 w 4822804"/>
              <a:gd name="connsiteY31" fmla="*/ 1686366 h 1911018"/>
              <a:gd name="connsiteX32" fmla="*/ 2775531 w 4822804"/>
              <a:gd name="connsiteY32" fmla="*/ 1591476 h 1911018"/>
              <a:gd name="connsiteX33" fmla="*/ 2611629 w 4822804"/>
              <a:gd name="connsiteY33" fmla="*/ 1651861 h 1911018"/>
              <a:gd name="connsiteX34" fmla="*/ 2680640 w 4822804"/>
              <a:gd name="connsiteY34" fmla="*/ 1556970 h 1911018"/>
              <a:gd name="connsiteX35" fmla="*/ 2577123 w 4822804"/>
              <a:gd name="connsiteY35" fmla="*/ 1548344 h 1911018"/>
              <a:gd name="connsiteX36" fmla="*/ 2879048 w 4822804"/>
              <a:gd name="connsiteY36" fmla="*/ 1470706 h 1911018"/>
              <a:gd name="connsiteX37" fmla="*/ 2913554 w 4822804"/>
              <a:gd name="connsiteY37" fmla="*/ 1393068 h 1911018"/>
              <a:gd name="connsiteX38" fmla="*/ 2846723 w 4822804"/>
              <a:gd name="connsiteY38" fmla="*/ 1275901 h 1911018"/>
              <a:gd name="connsiteX39" fmla="*/ 2687750 w 4822804"/>
              <a:gd name="connsiteY39" fmla="*/ 1207079 h 1911018"/>
              <a:gd name="connsiteX40" fmla="*/ 2464011 w 4822804"/>
              <a:gd name="connsiteY40" fmla="*/ 1284208 h 1911018"/>
              <a:gd name="connsiteX41" fmla="*/ 2115670 w 4822804"/>
              <a:gd name="connsiteY41" fmla="*/ 1331502 h 1911018"/>
              <a:gd name="connsiteX42" fmla="*/ 1671350 w 4822804"/>
              <a:gd name="connsiteY42" fmla="*/ 1367189 h 1911018"/>
              <a:gd name="connsiteX43" fmla="*/ 1472942 w 4822804"/>
              <a:gd name="connsiteY43" fmla="*/ 1531091 h 1911018"/>
              <a:gd name="connsiteX44" fmla="*/ 1326293 w 4822804"/>
              <a:gd name="connsiteY44" fmla="*/ 1677740 h 1911018"/>
              <a:gd name="connsiteX45" fmla="*/ 963984 w 4822804"/>
              <a:gd name="connsiteY45" fmla="*/ 1841642 h 1911018"/>
              <a:gd name="connsiteX46" fmla="*/ 817335 w 4822804"/>
              <a:gd name="connsiteY46" fmla="*/ 1910653 h 1911018"/>
              <a:gd name="connsiteX47" fmla="*/ 877720 w 4822804"/>
              <a:gd name="connsiteY47" fmla="*/ 1815762 h 1911018"/>
              <a:gd name="connsiteX48" fmla="*/ 713818 w 4822804"/>
              <a:gd name="connsiteY48" fmla="*/ 1833015 h 1911018"/>
              <a:gd name="connsiteX49" fmla="*/ 843214 w 4822804"/>
              <a:gd name="connsiteY49" fmla="*/ 1781257 h 1911018"/>
              <a:gd name="connsiteX50" fmla="*/ 696565 w 4822804"/>
              <a:gd name="connsiteY50" fmla="*/ 1807136 h 1911018"/>
              <a:gd name="connsiteX51" fmla="*/ 817335 w 4822804"/>
              <a:gd name="connsiteY51" fmla="*/ 1729498 h 1911018"/>
              <a:gd name="connsiteX52" fmla="*/ 670686 w 4822804"/>
              <a:gd name="connsiteY52" fmla="*/ 1703619 h 1911018"/>
              <a:gd name="connsiteX53" fmla="*/ 938105 w 4822804"/>
              <a:gd name="connsiteY53" fmla="*/ 1712245 h 1911018"/>
              <a:gd name="connsiteX54" fmla="*/ 1145139 w 4822804"/>
              <a:gd name="connsiteY54" fmla="*/ 1643234 h 1911018"/>
              <a:gd name="connsiteX55" fmla="*/ 1274535 w 4822804"/>
              <a:gd name="connsiteY55" fmla="*/ 1453453 h 1911018"/>
              <a:gd name="connsiteX56" fmla="*/ 1171018 w 4822804"/>
              <a:gd name="connsiteY56" fmla="*/ 1280925 h 1911018"/>
              <a:gd name="connsiteX57" fmla="*/ 946731 w 4822804"/>
              <a:gd name="connsiteY57" fmla="*/ 1513838 h 1911018"/>
              <a:gd name="connsiteX58" fmla="*/ 912225 w 4822804"/>
              <a:gd name="connsiteY58" fmla="*/ 1496585 h 1911018"/>
              <a:gd name="connsiteX59" fmla="*/ 825961 w 4822804"/>
              <a:gd name="connsiteY59" fmla="*/ 1531091 h 1911018"/>
              <a:gd name="connsiteX60" fmla="*/ 808708 w 4822804"/>
              <a:gd name="connsiteY60" fmla="*/ 1487959 h 1911018"/>
              <a:gd name="connsiteX61" fmla="*/ 705191 w 4822804"/>
              <a:gd name="connsiteY61" fmla="*/ 1531091 h 1911018"/>
              <a:gd name="connsiteX62" fmla="*/ 791455 w 4822804"/>
              <a:gd name="connsiteY62" fmla="*/ 1479332 h 1911018"/>
              <a:gd name="connsiteX63" fmla="*/ 644806 w 4822804"/>
              <a:gd name="connsiteY63" fmla="*/ 1462079 h 1911018"/>
              <a:gd name="connsiteX64" fmla="*/ 843214 w 4822804"/>
              <a:gd name="connsiteY64" fmla="*/ 1384442 h 1911018"/>
              <a:gd name="connsiteX65" fmla="*/ 989863 w 4822804"/>
              <a:gd name="connsiteY65" fmla="*/ 1289551 h 1911018"/>
              <a:gd name="connsiteX66" fmla="*/ 981237 w 4822804"/>
              <a:gd name="connsiteY66" fmla="*/ 1160155 h 1911018"/>
              <a:gd name="connsiteX67" fmla="*/ 825961 w 4822804"/>
              <a:gd name="connsiteY67" fmla="*/ 1160155 h 1911018"/>
              <a:gd name="connsiteX68" fmla="*/ 325629 w 4822804"/>
              <a:gd name="connsiteY68" fmla="*/ 1160155 h 1911018"/>
              <a:gd name="connsiteX69" fmla="*/ 153101 w 4822804"/>
              <a:gd name="connsiteY69" fmla="*/ 1160155 h 1911018"/>
              <a:gd name="connsiteX70" fmla="*/ 138945 w 4822804"/>
              <a:gd name="connsiteY70" fmla="*/ 1094240 h 1911018"/>
              <a:gd name="connsiteX71" fmla="*/ 10359 w 4822804"/>
              <a:gd name="connsiteY71" fmla="*/ 1058260 h 1911018"/>
              <a:gd name="connsiteX72" fmla="*/ 11686 w 4822804"/>
              <a:gd name="connsiteY72" fmla="*/ 935868 h 1911018"/>
              <a:gd name="connsiteX73" fmla="*/ 43333 w 4822804"/>
              <a:gd name="connsiteY73" fmla="*/ 875101 h 1911018"/>
              <a:gd name="connsiteX74" fmla="*/ 119113 w 4822804"/>
              <a:gd name="connsiteY74" fmla="*/ 801754 h 1911018"/>
              <a:gd name="connsiteX75" fmla="*/ 222112 w 4822804"/>
              <a:gd name="connsiteY75" fmla="*/ 661445 h 1911018"/>
              <a:gd name="connsiteX76" fmla="*/ 455025 w 4822804"/>
              <a:gd name="connsiteY76" fmla="*/ 495921 h 1911018"/>
              <a:gd name="connsiteX77" fmla="*/ 644806 w 4822804"/>
              <a:gd name="connsiteY77" fmla="*/ 418283 h 1911018"/>
              <a:gd name="connsiteX78" fmla="*/ 656548 w 4822804"/>
              <a:gd name="connsiteY78" fmla="*/ 252216 h 1911018"/>
              <a:gd name="connsiteX79" fmla="*/ 724719 w 4822804"/>
              <a:gd name="connsiteY79" fmla="*/ 113514 h 1911018"/>
              <a:gd name="connsiteX80" fmla="*/ 863962 w 4822804"/>
              <a:gd name="connsiteY80" fmla="*/ 92201 h 1911018"/>
              <a:gd name="connsiteX81" fmla="*/ 920852 w 4822804"/>
              <a:gd name="connsiteY81" fmla="*/ 116359 h 1911018"/>
              <a:gd name="connsiteX82" fmla="*/ 989863 w 4822804"/>
              <a:gd name="connsiteY82" fmla="*/ 237128 h 1911018"/>
              <a:gd name="connsiteX83" fmla="*/ 1060296 w 4822804"/>
              <a:gd name="connsiteY83" fmla="*/ 349935 h 1911018"/>
              <a:gd name="connsiteX84" fmla="*/ 1216993 w 4822804"/>
              <a:gd name="connsiteY84" fmla="*/ 222056 h 1911018"/>
              <a:gd name="connsiteX85" fmla="*/ 1441186 w 4822804"/>
              <a:gd name="connsiteY85" fmla="*/ 98442 h 1911018"/>
              <a:gd name="connsiteX0" fmla="*/ 1451243 w 4832861"/>
              <a:gd name="connsiteY0" fmla="*/ 98442 h 1911018"/>
              <a:gd name="connsiteX1" fmla="*/ 1779047 w 4832861"/>
              <a:gd name="connsiteY1" fmla="*/ 30095 h 1911018"/>
              <a:gd name="connsiteX2" fmla="*/ 2241555 w 4832861"/>
              <a:gd name="connsiteY2" fmla="*/ 2034 h 1911018"/>
              <a:gd name="connsiteX3" fmla="*/ 2635526 w 4832861"/>
              <a:gd name="connsiteY3" fmla="*/ 81853 h 1911018"/>
              <a:gd name="connsiteX4" fmla="*/ 2992622 w 4832861"/>
              <a:gd name="connsiteY4" fmla="*/ 288887 h 1911018"/>
              <a:gd name="connsiteX5" fmla="*/ 3113392 w 4832861"/>
              <a:gd name="connsiteY5" fmla="*/ 478668 h 1911018"/>
              <a:gd name="connsiteX6" fmla="*/ 3165908 w 4832861"/>
              <a:gd name="connsiteY6" fmla="*/ 628350 h 1911018"/>
              <a:gd name="connsiteX7" fmla="*/ 3242788 w 4832861"/>
              <a:gd name="connsiteY7" fmla="*/ 780593 h 1911018"/>
              <a:gd name="connsiteX8" fmla="*/ 3743120 w 4832861"/>
              <a:gd name="connsiteY8" fmla="*/ 944495 h 1911018"/>
              <a:gd name="connsiteX9" fmla="*/ 4355596 w 4832861"/>
              <a:gd name="connsiteY9" fmla="*/ 901362 h 1911018"/>
              <a:gd name="connsiteX10" fmla="*/ 4692026 w 4832861"/>
              <a:gd name="connsiteY10" fmla="*/ 961747 h 1911018"/>
              <a:gd name="connsiteX11" fmla="*/ 4830048 w 4832861"/>
              <a:gd name="connsiteY11" fmla="*/ 1160155 h 1911018"/>
              <a:gd name="connsiteX12" fmla="*/ 4579882 w 4832861"/>
              <a:gd name="connsiteY12" fmla="*/ 1401695 h 1911018"/>
              <a:gd name="connsiteX13" fmla="*/ 4014141 w 4832861"/>
              <a:gd name="connsiteY13" fmla="*/ 1561236 h 1911018"/>
              <a:gd name="connsiteX14" fmla="*/ 3720558 w 4832861"/>
              <a:gd name="connsiteY14" fmla="*/ 1596026 h 1911018"/>
              <a:gd name="connsiteX15" fmla="*/ 3945130 w 4832861"/>
              <a:gd name="connsiteY15" fmla="*/ 1526825 h 1911018"/>
              <a:gd name="connsiteX16" fmla="*/ 4139081 w 4832861"/>
              <a:gd name="connsiteY16" fmla="*/ 1489380 h 1911018"/>
              <a:gd name="connsiteX17" fmla="*/ 4381475 w 4832861"/>
              <a:gd name="connsiteY17" fmla="*/ 1410321 h 1911018"/>
              <a:gd name="connsiteX18" fmla="*/ 4562629 w 4832861"/>
              <a:gd name="connsiteY18" fmla="*/ 1341310 h 1911018"/>
              <a:gd name="connsiteX19" fmla="*/ 4786916 w 4832861"/>
              <a:gd name="connsiteY19" fmla="*/ 1142902 h 1911018"/>
              <a:gd name="connsiteX20" fmla="*/ 4614388 w 4832861"/>
              <a:gd name="connsiteY20" fmla="*/ 987627 h 1911018"/>
              <a:gd name="connsiteX21" fmla="*/ 4269331 w 4832861"/>
              <a:gd name="connsiteY21" fmla="*/ 1004879 h 1911018"/>
              <a:gd name="connsiteX22" fmla="*/ 3743120 w 4832861"/>
              <a:gd name="connsiteY22" fmla="*/ 1048012 h 1911018"/>
              <a:gd name="connsiteX23" fmla="*/ 3346305 w 4832861"/>
              <a:gd name="connsiteY23" fmla="*/ 935868 h 1911018"/>
              <a:gd name="connsiteX24" fmla="*/ 3156524 w 4832861"/>
              <a:gd name="connsiteY24" fmla="*/ 901362 h 1911018"/>
              <a:gd name="connsiteX25" fmla="*/ 3104765 w 4832861"/>
              <a:gd name="connsiteY25" fmla="*/ 1125649 h 1911018"/>
              <a:gd name="connsiteX26" fmla="*/ 3113392 w 4832861"/>
              <a:gd name="connsiteY26" fmla="*/ 1332683 h 1911018"/>
              <a:gd name="connsiteX27" fmla="*/ 3087512 w 4832861"/>
              <a:gd name="connsiteY27" fmla="*/ 1444827 h 1911018"/>
              <a:gd name="connsiteX28" fmla="*/ 2906358 w 4832861"/>
              <a:gd name="connsiteY28" fmla="*/ 1634608 h 1911018"/>
              <a:gd name="connsiteX29" fmla="*/ 2837346 w 4832861"/>
              <a:gd name="connsiteY29" fmla="*/ 1798510 h 1911018"/>
              <a:gd name="connsiteX30" fmla="*/ 2837346 w 4832861"/>
              <a:gd name="connsiteY30" fmla="*/ 1625981 h 1911018"/>
              <a:gd name="connsiteX31" fmla="*/ 2699324 w 4832861"/>
              <a:gd name="connsiteY31" fmla="*/ 1686366 h 1911018"/>
              <a:gd name="connsiteX32" fmla="*/ 2785588 w 4832861"/>
              <a:gd name="connsiteY32" fmla="*/ 1591476 h 1911018"/>
              <a:gd name="connsiteX33" fmla="*/ 2621686 w 4832861"/>
              <a:gd name="connsiteY33" fmla="*/ 1651861 h 1911018"/>
              <a:gd name="connsiteX34" fmla="*/ 2690697 w 4832861"/>
              <a:gd name="connsiteY34" fmla="*/ 1556970 h 1911018"/>
              <a:gd name="connsiteX35" fmla="*/ 2587180 w 4832861"/>
              <a:gd name="connsiteY35" fmla="*/ 1548344 h 1911018"/>
              <a:gd name="connsiteX36" fmla="*/ 2889105 w 4832861"/>
              <a:gd name="connsiteY36" fmla="*/ 1470706 h 1911018"/>
              <a:gd name="connsiteX37" fmla="*/ 2923611 w 4832861"/>
              <a:gd name="connsiteY37" fmla="*/ 1393068 h 1911018"/>
              <a:gd name="connsiteX38" fmla="*/ 2856780 w 4832861"/>
              <a:gd name="connsiteY38" fmla="*/ 1275901 h 1911018"/>
              <a:gd name="connsiteX39" fmla="*/ 2697807 w 4832861"/>
              <a:gd name="connsiteY39" fmla="*/ 1207079 h 1911018"/>
              <a:gd name="connsiteX40" fmla="*/ 2474068 w 4832861"/>
              <a:gd name="connsiteY40" fmla="*/ 1284208 h 1911018"/>
              <a:gd name="connsiteX41" fmla="*/ 2125727 w 4832861"/>
              <a:gd name="connsiteY41" fmla="*/ 1331502 h 1911018"/>
              <a:gd name="connsiteX42" fmla="*/ 1681407 w 4832861"/>
              <a:gd name="connsiteY42" fmla="*/ 1367189 h 1911018"/>
              <a:gd name="connsiteX43" fmla="*/ 1482999 w 4832861"/>
              <a:gd name="connsiteY43" fmla="*/ 1531091 h 1911018"/>
              <a:gd name="connsiteX44" fmla="*/ 1336350 w 4832861"/>
              <a:gd name="connsiteY44" fmla="*/ 1677740 h 1911018"/>
              <a:gd name="connsiteX45" fmla="*/ 974041 w 4832861"/>
              <a:gd name="connsiteY45" fmla="*/ 1841642 h 1911018"/>
              <a:gd name="connsiteX46" fmla="*/ 827392 w 4832861"/>
              <a:gd name="connsiteY46" fmla="*/ 1910653 h 1911018"/>
              <a:gd name="connsiteX47" fmla="*/ 887777 w 4832861"/>
              <a:gd name="connsiteY47" fmla="*/ 1815762 h 1911018"/>
              <a:gd name="connsiteX48" fmla="*/ 723875 w 4832861"/>
              <a:gd name="connsiteY48" fmla="*/ 1833015 h 1911018"/>
              <a:gd name="connsiteX49" fmla="*/ 853271 w 4832861"/>
              <a:gd name="connsiteY49" fmla="*/ 1781257 h 1911018"/>
              <a:gd name="connsiteX50" fmla="*/ 706622 w 4832861"/>
              <a:gd name="connsiteY50" fmla="*/ 1807136 h 1911018"/>
              <a:gd name="connsiteX51" fmla="*/ 827392 w 4832861"/>
              <a:gd name="connsiteY51" fmla="*/ 1729498 h 1911018"/>
              <a:gd name="connsiteX52" fmla="*/ 680743 w 4832861"/>
              <a:gd name="connsiteY52" fmla="*/ 1703619 h 1911018"/>
              <a:gd name="connsiteX53" fmla="*/ 948162 w 4832861"/>
              <a:gd name="connsiteY53" fmla="*/ 1712245 h 1911018"/>
              <a:gd name="connsiteX54" fmla="*/ 1155196 w 4832861"/>
              <a:gd name="connsiteY54" fmla="*/ 1643234 h 1911018"/>
              <a:gd name="connsiteX55" fmla="*/ 1284592 w 4832861"/>
              <a:gd name="connsiteY55" fmla="*/ 1453453 h 1911018"/>
              <a:gd name="connsiteX56" fmla="*/ 1181075 w 4832861"/>
              <a:gd name="connsiteY56" fmla="*/ 1280925 h 1911018"/>
              <a:gd name="connsiteX57" fmla="*/ 956788 w 4832861"/>
              <a:gd name="connsiteY57" fmla="*/ 1513838 h 1911018"/>
              <a:gd name="connsiteX58" fmla="*/ 922282 w 4832861"/>
              <a:gd name="connsiteY58" fmla="*/ 1496585 h 1911018"/>
              <a:gd name="connsiteX59" fmla="*/ 836018 w 4832861"/>
              <a:gd name="connsiteY59" fmla="*/ 1531091 h 1911018"/>
              <a:gd name="connsiteX60" fmla="*/ 818765 w 4832861"/>
              <a:gd name="connsiteY60" fmla="*/ 1487959 h 1911018"/>
              <a:gd name="connsiteX61" fmla="*/ 715248 w 4832861"/>
              <a:gd name="connsiteY61" fmla="*/ 1531091 h 1911018"/>
              <a:gd name="connsiteX62" fmla="*/ 801512 w 4832861"/>
              <a:gd name="connsiteY62" fmla="*/ 1479332 h 1911018"/>
              <a:gd name="connsiteX63" fmla="*/ 654863 w 4832861"/>
              <a:gd name="connsiteY63" fmla="*/ 1462079 h 1911018"/>
              <a:gd name="connsiteX64" fmla="*/ 853271 w 4832861"/>
              <a:gd name="connsiteY64" fmla="*/ 1384442 h 1911018"/>
              <a:gd name="connsiteX65" fmla="*/ 999920 w 4832861"/>
              <a:gd name="connsiteY65" fmla="*/ 1289551 h 1911018"/>
              <a:gd name="connsiteX66" fmla="*/ 991294 w 4832861"/>
              <a:gd name="connsiteY66" fmla="*/ 1160155 h 1911018"/>
              <a:gd name="connsiteX67" fmla="*/ 836018 w 4832861"/>
              <a:gd name="connsiteY67" fmla="*/ 1160155 h 1911018"/>
              <a:gd name="connsiteX68" fmla="*/ 335686 w 4832861"/>
              <a:gd name="connsiteY68" fmla="*/ 1160155 h 1911018"/>
              <a:gd name="connsiteX69" fmla="*/ 163158 w 4832861"/>
              <a:gd name="connsiteY69" fmla="*/ 1160155 h 1911018"/>
              <a:gd name="connsiteX70" fmla="*/ 149002 w 4832861"/>
              <a:gd name="connsiteY70" fmla="*/ 1094240 h 1911018"/>
              <a:gd name="connsiteX71" fmla="*/ 20416 w 4832861"/>
              <a:gd name="connsiteY71" fmla="*/ 1058260 h 1911018"/>
              <a:gd name="connsiteX72" fmla="*/ 3455 w 4832861"/>
              <a:gd name="connsiteY72" fmla="*/ 972444 h 1911018"/>
              <a:gd name="connsiteX73" fmla="*/ 53390 w 4832861"/>
              <a:gd name="connsiteY73" fmla="*/ 875101 h 1911018"/>
              <a:gd name="connsiteX74" fmla="*/ 129170 w 4832861"/>
              <a:gd name="connsiteY74" fmla="*/ 801754 h 1911018"/>
              <a:gd name="connsiteX75" fmla="*/ 232169 w 4832861"/>
              <a:gd name="connsiteY75" fmla="*/ 661445 h 1911018"/>
              <a:gd name="connsiteX76" fmla="*/ 465082 w 4832861"/>
              <a:gd name="connsiteY76" fmla="*/ 495921 h 1911018"/>
              <a:gd name="connsiteX77" fmla="*/ 654863 w 4832861"/>
              <a:gd name="connsiteY77" fmla="*/ 418283 h 1911018"/>
              <a:gd name="connsiteX78" fmla="*/ 666605 w 4832861"/>
              <a:gd name="connsiteY78" fmla="*/ 252216 h 1911018"/>
              <a:gd name="connsiteX79" fmla="*/ 734776 w 4832861"/>
              <a:gd name="connsiteY79" fmla="*/ 113514 h 1911018"/>
              <a:gd name="connsiteX80" fmla="*/ 874019 w 4832861"/>
              <a:gd name="connsiteY80" fmla="*/ 92201 h 1911018"/>
              <a:gd name="connsiteX81" fmla="*/ 930909 w 4832861"/>
              <a:gd name="connsiteY81" fmla="*/ 116359 h 1911018"/>
              <a:gd name="connsiteX82" fmla="*/ 999920 w 4832861"/>
              <a:gd name="connsiteY82" fmla="*/ 237128 h 1911018"/>
              <a:gd name="connsiteX83" fmla="*/ 1070353 w 4832861"/>
              <a:gd name="connsiteY83" fmla="*/ 349935 h 1911018"/>
              <a:gd name="connsiteX84" fmla="*/ 1227050 w 4832861"/>
              <a:gd name="connsiteY84" fmla="*/ 222056 h 1911018"/>
              <a:gd name="connsiteX85" fmla="*/ 1451243 w 4832861"/>
              <a:gd name="connsiteY85" fmla="*/ 98442 h 1911018"/>
              <a:gd name="connsiteX0" fmla="*/ 1447843 w 4829461"/>
              <a:gd name="connsiteY0" fmla="*/ 98442 h 1911018"/>
              <a:gd name="connsiteX1" fmla="*/ 1775647 w 4829461"/>
              <a:gd name="connsiteY1" fmla="*/ 30095 h 1911018"/>
              <a:gd name="connsiteX2" fmla="*/ 2238155 w 4829461"/>
              <a:gd name="connsiteY2" fmla="*/ 2034 h 1911018"/>
              <a:gd name="connsiteX3" fmla="*/ 2632126 w 4829461"/>
              <a:gd name="connsiteY3" fmla="*/ 81853 h 1911018"/>
              <a:gd name="connsiteX4" fmla="*/ 2989222 w 4829461"/>
              <a:gd name="connsiteY4" fmla="*/ 288887 h 1911018"/>
              <a:gd name="connsiteX5" fmla="*/ 3109992 w 4829461"/>
              <a:gd name="connsiteY5" fmla="*/ 478668 h 1911018"/>
              <a:gd name="connsiteX6" fmla="*/ 3162508 w 4829461"/>
              <a:gd name="connsiteY6" fmla="*/ 628350 h 1911018"/>
              <a:gd name="connsiteX7" fmla="*/ 3239388 w 4829461"/>
              <a:gd name="connsiteY7" fmla="*/ 780593 h 1911018"/>
              <a:gd name="connsiteX8" fmla="*/ 3739720 w 4829461"/>
              <a:gd name="connsiteY8" fmla="*/ 944495 h 1911018"/>
              <a:gd name="connsiteX9" fmla="*/ 4352196 w 4829461"/>
              <a:gd name="connsiteY9" fmla="*/ 901362 h 1911018"/>
              <a:gd name="connsiteX10" fmla="*/ 4688626 w 4829461"/>
              <a:gd name="connsiteY10" fmla="*/ 961747 h 1911018"/>
              <a:gd name="connsiteX11" fmla="*/ 4826648 w 4829461"/>
              <a:gd name="connsiteY11" fmla="*/ 1160155 h 1911018"/>
              <a:gd name="connsiteX12" fmla="*/ 4576482 w 4829461"/>
              <a:gd name="connsiteY12" fmla="*/ 1401695 h 1911018"/>
              <a:gd name="connsiteX13" fmla="*/ 4010741 w 4829461"/>
              <a:gd name="connsiteY13" fmla="*/ 1561236 h 1911018"/>
              <a:gd name="connsiteX14" fmla="*/ 3717158 w 4829461"/>
              <a:gd name="connsiteY14" fmla="*/ 1596026 h 1911018"/>
              <a:gd name="connsiteX15" fmla="*/ 3941730 w 4829461"/>
              <a:gd name="connsiteY15" fmla="*/ 1526825 h 1911018"/>
              <a:gd name="connsiteX16" fmla="*/ 4135681 w 4829461"/>
              <a:gd name="connsiteY16" fmla="*/ 1489380 h 1911018"/>
              <a:gd name="connsiteX17" fmla="*/ 4378075 w 4829461"/>
              <a:gd name="connsiteY17" fmla="*/ 1410321 h 1911018"/>
              <a:gd name="connsiteX18" fmla="*/ 4559229 w 4829461"/>
              <a:gd name="connsiteY18" fmla="*/ 1341310 h 1911018"/>
              <a:gd name="connsiteX19" fmla="*/ 4783516 w 4829461"/>
              <a:gd name="connsiteY19" fmla="*/ 1142902 h 1911018"/>
              <a:gd name="connsiteX20" fmla="*/ 4610988 w 4829461"/>
              <a:gd name="connsiteY20" fmla="*/ 987627 h 1911018"/>
              <a:gd name="connsiteX21" fmla="*/ 4265931 w 4829461"/>
              <a:gd name="connsiteY21" fmla="*/ 1004879 h 1911018"/>
              <a:gd name="connsiteX22" fmla="*/ 3739720 w 4829461"/>
              <a:gd name="connsiteY22" fmla="*/ 1048012 h 1911018"/>
              <a:gd name="connsiteX23" fmla="*/ 3342905 w 4829461"/>
              <a:gd name="connsiteY23" fmla="*/ 935868 h 1911018"/>
              <a:gd name="connsiteX24" fmla="*/ 3153124 w 4829461"/>
              <a:gd name="connsiteY24" fmla="*/ 901362 h 1911018"/>
              <a:gd name="connsiteX25" fmla="*/ 3101365 w 4829461"/>
              <a:gd name="connsiteY25" fmla="*/ 1125649 h 1911018"/>
              <a:gd name="connsiteX26" fmla="*/ 3109992 w 4829461"/>
              <a:gd name="connsiteY26" fmla="*/ 1332683 h 1911018"/>
              <a:gd name="connsiteX27" fmla="*/ 3084112 w 4829461"/>
              <a:gd name="connsiteY27" fmla="*/ 1444827 h 1911018"/>
              <a:gd name="connsiteX28" fmla="*/ 2902958 w 4829461"/>
              <a:gd name="connsiteY28" fmla="*/ 1634608 h 1911018"/>
              <a:gd name="connsiteX29" fmla="*/ 2833946 w 4829461"/>
              <a:gd name="connsiteY29" fmla="*/ 1798510 h 1911018"/>
              <a:gd name="connsiteX30" fmla="*/ 2833946 w 4829461"/>
              <a:gd name="connsiteY30" fmla="*/ 1625981 h 1911018"/>
              <a:gd name="connsiteX31" fmla="*/ 2695924 w 4829461"/>
              <a:gd name="connsiteY31" fmla="*/ 1686366 h 1911018"/>
              <a:gd name="connsiteX32" fmla="*/ 2782188 w 4829461"/>
              <a:gd name="connsiteY32" fmla="*/ 1591476 h 1911018"/>
              <a:gd name="connsiteX33" fmla="*/ 2618286 w 4829461"/>
              <a:gd name="connsiteY33" fmla="*/ 1651861 h 1911018"/>
              <a:gd name="connsiteX34" fmla="*/ 2687297 w 4829461"/>
              <a:gd name="connsiteY34" fmla="*/ 1556970 h 1911018"/>
              <a:gd name="connsiteX35" fmla="*/ 2583780 w 4829461"/>
              <a:gd name="connsiteY35" fmla="*/ 1548344 h 1911018"/>
              <a:gd name="connsiteX36" fmla="*/ 2885705 w 4829461"/>
              <a:gd name="connsiteY36" fmla="*/ 1470706 h 1911018"/>
              <a:gd name="connsiteX37" fmla="*/ 2920211 w 4829461"/>
              <a:gd name="connsiteY37" fmla="*/ 1393068 h 1911018"/>
              <a:gd name="connsiteX38" fmla="*/ 2853380 w 4829461"/>
              <a:gd name="connsiteY38" fmla="*/ 1275901 h 1911018"/>
              <a:gd name="connsiteX39" fmla="*/ 2694407 w 4829461"/>
              <a:gd name="connsiteY39" fmla="*/ 1207079 h 1911018"/>
              <a:gd name="connsiteX40" fmla="*/ 2470668 w 4829461"/>
              <a:gd name="connsiteY40" fmla="*/ 1284208 h 1911018"/>
              <a:gd name="connsiteX41" fmla="*/ 2122327 w 4829461"/>
              <a:gd name="connsiteY41" fmla="*/ 1331502 h 1911018"/>
              <a:gd name="connsiteX42" fmla="*/ 1678007 w 4829461"/>
              <a:gd name="connsiteY42" fmla="*/ 1367189 h 1911018"/>
              <a:gd name="connsiteX43" fmla="*/ 1479599 w 4829461"/>
              <a:gd name="connsiteY43" fmla="*/ 1531091 h 1911018"/>
              <a:gd name="connsiteX44" fmla="*/ 1332950 w 4829461"/>
              <a:gd name="connsiteY44" fmla="*/ 1677740 h 1911018"/>
              <a:gd name="connsiteX45" fmla="*/ 970641 w 4829461"/>
              <a:gd name="connsiteY45" fmla="*/ 1841642 h 1911018"/>
              <a:gd name="connsiteX46" fmla="*/ 823992 w 4829461"/>
              <a:gd name="connsiteY46" fmla="*/ 1910653 h 1911018"/>
              <a:gd name="connsiteX47" fmla="*/ 884377 w 4829461"/>
              <a:gd name="connsiteY47" fmla="*/ 1815762 h 1911018"/>
              <a:gd name="connsiteX48" fmla="*/ 720475 w 4829461"/>
              <a:gd name="connsiteY48" fmla="*/ 1833015 h 1911018"/>
              <a:gd name="connsiteX49" fmla="*/ 849871 w 4829461"/>
              <a:gd name="connsiteY49" fmla="*/ 1781257 h 1911018"/>
              <a:gd name="connsiteX50" fmla="*/ 703222 w 4829461"/>
              <a:gd name="connsiteY50" fmla="*/ 1807136 h 1911018"/>
              <a:gd name="connsiteX51" fmla="*/ 823992 w 4829461"/>
              <a:gd name="connsiteY51" fmla="*/ 1729498 h 1911018"/>
              <a:gd name="connsiteX52" fmla="*/ 677343 w 4829461"/>
              <a:gd name="connsiteY52" fmla="*/ 1703619 h 1911018"/>
              <a:gd name="connsiteX53" fmla="*/ 944762 w 4829461"/>
              <a:gd name="connsiteY53" fmla="*/ 1712245 h 1911018"/>
              <a:gd name="connsiteX54" fmla="*/ 1151796 w 4829461"/>
              <a:gd name="connsiteY54" fmla="*/ 1643234 h 1911018"/>
              <a:gd name="connsiteX55" fmla="*/ 1281192 w 4829461"/>
              <a:gd name="connsiteY55" fmla="*/ 1453453 h 1911018"/>
              <a:gd name="connsiteX56" fmla="*/ 1177675 w 4829461"/>
              <a:gd name="connsiteY56" fmla="*/ 1280925 h 1911018"/>
              <a:gd name="connsiteX57" fmla="*/ 953388 w 4829461"/>
              <a:gd name="connsiteY57" fmla="*/ 1513838 h 1911018"/>
              <a:gd name="connsiteX58" fmla="*/ 918882 w 4829461"/>
              <a:gd name="connsiteY58" fmla="*/ 1496585 h 1911018"/>
              <a:gd name="connsiteX59" fmla="*/ 832618 w 4829461"/>
              <a:gd name="connsiteY59" fmla="*/ 1531091 h 1911018"/>
              <a:gd name="connsiteX60" fmla="*/ 815365 w 4829461"/>
              <a:gd name="connsiteY60" fmla="*/ 1487959 h 1911018"/>
              <a:gd name="connsiteX61" fmla="*/ 711848 w 4829461"/>
              <a:gd name="connsiteY61" fmla="*/ 1531091 h 1911018"/>
              <a:gd name="connsiteX62" fmla="*/ 798112 w 4829461"/>
              <a:gd name="connsiteY62" fmla="*/ 1479332 h 1911018"/>
              <a:gd name="connsiteX63" fmla="*/ 651463 w 4829461"/>
              <a:gd name="connsiteY63" fmla="*/ 1462079 h 1911018"/>
              <a:gd name="connsiteX64" fmla="*/ 849871 w 4829461"/>
              <a:gd name="connsiteY64" fmla="*/ 1384442 h 1911018"/>
              <a:gd name="connsiteX65" fmla="*/ 996520 w 4829461"/>
              <a:gd name="connsiteY65" fmla="*/ 1289551 h 1911018"/>
              <a:gd name="connsiteX66" fmla="*/ 987894 w 4829461"/>
              <a:gd name="connsiteY66" fmla="*/ 1160155 h 1911018"/>
              <a:gd name="connsiteX67" fmla="*/ 832618 w 4829461"/>
              <a:gd name="connsiteY67" fmla="*/ 1160155 h 1911018"/>
              <a:gd name="connsiteX68" fmla="*/ 332286 w 4829461"/>
              <a:gd name="connsiteY68" fmla="*/ 1160155 h 1911018"/>
              <a:gd name="connsiteX69" fmla="*/ 159758 w 4829461"/>
              <a:gd name="connsiteY69" fmla="*/ 1160155 h 1911018"/>
              <a:gd name="connsiteX70" fmla="*/ 145602 w 4829461"/>
              <a:gd name="connsiteY70" fmla="*/ 1094240 h 1911018"/>
              <a:gd name="connsiteX71" fmla="*/ 42619 w 4829461"/>
              <a:gd name="connsiteY71" fmla="*/ 1058260 h 1911018"/>
              <a:gd name="connsiteX72" fmla="*/ 55 w 4829461"/>
              <a:gd name="connsiteY72" fmla="*/ 972444 h 1911018"/>
              <a:gd name="connsiteX73" fmla="*/ 49990 w 4829461"/>
              <a:gd name="connsiteY73" fmla="*/ 875101 h 1911018"/>
              <a:gd name="connsiteX74" fmla="*/ 125770 w 4829461"/>
              <a:gd name="connsiteY74" fmla="*/ 801754 h 1911018"/>
              <a:gd name="connsiteX75" fmla="*/ 228769 w 4829461"/>
              <a:gd name="connsiteY75" fmla="*/ 661445 h 1911018"/>
              <a:gd name="connsiteX76" fmla="*/ 461682 w 4829461"/>
              <a:gd name="connsiteY76" fmla="*/ 495921 h 1911018"/>
              <a:gd name="connsiteX77" fmla="*/ 651463 w 4829461"/>
              <a:gd name="connsiteY77" fmla="*/ 418283 h 1911018"/>
              <a:gd name="connsiteX78" fmla="*/ 663205 w 4829461"/>
              <a:gd name="connsiteY78" fmla="*/ 252216 h 1911018"/>
              <a:gd name="connsiteX79" fmla="*/ 731376 w 4829461"/>
              <a:gd name="connsiteY79" fmla="*/ 113514 h 1911018"/>
              <a:gd name="connsiteX80" fmla="*/ 870619 w 4829461"/>
              <a:gd name="connsiteY80" fmla="*/ 92201 h 1911018"/>
              <a:gd name="connsiteX81" fmla="*/ 927509 w 4829461"/>
              <a:gd name="connsiteY81" fmla="*/ 116359 h 1911018"/>
              <a:gd name="connsiteX82" fmla="*/ 996520 w 4829461"/>
              <a:gd name="connsiteY82" fmla="*/ 237128 h 1911018"/>
              <a:gd name="connsiteX83" fmla="*/ 1066953 w 4829461"/>
              <a:gd name="connsiteY83" fmla="*/ 349935 h 1911018"/>
              <a:gd name="connsiteX84" fmla="*/ 1223650 w 4829461"/>
              <a:gd name="connsiteY84" fmla="*/ 222056 h 1911018"/>
              <a:gd name="connsiteX85" fmla="*/ 1447843 w 4829461"/>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9704 w 4829407"/>
              <a:gd name="connsiteY69" fmla="*/ 1160155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 name="connsiteX0" fmla="*/ 1447789 w 4829407"/>
              <a:gd name="connsiteY0" fmla="*/ 98442 h 1911018"/>
              <a:gd name="connsiteX1" fmla="*/ 1775593 w 4829407"/>
              <a:gd name="connsiteY1" fmla="*/ 30095 h 1911018"/>
              <a:gd name="connsiteX2" fmla="*/ 2238101 w 4829407"/>
              <a:gd name="connsiteY2" fmla="*/ 2034 h 1911018"/>
              <a:gd name="connsiteX3" fmla="*/ 2632072 w 4829407"/>
              <a:gd name="connsiteY3" fmla="*/ 81853 h 1911018"/>
              <a:gd name="connsiteX4" fmla="*/ 2989168 w 4829407"/>
              <a:gd name="connsiteY4" fmla="*/ 288887 h 1911018"/>
              <a:gd name="connsiteX5" fmla="*/ 3109938 w 4829407"/>
              <a:gd name="connsiteY5" fmla="*/ 478668 h 1911018"/>
              <a:gd name="connsiteX6" fmla="*/ 3162454 w 4829407"/>
              <a:gd name="connsiteY6" fmla="*/ 628350 h 1911018"/>
              <a:gd name="connsiteX7" fmla="*/ 3239334 w 4829407"/>
              <a:gd name="connsiteY7" fmla="*/ 780593 h 1911018"/>
              <a:gd name="connsiteX8" fmla="*/ 3739666 w 4829407"/>
              <a:gd name="connsiteY8" fmla="*/ 944495 h 1911018"/>
              <a:gd name="connsiteX9" fmla="*/ 4352142 w 4829407"/>
              <a:gd name="connsiteY9" fmla="*/ 901362 h 1911018"/>
              <a:gd name="connsiteX10" fmla="*/ 4688572 w 4829407"/>
              <a:gd name="connsiteY10" fmla="*/ 961747 h 1911018"/>
              <a:gd name="connsiteX11" fmla="*/ 4826594 w 4829407"/>
              <a:gd name="connsiteY11" fmla="*/ 1160155 h 1911018"/>
              <a:gd name="connsiteX12" fmla="*/ 4576428 w 4829407"/>
              <a:gd name="connsiteY12" fmla="*/ 1401695 h 1911018"/>
              <a:gd name="connsiteX13" fmla="*/ 4010687 w 4829407"/>
              <a:gd name="connsiteY13" fmla="*/ 1561236 h 1911018"/>
              <a:gd name="connsiteX14" fmla="*/ 3717104 w 4829407"/>
              <a:gd name="connsiteY14" fmla="*/ 1596026 h 1911018"/>
              <a:gd name="connsiteX15" fmla="*/ 3941676 w 4829407"/>
              <a:gd name="connsiteY15" fmla="*/ 1526825 h 1911018"/>
              <a:gd name="connsiteX16" fmla="*/ 4135627 w 4829407"/>
              <a:gd name="connsiteY16" fmla="*/ 1489380 h 1911018"/>
              <a:gd name="connsiteX17" fmla="*/ 4378021 w 4829407"/>
              <a:gd name="connsiteY17" fmla="*/ 1410321 h 1911018"/>
              <a:gd name="connsiteX18" fmla="*/ 4559175 w 4829407"/>
              <a:gd name="connsiteY18" fmla="*/ 1341310 h 1911018"/>
              <a:gd name="connsiteX19" fmla="*/ 4783462 w 4829407"/>
              <a:gd name="connsiteY19" fmla="*/ 1142902 h 1911018"/>
              <a:gd name="connsiteX20" fmla="*/ 4610934 w 4829407"/>
              <a:gd name="connsiteY20" fmla="*/ 987627 h 1911018"/>
              <a:gd name="connsiteX21" fmla="*/ 4265877 w 4829407"/>
              <a:gd name="connsiteY21" fmla="*/ 1004879 h 1911018"/>
              <a:gd name="connsiteX22" fmla="*/ 3739666 w 4829407"/>
              <a:gd name="connsiteY22" fmla="*/ 1048012 h 1911018"/>
              <a:gd name="connsiteX23" fmla="*/ 3342851 w 4829407"/>
              <a:gd name="connsiteY23" fmla="*/ 935868 h 1911018"/>
              <a:gd name="connsiteX24" fmla="*/ 3153070 w 4829407"/>
              <a:gd name="connsiteY24" fmla="*/ 901362 h 1911018"/>
              <a:gd name="connsiteX25" fmla="*/ 3101311 w 4829407"/>
              <a:gd name="connsiteY25" fmla="*/ 1125649 h 1911018"/>
              <a:gd name="connsiteX26" fmla="*/ 3109938 w 4829407"/>
              <a:gd name="connsiteY26" fmla="*/ 1332683 h 1911018"/>
              <a:gd name="connsiteX27" fmla="*/ 3084058 w 4829407"/>
              <a:gd name="connsiteY27" fmla="*/ 1444827 h 1911018"/>
              <a:gd name="connsiteX28" fmla="*/ 2902904 w 4829407"/>
              <a:gd name="connsiteY28" fmla="*/ 1634608 h 1911018"/>
              <a:gd name="connsiteX29" fmla="*/ 2833892 w 4829407"/>
              <a:gd name="connsiteY29" fmla="*/ 1798510 h 1911018"/>
              <a:gd name="connsiteX30" fmla="*/ 2833892 w 4829407"/>
              <a:gd name="connsiteY30" fmla="*/ 1625981 h 1911018"/>
              <a:gd name="connsiteX31" fmla="*/ 2695870 w 4829407"/>
              <a:gd name="connsiteY31" fmla="*/ 1686366 h 1911018"/>
              <a:gd name="connsiteX32" fmla="*/ 2782134 w 4829407"/>
              <a:gd name="connsiteY32" fmla="*/ 1591476 h 1911018"/>
              <a:gd name="connsiteX33" fmla="*/ 2618232 w 4829407"/>
              <a:gd name="connsiteY33" fmla="*/ 1651861 h 1911018"/>
              <a:gd name="connsiteX34" fmla="*/ 2687243 w 4829407"/>
              <a:gd name="connsiteY34" fmla="*/ 1556970 h 1911018"/>
              <a:gd name="connsiteX35" fmla="*/ 2583726 w 4829407"/>
              <a:gd name="connsiteY35" fmla="*/ 1548344 h 1911018"/>
              <a:gd name="connsiteX36" fmla="*/ 2885651 w 4829407"/>
              <a:gd name="connsiteY36" fmla="*/ 1470706 h 1911018"/>
              <a:gd name="connsiteX37" fmla="*/ 2920157 w 4829407"/>
              <a:gd name="connsiteY37" fmla="*/ 1393068 h 1911018"/>
              <a:gd name="connsiteX38" fmla="*/ 2853326 w 4829407"/>
              <a:gd name="connsiteY38" fmla="*/ 1275901 h 1911018"/>
              <a:gd name="connsiteX39" fmla="*/ 2694353 w 4829407"/>
              <a:gd name="connsiteY39" fmla="*/ 1207079 h 1911018"/>
              <a:gd name="connsiteX40" fmla="*/ 2470614 w 4829407"/>
              <a:gd name="connsiteY40" fmla="*/ 1284208 h 1911018"/>
              <a:gd name="connsiteX41" fmla="*/ 2122273 w 4829407"/>
              <a:gd name="connsiteY41" fmla="*/ 1331502 h 1911018"/>
              <a:gd name="connsiteX42" fmla="*/ 1677953 w 4829407"/>
              <a:gd name="connsiteY42" fmla="*/ 1367189 h 1911018"/>
              <a:gd name="connsiteX43" fmla="*/ 1479545 w 4829407"/>
              <a:gd name="connsiteY43" fmla="*/ 1531091 h 1911018"/>
              <a:gd name="connsiteX44" fmla="*/ 1332896 w 4829407"/>
              <a:gd name="connsiteY44" fmla="*/ 1677740 h 1911018"/>
              <a:gd name="connsiteX45" fmla="*/ 970587 w 4829407"/>
              <a:gd name="connsiteY45" fmla="*/ 1841642 h 1911018"/>
              <a:gd name="connsiteX46" fmla="*/ 823938 w 4829407"/>
              <a:gd name="connsiteY46" fmla="*/ 1910653 h 1911018"/>
              <a:gd name="connsiteX47" fmla="*/ 884323 w 4829407"/>
              <a:gd name="connsiteY47" fmla="*/ 1815762 h 1911018"/>
              <a:gd name="connsiteX48" fmla="*/ 720421 w 4829407"/>
              <a:gd name="connsiteY48" fmla="*/ 1833015 h 1911018"/>
              <a:gd name="connsiteX49" fmla="*/ 849817 w 4829407"/>
              <a:gd name="connsiteY49" fmla="*/ 1781257 h 1911018"/>
              <a:gd name="connsiteX50" fmla="*/ 703168 w 4829407"/>
              <a:gd name="connsiteY50" fmla="*/ 1807136 h 1911018"/>
              <a:gd name="connsiteX51" fmla="*/ 823938 w 4829407"/>
              <a:gd name="connsiteY51" fmla="*/ 1729498 h 1911018"/>
              <a:gd name="connsiteX52" fmla="*/ 677289 w 4829407"/>
              <a:gd name="connsiteY52" fmla="*/ 1703619 h 1911018"/>
              <a:gd name="connsiteX53" fmla="*/ 944708 w 4829407"/>
              <a:gd name="connsiteY53" fmla="*/ 1712245 h 1911018"/>
              <a:gd name="connsiteX54" fmla="*/ 1151742 w 4829407"/>
              <a:gd name="connsiteY54" fmla="*/ 1643234 h 1911018"/>
              <a:gd name="connsiteX55" fmla="*/ 1281138 w 4829407"/>
              <a:gd name="connsiteY55" fmla="*/ 1453453 h 1911018"/>
              <a:gd name="connsiteX56" fmla="*/ 1177621 w 4829407"/>
              <a:gd name="connsiteY56" fmla="*/ 1280925 h 1911018"/>
              <a:gd name="connsiteX57" fmla="*/ 953334 w 4829407"/>
              <a:gd name="connsiteY57" fmla="*/ 1513838 h 1911018"/>
              <a:gd name="connsiteX58" fmla="*/ 918828 w 4829407"/>
              <a:gd name="connsiteY58" fmla="*/ 1496585 h 1911018"/>
              <a:gd name="connsiteX59" fmla="*/ 832564 w 4829407"/>
              <a:gd name="connsiteY59" fmla="*/ 1531091 h 1911018"/>
              <a:gd name="connsiteX60" fmla="*/ 815311 w 4829407"/>
              <a:gd name="connsiteY60" fmla="*/ 1487959 h 1911018"/>
              <a:gd name="connsiteX61" fmla="*/ 711794 w 4829407"/>
              <a:gd name="connsiteY61" fmla="*/ 1531091 h 1911018"/>
              <a:gd name="connsiteX62" fmla="*/ 798058 w 4829407"/>
              <a:gd name="connsiteY62" fmla="*/ 1479332 h 1911018"/>
              <a:gd name="connsiteX63" fmla="*/ 651409 w 4829407"/>
              <a:gd name="connsiteY63" fmla="*/ 1462079 h 1911018"/>
              <a:gd name="connsiteX64" fmla="*/ 849817 w 4829407"/>
              <a:gd name="connsiteY64" fmla="*/ 1384442 h 1911018"/>
              <a:gd name="connsiteX65" fmla="*/ 996466 w 4829407"/>
              <a:gd name="connsiteY65" fmla="*/ 1289551 h 1911018"/>
              <a:gd name="connsiteX66" fmla="*/ 987840 w 4829407"/>
              <a:gd name="connsiteY66" fmla="*/ 1160155 h 1911018"/>
              <a:gd name="connsiteX67" fmla="*/ 832564 w 4829407"/>
              <a:gd name="connsiteY67" fmla="*/ 1160155 h 1911018"/>
              <a:gd name="connsiteX68" fmla="*/ 332232 w 4829407"/>
              <a:gd name="connsiteY68" fmla="*/ 1160155 h 1911018"/>
              <a:gd name="connsiteX69" fmla="*/ 156047 w 4829407"/>
              <a:gd name="connsiteY69" fmla="*/ 1145524 h 1911018"/>
              <a:gd name="connsiteX70" fmla="*/ 145548 w 4829407"/>
              <a:gd name="connsiteY70" fmla="*/ 1094240 h 1911018"/>
              <a:gd name="connsiteX71" fmla="*/ 42565 w 4829407"/>
              <a:gd name="connsiteY71" fmla="*/ 1058260 h 1911018"/>
              <a:gd name="connsiteX72" fmla="*/ 1 w 4829407"/>
              <a:gd name="connsiteY72" fmla="*/ 972444 h 1911018"/>
              <a:gd name="connsiteX73" fmla="*/ 42621 w 4829407"/>
              <a:gd name="connsiteY73" fmla="*/ 878758 h 1911018"/>
              <a:gd name="connsiteX74" fmla="*/ 125716 w 4829407"/>
              <a:gd name="connsiteY74" fmla="*/ 801754 h 1911018"/>
              <a:gd name="connsiteX75" fmla="*/ 228715 w 4829407"/>
              <a:gd name="connsiteY75" fmla="*/ 661445 h 1911018"/>
              <a:gd name="connsiteX76" fmla="*/ 461628 w 4829407"/>
              <a:gd name="connsiteY76" fmla="*/ 495921 h 1911018"/>
              <a:gd name="connsiteX77" fmla="*/ 651409 w 4829407"/>
              <a:gd name="connsiteY77" fmla="*/ 418283 h 1911018"/>
              <a:gd name="connsiteX78" fmla="*/ 663151 w 4829407"/>
              <a:gd name="connsiteY78" fmla="*/ 252216 h 1911018"/>
              <a:gd name="connsiteX79" fmla="*/ 731322 w 4829407"/>
              <a:gd name="connsiteY79" fmla="*/ 113514 h 1911018"/>
              <a:gd name="connsiteX80" fmla="*/ 870565 w 4829407"/>
              <a:gd name="connsiteY80" fmla="*/ 92201 h 1911018"/>
              <a:gd name="connsiteX81" fmla="*/ 927455 w 4829407"/>
              <a:gd name="connsiteY81" fmla="*/ 116359 h 1911018"/>
              <a:gd name="connsiteX82" fmla="*/ 996466 w 4829407"/>
              <a:gd name="connsiteY82" fmla="*/ 237128 h 1911018"/>
              <a:gd name="connsiteX83" fmla="*/ 1066899 w 4829407"/>
              <a:gd name="connsiteY83" fmla="*/ 349935 h 1911018"/>
              <a:gd name="connsiteX84" fmla="*/ 1223596 w 4829407"/>
              <a:gd name="connsiteY84" fmla="*/ 222056 h 1911018"/>
              <a:gd name="connsiteX85" fmla="*/ 1447789 w 4829407"/>
              <a:gd name="connsiteY85" fmla="*/ 98442 h 191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9407" h="1911018">
                <a:moveTo>
                  <a:pt x="1447789" y="98442"/>
                </a:moveTo>
                <a:cubicBezTo>
                  <a:pt x="1531178" y="58904"/>
                  <a:pt x="1643874" y="46163"/>
                  <a:pt x="1775593" y="30095"/>
                </a:cubicBezTo>
                <a:cubicBezTo>
                  <a:pt x="1907312" y="14027"/>
                  <a:pt x="2095355" y="-6592"/>
                  <a:pt x="2238101" y="2034"/>
                </a:cubicBezTo>
                <a:cubicBezTo>
                  <a:pt x="2380847" y="10660"/>
                  <a:pt x="2506894" y="34044"/>
                  <a:pt x="2632072" y="81853"/>
                </a:cubicBezTo>
                <a:cubicBezTo>
                  <a:pt x="2757250" y="129662"/>
                  <a:pt x="2909524" y="222751"/>
                  <a:pt x="2989168" y="288887"/>
                </a:cubicBezTo>
                <a:cubicBezTo>
                  <a:pt x="3068812" y="355023"/>
                  <a:pt x="3081057" y="422091"/>
                  <a:pt x="3109938" y="478668"/>
                </a:cubicBezTo>
                <a:cubicBezTo>
                  <a:pt x="3138819" y="535245"/>
                  <a:pt x="3140888" y="578029"/>
                  <a:pt x="3162454" y="628350"/>
                </a:cubicBezTo>
                <a:cubicBezTo>
                  <a:pt x="3184020" y="678671"/>
                  <a:pt x="3143132" y="727902"/>
                  <a:pt x="3239334" y="780593"/>
                </a:cubicBezTo>
                <a:cubicBezTo>
                  <a:pt x="3335536" y="833284"/>
                  <a:pt x="3554198" y="924367"/>
                  <a:pt x="3739666" y="944495"/>
                </a:cubicBezTo>
                <a:cubicBezTo>
                  <a:pt x="3925134" y="964623"/>
                  <a:pt x="4193991" y="898487"/>
                  <a:pt x="4352142" y="901362"/>
                </a:cubicBezTo>
                <a:cubicBezTo>
                  <a:pt x="4510293" y="904237"/>
                  <a:pt x="4609497" y="918615"/>
                  <a:pt x="4688572" y="961747"/>
                </a:cubicBezTo>
                <a:cubicBezTo>
                  <a:pt x="4767647" y="1004879"/>
                  <a:pt x="4845285" y="1086830"/>
                  <a:pt x="4826594" y="1160155"/>
                </a:cubicBezTo>
                <a:cubicBezTo>
                  <a:pt x="4807903" y="1233480"/>
                  <a:pt x="4712412" y="1334848"/>
                  <a:pt x="4576428" y="1401695"/>
                </a:cubicBezTo>
                <a:cubicBezTo>
                  <a:pt x="4440444" y="1468542"/>
                  <a:pt x="4120271" y="1549639"/>
                  <a:pt x="4010687" y="1561236"/>
                </a:cubicBezTo>
                <a:cubicBezTo>
                  <a:pt x="3901103" y="1572833"/>
                  <a:pt x="3728606" y="1601761"/>
                  <a:pt x="3717104" y="1596026"/>
                </a:cubicBezTo>
                <a:cubicBezTo>
                  <a:pt x="3705602" y="1590291"/>
                  <a:pt x="3871922" y="1544599"/>
                  <a:pt x="3941676" y="1526825"/>
                </a:cubicBezTo>
                <a:cubicBezTo>
                  <a:pt x="4011430" y="1509051"/>
                  <a:pt x="4062903" y="1508797"/>
                  <a:pt x="4135627" y="1489380"/>
                </a:cubicBezTo>
                <a:cubicBezTo>
                  <a:pt x="4208351" y="1469963"/>
                  <a:pt x="4307430" y="1434999"/>
                  <a:pt x="4378021" y="1410321"/>
                </a:cubicBezTo>
                <a:cubicBezTo>
                  <a:pt x="4448612" y="1385643"/>
                  <a:pt x="4491602" y="1385880"/>
                  <a:pt x="4559175" y="1341310"/>
                </a:cubicBezTo>
                <a:cubicBezTo>
                  <a:pt x="4626748" y="1296740"/>
                  <a:pt x="4774836" y="1201849"/>
                  <a:pt x="4783462" y="1142902"/>
                </a:cubicBezTo>
                <a:cubicBezTo>
                  <a:pt x="4792088" y="1083955"/>
                  <a:pt x="4697198" y="1010631"/>
                  <a:pt x="4610934" y="987627"/>
                </a:cubicBezTo>
                <a:cubicBezTo>
                  <a:pt x="4524670" y="964623"/>
                  <a:pt x="4411088" y="994815"/>
                  <a:pt x="4265877" y="1004879"/>
                </a:cubicBezTo>
                <a:cubicBezTo>
                  <a:pt x="4120666" y="1014943"/>
                  <a:pt x="3893504" y="1059514"/>
                  <a:pt x="3739666" y="1048012"/>
                </a:cubicBezTo>
                <a:cubicBezTo>
                  <a:pt x="3585828" y="1036510"/>
                  <a:pt x="3440617" y="960310"/>
                  <a:pt x="3342851" y="935868"/>
                </a:cubicBezTo>
                <a:cubicBezTo>
                  <a:pt x="3245085" y="911426"/>
                  <a:pt x="3193327" y="869732"/>
                  <a:pt x="3153070" y="901362"/>
                </a:cubicBezTo>
                <a:cubicBezTo>
                  <a:pt x="3112813" y="932992"/>
                  <a:pt x="3108500" y="1053762"/>
                  <a:pt x="3101311" y="1125649"/>
                </a:cubicBezTo>
                <a:cubicBezTo>
                  <a:pt x="3094122" y="1197536"/>
                  <a:pt x="3112813" y="1279487"/>
                  <a:pt x="3109938" y="1332683"/>
                </a:cubicBezTo>
                <a:cubicBezTo>
                  <a:pt x="3107063" y="1385879"/>
                  <a:pt x="3118564" y="1394506"/>
                  <a:pt x="3084058" y="1444827"/>
                </a:cubicBezTo>
                <a:cubicBezTo>
                  <a:pt x="3049552" y="1495148"/>
                  <a:pt x="2944598" y="1575661"/>
                  <a:pt x="2902904" y="1634608"/>
                </a:cubicBezTo>
                <a:cubicBezTo>
                  <a:pt x="2861210" y="1693555"/>
                  <a:pt x="2845394" y="1799948"/>
                  <a:pt x="2833892" y="1798510"/>
                </a:cubicBezTo>
                <a:cubicBezTo>
                  <a:pt x="2822390" y="1797072"/>
                  <a:pt x="2856895" y="1644672"/>
                  <a:pt x="2833892" y="1625981"/>
                </a:cubicBezTo>
                <a:cubicBezTo>
                  <a:pt x="2810889" y="1607290"/>
                  <a:pt x="2704496" y="1692117"/>
                  <a:pt x="2695870" y="1686366"/>
                </a:cubicBezTo>
                <a:cubicBezTo>
                  <a:pt x="2687244" y="1680615"/>
                  <a:pt x="2795074" y="1597227"/>
                  <a:pt x="2782134" y="1591476"/>
                </a:cubicBezTo>
                <a:cubicBezTo>
                  <a:pt x="2769194" y="1585725"/>
                  <a:pt x="2634047" y="1657612"/>
                  <a:pt x="2618232" y="1651861"/>
                </a:cubicBezTo>
                <a:cubicBezTo>
                  <a:pt x="2602417" y="1646110"/>
                  <a:pt x="2692994" y="1574223"/>
                  <a:pt x="2687243" y="1556970"/>
                </a:cubicBezTo>
                <a:cubicBezTo>
                  <a:pt x="2681492" y="1539717"/>
                  <a:pt x="2550658" y="1562721"/>
                  <a:pt x="2583726" y="1548344"/>
                </a:cubicBezTo>
                <a:cubicBezTo>
                  <a:pt x="2616794" y="1533967"/>
                  <a:pt x="2829579" y="1496585"/>
                  <a:pt x="2885651" y="1470706"/>
                </a:cubicBezTo>
                <a:cubicBezTo>
                  <a:pt x="2941723" y="1444827"/>
                  <a:pt x="2925544" y="1425535"/>
                  <a:pt x="2920157" y="1393068"/>
                </a:cubicBezTo>
                <a:cubicBezTo>
                  <a:pt x="2914770" y="1360601"/>
                  <a:pt x="2890960" y="1306899"/>
                  <a:pt x="2853326" y="1275901"/>
                </a:cubicBezTo>
                <a:cubicBezTo>
                  <a:pt x="2815692" y="1244903"/>
                  <a:pt x="2758138" y="1205695"/>
                  <a:pt x="2694353" y="1207079"/>
                </a:cubicBezTo>
                <a:cubicBezTo>
                  <a:pt x="2630568" y="1208464"/>
                  <a:pt x="2555912" y="1268495"/>
                  <a:pt x="2470614" y="1284208"/>
                </a:cubicBezTo>
                <a:cubicBezTo>
                  <a:pt x="2385316" y="1299921"/>
                  <a:pt x="2251871" y="1322696"/>
                  <a:pt x="2122273" y="1331502"/>
                </a:cubicBezTo>
                <a:cubicBezTo>
                  <a:pt x="1992675" y="1340308"/>
                  <a:pt x="1785074" y="1333924"/>
                  <a:pt x="1677953" y="1367189"/>
                </a:cubicBezTo>
                <a:cubicBezTo>
                  <a:pt x="1570832" y="1400454"/>
                  <a:pt x="1537055" y="1479332"/>
                  <a:pt x="1479545" y="1531091"/>
                </a:cubicBezTo>
                <a:cubicBezTo>
                  <a:pt x="1422035" y="1582850"/>
                  <a:pt x="1417722" y="1625982"/>
                  <a:pt x="1332896" y="1677740"/>
                </a:cubicBezTo>
                <a:cubicBezTo>
                  <a:pt x="1248070" y="1729499"/>
                  <a:pt x="1055413" y="1802823"/>
                  <a:pt x="970587" y="1841642"/>
                </a:cubicBezTo>
                <a:cubicBezTo>
                  <a:pt x="885761" y="1880461"/>
                  <a:pt x="838315" y="1914966"/>
                  <a:pt x="823938" y="1910653"/>
                </a:cubicBezTo>
                <a:cubicBezTo>
                  <a:pt x="809561" y="1906340"/>
                  <a:pt x="901576" y="1828702"/>
                  <a:pt x="884323" y="1815762"/>
                </a:cubicBezTo>
                <a:cubicBezTo>
                  <a:pt x="867070" y="1802822"/>
                  <a:pt x="726172" y="1838766"/>
                  <a:pt x="720421" y="1833015"/>
                </a:cubicBezTo>
                <a:cubicBezTo>
                  <a:pt x="714670" y="1827264"/>
                  <a:pt x="852692" y="1785570"/>
                  <a:pt x="849817" y="1781257"/>
                </a:cubicBezTo>
                <a:cubicBezTo>
                  <a:pt x="846942" y="1776944"/>
                  <a:pt x="707481" y="1815762"/>
                  <a:pt x="703168" y="1807136"/>
                </a:cubicBezTo>
                <a:cubicBezTo>
                  <a:pt x="698855" y="1798510"/>
                  <a:pt x="828251" y="1746751"/>
                  <a:pt x="823938" y="1729498"/>
                </a:cubicBezTo>
                <a:cubicBezTo>
                  <a:pt x="819625" y="1712245"/>
                  <a:pt x="657161" y="1706495"/>
                  <a:pt x="677289" y="1703619"/>
                </a:cubicBezTo>
                <a:cubicBezTo>
                  <a:pt x="697417" y="1700744"/>
                  <a:pt x="865632" y="1722309"/>
                  <a:pt x="944708" y="1712245"/>
                </a:cubicBezTo>
                <a:cubicBezTo>
                  <a:pt x="1023784" y="1702181"/>
                  <a:pt x="1095670" y="1686366"/>
                  <a:pt x="1151742" y="1643234"/>
                </a:cubicBezTo>
                <a:cubicBezTo>
                  <a:pt x="1207814" y="1600102"/>
                  <a:pt x="1276825" y="1513838"/>
                  <a:pt x="1281138" y="1453453"/>
                </a:cubicBezTo>
                <a:cubicBezTo>
                  <a:pt x="1285451" y="1393068"/>
                  <a:pt x="1232255" y="1270861"/>
                  <a:pt x="1177621" y="1280925"/>
                </a:cubicBezTo>
                <a:cubicBezTo>
                  <a:pt x="1122987" y="1290989"/>
                  <a:pt x="996466" y="1477895"/>
                  <a:pt x="953334" y="1513838"/>
                </a:cubicBezTo>
                <a:cubicBezTo>
                  <a:pt x="910202" y="1549781"/>
                  <a:pt x="938956" y="1493710"/>
                  <a:pt x="918828" y="1496585"/>
                </a:cubicBezTo>
                <a:cubicBezTo>
                  <a:pt x="898700" y="1499461"/>
                  <a:pt x="849817" y="1532529"/>
                  <a:pt x="832564" y="1531091"/>
                </a:cubicBezTo>
                <a:cubicBezTo>
                  <a:pt x="815311" y="1529653"/>
                  <a:pt x="835439" y="1487959"/>
                  <a:pt x="815311" y="1487959"/>
                </a:cubicBezTo>
                <a:cubicBezTo>
                  <a:pt x="795183" y="1487959"/>
                  <a:pt x="714669" y="1532529"/>
                  <a:pt x="711794" y="1531091"/>
                </a:cubicBezTo>
                <a:cubicBezTo>
                  <a:pt x="708919" y="1529653"/>
                  <a:pt x="808122" y="1490834"/>
                  <a:pt x="798058" y="1479332"/>
                </a:cubicBezTo>
                <a:cubicBezTo>
                  <a:pt x="787994" y="1467830"/>
                  <a:pt x="642782" y="1477894"/>
                  <a:pt x="651409" y="1462079"/>
                </a:cubicBezTo>
                <a:cubicBezTo>
                  <a:pt x="660035" y="1446264"/>
                  <a:pt x="792308" y="1413197"/>
                  <a:pt x="849817" y="1384442"/>
                </a:cubicBezTo>
                <a:cubicBezTo>
                  <a:pt x="907326" y="1355687"/>
                  <a:pt x="973462" y="1326932"/>
                  <a:pt x="996466" y="1289551"/>
                </a:cubicBezTo>
                <a:cubicBezTo>
                  <a:pt x="1019470" y="1252170"/>
                  <a:pt x="1015157" y="1181721"/>
                  <a:pt x="987840" y="1160155"/>
                </a:cubicBezTo>
                <a:cubicBezTo>
                  <a:pt x="960523" y="1138589"/>
                  <a:pt x="832564" y="1160155"/>
                  <a:pt x="832564" y="1160155"/>
                </a:cubicBezTo>
                <a:lnTo>
                  <a:pt x="332232" y="1160155"/>
                </a:lnTo>
                <a:cubicBezTo>
                  <a:pt x="219479" y="1157717"/>
                  <a:pt x="187161" y="1156510"/>
                  <a:pt x="156047" y="1145524"/>
                </a:cubicBezTo>
                <a:cubicBezTo>
                  <a:pt x="124933" y="1134538"/>
                  <a:pt x="164462" y="1108784"/>
                  <a:pt x="145548" y="1094240"/>
                </a:cubicBezTo>
                <a:cubicBezTo>
                  <a:pt x="126634" y="1079696"/>
                  <a:pt x="66823" y="1078559"/>
                  <a:pt x="42565" y="1058260"/>
                </a:cubicBezTo>
                <a:cubicBezTo>
                  <a:pt x="18307" y="1037961"/>
                  <a:pt x="-8" y="1002361"/>
                  <a:pt x="1" y="972444"/>
                </a:cubicBezTo>
                <a:cubicBezTo>
                  <a:pt x="10" y="942527"/>
                  <a:pt x="24717" y="901110"/>
                  <a:pt x="42621" y="878758"/>
                </a:cubicBezTo>
                <a:cubicBezTo>
                  <a:pt x="60525" y="856406"/>
                  <a:pt x="95920" y="837363"/>
                  <a:pt x="125716" y="801754"/>
                </a:cubicBezTo>
                <a:cubicBezTo>
                  <a:pt x="155512" y="766145"/>
                  <a:pt x="172730" y="712417"/>
                  <a:pt x="228715" y="661445"/>
                </a:cubicBezTo>
                <a:cubicBezTo>
                  <a:pt x="284700" y="610473"/>
                  <a:pt x="391179" y="536448"/>
                  <a:pt x="461628" y="495921"/>
                </a:cubicBezTo>
                <a:cubicBezTo>
                  <a:pt x="532077" y="455394"/>
                  <a:pt x="617822" y="458900"/>
                  <a:pt x="651409" y="418283"/>
                </a:cubicBezTo>
                <a:cubicBezTo>
                  <a:pt x="684996" y="377666"/>
                  <a:pt x="658838" y="296786"/>
                  <a:pt x="663151" y="252216"/>
                </a:cubicBezTo>
                <a:cubicBezTo>
                  <a:pt x="667464" y="207646"/>
                  <a:pt x="696753" y="140183"/>
                  <a:pt x="731322" y="113514"/>
                </a:cubicBezTo>
                <a:cubicBezTo>
                  <a:pt x="765891" y="86845"/>
                  <a:pt x="837876" y="91727"/>
                  <a:pt x="870565" y="92201"/>
                </a:cubicBezTo>
                <a:cubicBezTo>
                  <a:pt x="903254" y="92675"/>
                  <a:pt x="906472" y="92205"/>
                  <a:pt x="927455" y="116359"/>
                </a:cubicBezTo>
                <a:cubicBezTo>
                  <a:pt x="948438" y="140513"/>
                  <a:pt x="973225" y="198199"/>
                  <a:pt x="996466" y="237128"/>
                </a:cubicBezTo>
                <a:cubicBezTo>
                  <a:pt x="1019707" y="276057"/>
                  <a:pt x="1032393" y="349935"/>
                  <a:pt x="1066899" y="349935"/>
                </a:cubicBezTo>
                <a:cubicBezTo>
                  <a:pt x="1101405" y="349935"/>
                  <a:pt x="1223596" y="222056"/>
                  <a:pt x="1223596" y="222056"/>
                </a:cubicBezTo>
                <a:lnTo>
                  <a:pt x="1447789" y="9844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7" name="テキスト ボックス 36">
            <a:extLst>
              <a:ext uri="{FF2B5EF4-FFF2-40B4-BE49-F238E27FC236}">
                <a16:creationId xmlns:a16="http://schemas.microsoft.com/office/drawing/2014/main" id="{6C19A8B0-BD5B-C995-3DBB-78F606DBF5A2}"/>
              </a:ext>
            </a:extLst>
          </p:cNvPr>
          <p:cNvSpPr txBox="1"/>
          <p:nvPr/>
        </p:nvSpPr>
        <p:spPr>
          <a:xfrm>
            <a:off x="1384967" y="1150661"/>
            <a:ext cx="808235" cy="200055"/>
          </a:xfrm>
          <a:prstGeom prst="rect">
            <a:avLst/>
          </a:prstGeom>
          <a:noFill/>
          <a:scene3d>
            <a:camera prst="orthographicFront">
              <a:rot lat="0" lon="0" rev="0"/>
            </a:camera>
            <a:lightRig rig="threePt" dir="t"/>
          </a:scene3d>
        </p:spPr>
        <p:txBody>
          <a:bodyPr wrap="none" rtlCol="0">
            <a:spAutoFit/>
          </a:bodyPr>
          <a:lstStyle/>
          <a:p>
            <a:r>
              <a:rPr lang="en-US" altLang="ja-JP" sz="700" dirty="0">
                <a:latin typeface="Arial" panose="020B0604020202020204" pitchFamily="34" charset="0"/>
                <a:cs typeface="Arial" panose="020B0604020202020204" pitchFamily="34" charset="0"/>
              </a:rPr>
              <a:t>Young GF mice</a:t>
            </a:r>
            <a:endParaRPr lang="ja-JP" altLang="en-US" sz="700" dirty="0">
              <a:latin typeface="Arial" panose="020B0604020202020204" pitchFamily="34" charset="0"/>
              <a:cs typeface="Arial" panose="020B0604020202020204" pitchFamily="34" charset="0"/>
            </a:endParaRPr>
          </a:p>
        </p:txBody>
      </p:sp>
      <p:graphicFrame>
        <p:nvGraphicFramePr>
          <p:cNvPr id="38" name="表 37">
            <a:extLst>
              <a:ext uri="{FF2B5EF4-FFF2-40B4-BE49-F238E27FC236}">
                <a16:creationId xmlns:a16="http://schemas.microsoft.com/office/drawing/2014/main" id="{3005B64F-36BE-38F7-252F-71DF9D5A612D}"/>
              </a:ext>
            </a:extLst>
          </p:cNvPr>
          <p:cNvGraphicFramePr>
            <a:graphicFrameLocks noGrp="1" noChangeAspect="1"/>
          </p:cNvGraphicFramePr>
          <p:nvPr>
            <p:extLst>
              <p:ext uri="{D42A27DB-BD31-4B8C-83A1-F6EECF244321}">
                <p14:modId xmlns:p14="http://schemas.microsoft.com/office/powerpoint/2010/main" val="4215547883"/>
              </p:ext>
            </p:extLst>
          </p:nvPr>
        </p:nvGraphicFramePr>
        <p:xfrm>
          <a:off x="2102621" y="894147"/>
          <a:ext cx="923819" cy="180975"/>
        </p:xfrm>
        <a:graphic>
          <a:graphicData uri="http://schemas.openxmlformats.org/drawingml/2006/table">
            <a:tbl>
              <a:tblPr/>
              <a:tblGrid>
                <a:gridCol w="923819">
                  <a:extLst>
                    <a:ext uri="{9D8B030D-6E8A-4147-A177-3AD203B41FA5}">
                      <a16:colId xmlns:a16="http://schemas.microsoft.com/office/drawing/2014/main" val="20000"/>
                    </a:ext>
                  </a:extLst>
                </a:gridCol>
              </a:tblGrid>
              <a:tr h="180975">
                <a:tc>
                  <a:txBody>
                    <a:bodyPr/>
                    <a:lstStyle/>
                    <a:p>
                      <a:pPr algn="ctr" fontAlgn="ctr"/>
                      <a:r>
                        <a:rPr lang="en-US" sz="900" b="0" i="0" u="none" strike="noStrike" dirty="0">
                          <a:solidFill>
                            <a:srgbClr val="000000"/>
                          </a:solidFill>
                          <a:effectLst/>
                          <a:latin typeface="Arial"/>
                        </a:rPr>
                        <a:t>ND</a:t>
                      </a:r>
                    </a:p>
                  </a:txBody>
                  <a:tcPr marL="9525" marR="9525" marT="9525" marB="0" anchor="ctr">
                    <a:lnL>
                      <a:noFill/>
                    </a:lnL>
                    <a:lnR>
                      <a:noFill/>
                    </a:lnR>
                    <a:lnT>
                      <a:noFill/>
                    </a:lnT>
                    <a:lnB>
                      <a:noFill/>
                    </a:lnB>
                    <a:solidFill>
                      <a:srgbClr val="92D050"/>
                    </a:solidFill>
                  </a:tcPr>
                </a:tc>
                <a:extLst>
                  <a:ext uri="{0D108BD9-81ED-4DB2-BD59-A6C34878D82A}">
                    <a16:rowId xmlns:a16="http://schemas.microsoft.com/office/drawing/2014/main" val="10000"/>
                  </a:ext>
                </a:extLst>
              </a:tr>
            </a:tbl>
          </a:graphicData>
        </a:graphic>
      </p:graphicFrame>
      <p:graphicFrame>
        <p:nvGraphicFramePr>
          <p:cNvPr id="39" name="表 38">
            <a:extLst>
              <a:ext uri="{FF2B5EF4-FFF2-40B4-BE49-F238E27FC236}">
                <a16:creationId xmlns:a16="http://schemas.microsoft.com/office/drawing/2014/main" id="{F65D255C-C430-BA07-3A99-CDE87212C525}"/>
              </a:ext>
            </a:extLst>
          </p:cNvPr>
          <p:cNvGraphicFramePr>
            <a:graphicFrameLocks noGrp="1" noChangeAspect="1"/>
          </p:cNvGraphicFramePr>
          <p:nvPr>
            <p:extLst>
              <p:ext uri="{D42A27DB-BD31-4B8C-83A1-F6EECF244321}">
                <p14:modId xmlns:p14="http://schemas.microsoft.com/office/powerpoint/2010/main" val="1278798260"/>
              </p:ext>
            </p:extLst>
          </p:nvPr>
        </p:nvGraphicFramePr>
        <p:xfrm>
          <a:off x="2102620" y="1330535"/>
          <a:ext cx="923819" cy="180975"/>
        </p:xfrm>
        <a:graphic>
          <a:graphicData uri="http://schemas.openxmlformats.org/drawingml/2006/table">
            <a:tbl>
              <a:tblPr/>
              <a:tblGrid>
                <a:gridCol w="923819">
                  <a:extLst>
                    <a:ext uri="{9D8B030D-6E8A-4147-A177-3AD203B41FA5}">
                      <a16:colId xmlns:a16="http://schemas.microsoft.com/office/drawing/2014/main" val="20000"/>
                    </a:ext>
                  </a:extLst>
                </a:gridCol>
              </a:tblGrid>
              <a:tr h="180975">
                <a:tc>
                  <a:txBody>
                    <a:bodyPr/>
                    <a:lstStyle/>
                    <a:p>
                      <a:pPr algn="ctr" fontAlgn="ctr"/>
                      <a:r>
                        <a:rPr lang="en-US" sz="900" b="0" i="0" u="none" strike="noStrike" dirty="0">
                          <a:solidFill>
                            <a:srgbClr val="000000"/>
                          </a:solidFill>
                          <a:effectLst/>
                          <a:latin typeface="Arial"/>
                        </a:rPr>
                        <a:t>ND</a:t>
                      </a:r>
                    </a:p>
                  </a:txBody>
                  <a:tcPr marL="9525" marR="9525" marT="9525" marB="0" anchor="ctr">
                    <a:lnL>
                      <a:noFill/>
                    </a:lnL>
                    <a:lnR>
                      <a:noFill/>
                    </a:lnR>
                    <a:lnT>
                      <a:noFill/>
                    </a:lnT>
                    <a:lnB>
                      <a:noFill/>
                    </a:lnB>
                    <a:solidFill>
                      <a:srgbClr val="92D050"/>
                    </a:solidFill>
                  </a:tcPr>
                </a:tc>
                <a:extLst>
                  <a:ext uri="{0D108BD9-81ED-4DB2-BD59-A6C34878D82A}">
                    <a16:rowId xmlns:a16="http://schemas.microsoft.com/office/drawing/2014/main" val="10000"/>
                  </a:ext>
                </a:extLst>
              </a:tr>
            </a:tbl>
          </a:graphicData>
        </a:graphic>
      </p:graphicFrame>
      <p:sp>
        <p:nvSpPr>
          <p:cNvPr id="41" name="テキスト ボックス 40">
            <a:extLst>
              <a:ext uri="{FF2B5EF4-FFF2-40B4-BE49-F238E27FC236}">
                <a16:creationId xmlns:a16="http://schemas.microsoft.com/office/drawing/2014/main" id="{81D8EA05-2025-4F68-BAE6-329285A97C3D}"/>
              </a:ext>
            </a:extLst>
          </p:cNvPr>
          <p:cNvSpPr txBox="1"/>
          <p:nvPr/>
        </p:nvSpPr>
        <p:spPr>
          <a:xfrm>
            <a:off x="3274042" y="323527"/>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b</a:t>
            </a:r>
            <a:endParaRPr lang="ja-JP" altLang="en-US" sz="1200" dirty="0">
              <a:latin typeface="Arial" panose="020B0604020202020204" pitchFamily="34" charset="0"/>
              <a:cs typeface="Arial" panose="020B0604020202020204" pitchFamily="34" charset="0"/>
            </a:endParaRPr>
          </a:p>
        </p:txBody>
      </p:sp>
      <p:cxnSp>
        <p:nvCxnSpPr>
          <p:cNvPr id="42" name="直線コネクタ 41">
            <a:extLst>
              <a:ext uri="{FF2B5EF4-FFF2-40B4-BE49-F238E27FC236}">
                <a16:creationId xmlns:a16="http://schemas.microsoft.com/office/drawing/2014/main" id="{8572DEE5-97DC-3EA8-65D4-863789AC50FA}"/>
              </a:ext>
            </a:extLst>
          </p:cNvPr>
          <p:cNvCxnSpPr/>
          <p:nvPr/>
        </p:nvCxnSpPr>
        <p:spPr>
          <a:xfrm>
            <a:off x="3779480" y="5995928"/>
            <a:ext cx="147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99BAD62B-918C-4107-1E44-BD7B83BA2D5D}"/>
              </a:ext>
            </a:extLst>
          </p:cNvPr>
          <p:cNvSpPr txBox="1"/>
          <p:nvPr/>
        </p:nvSpPr>
        <p:spPr>
          <a:xfrm>
            <a:off x="3743494" y="5968225"/>
            <a:ext cx="1511987" cy="215444"/>
          </a:xfrm>
          <a:prstGeom prst="rect">
            <a:avLst/>
          </a:prstGeom>
          <a:noFill/>
          <a:scene3d>
            <a:camera prst="orthographicFront">
              <a:rot lat="0" lon="0" rev="0"/>
            </a:camera>
            <a:lightRig rig="threePt" dir="t"/>
          </a:scene3d>
        </p:spPr>
        <p:txBody>
          <a:bodyPr wrap="square" rtlCol="0">
            <a:spAutoFit/>
          </a:bodyPr>
          <a:lstStyle/>
          <a:p>
            <a:pPr algn="dist"/>
            <a:r>
              <a:rPr lang="en-US" altLang="ja-JP" sz="800" dirty="0">
                <a:latin typeface="Arial" panose="020B0604020202020204" pitchFamily="34" charset="0"/>
                <a:cs typeface="Arial" panose="020B0604020202020204" pitchFamily="34" charset="0"/>
              </a:rPr>
              <a:t>0 1 2 3 4</a:t>
            </a:r>
            <a:endParaRPr lang="ja-JP" altLang="en-US" sz="8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45FB4955-42C2-1737-422B-3EE2EC714903}"/>
              </a:ext>
            </a:extLst>
          </p:cNvPr>
          <p:cNvSpPr txBox="1"/>
          <p:nvPr/>
        </p:nvSpPr>
        <p:spPr>
          <a:xfrm>
            <a:off x="3915214" y="6099066"/>
            <a:ext cx="1228221"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Week after ND feeding</a:t>
            </a:r>
            <a:endParaRPr lang="ja-JP" altLang="en-US" sz="800" dirty="0">
              <a:latin typeface="Arial" panose="020B0604020202020204" pitchFamily="34" charset="0"/>
              <a:cs typeface="Arial" panose="020B0604020202020204" pitchFamily="34" charset="0"/>
            </a:endParaRPr>
          </a:p>
        </p:txBody>
      </p:sp>
      <p:cxnSp>
        <p:nvCxnSpPr>
          <p:cNvPr id="45" name="直線コネクタ 44">
            <a:extLst>
              <a:ext uri="{FF2B5EF4-FFF2-40B4-BE49-F238E27FC236}">
                <a16:creationId xmlns:a16="http://schemas.microsoft.com/office/drawing/2014/main" id="{77461DE0-89B4-8010-8929-9B9FD6DCA01D}"/>
              </a:ext>
            </a:extLst>
          </p:cNvPr>
          <p:cNvCxnSpPr/>
          <p:nvPr/>
        </p:nvCxnSpPr>
        <p:spPr>
          <a:xfrm>
            <a:off x="3445606" y="5993649"/>
            <a:ext cx="1661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50188B89-5931-1076-3538-63556F328096}"/>
              </a:ext>
            </a:extLst>
          </p:cNvPr>
          <p:cNvSpPr txBox="1"/>
          <p:nvPr/>
        </p:nvSpPr>
        <p:spPr>
          <a:xfrm rot="19031031">
            <a:off x="3120458" y="6086164"/>
            <a:ext cx="569387"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Injection</a:t>
            </a:r>
            <a:endParaRPr lang="ja-JP" altLang="en-US" sz="800" dirty="0">
              <a:latin typeface="Arial" panose="020B0604020202020204" pitchFamily="34" charset="0"/>
              <a:cs typeface="Arial" panose="020B0604020202020204" pitchFamily="34" charset="0"/>
            </a:endParaRPr>
          </a:p>
        </p:txBody>
      </p:sp>
      <p:grpSp>
        <p:nvGrpSpPr>
          <p:cNvPr id="50" name="グループ化 49">
            <a:extLst>
              <a:ext uri="{FF2B5EF4-FFF2-40B4-BE49-F238E27FC236}">
                <a16:creationId xmlns:a16="http://schemas.microsoft.com/office/drawing/2014/main" id="{CC6E8AAC-C213-22CB-C69C-4A983E0867C7}"/>
              </a:ext>
            </a:extLst>
          </p:cNvPr>
          <p:cNvGrpSpPr/>
          <p:nvPr/>
        </p:nvGrpSpPr>
        <p:grpSpPr>
          <a:xfrm>
            <a:off x="3163266" y="5744072"/>
            <a:ext cx="571915" cy="203148"/>
            <a:chOff x="348859" y="5110354"/>
            <a:chExt cx="571915" cy="203148"/>
          </a:xfrm>
        </p:grpSpPr>
        <p:sp>
          <p:nvSpPr>
            <p:cNvPr id="51" name="テキスト ボックス 50">
              <a:extLst>
                <a:ext uri="{FF2B5EF4-FFF2-40B4-BE49-F238E27FC236}">
                  <a16:creationId xmlns:a16="http://schemas.microsoft.com/office/drawing/2014/main" id="{99C3AE15-BA65-D6EA-CAA8-0D3078B4BBBD}"/>
                </a:ext>
              </a:extLst>
            </p:cNvPr>
            <p:cNvSpPr txBox="1"/>
            <p:nvPr/>
          </p:nvSpPr>
          <p:spPr>
            <a:xfrm rot="19200000">
              <a:off x="348859" y="5113447"/>
              <a:ext cx="442749" cy="200055"/>
            </a:xfrm>
            <a:prstGeom prst="rect">
              <a:avLst/>
            </a:prstGeom>
            <a:noFill/>
          </p:spPr>
          <p:txBody>
            <a:bodyPr wrap="none" rtlCol="0">
              <a:spAutoFit/>
              <a:scene3d>
                <a:camera prst="orthographicFront">
                  <a:rot lat="0" lon="0" rev="0"/>
                </a:camera>
                <a:lightRig rig="threePt" dir="t"/>
              </a:scene3d>
            </a:bodyPr>
            <a:lstStyle/>
            <a:p>
              <a:pPr algn="r"/>
              <a:r>
                <a:rPr lang="en-US" altLang="ja-JP" sz="700" dirty="0">
                  <a:latin typeface="Arial" panose="020B0604020202020204" pitchFamily="34" charset="0"/>
                  <a:cs typeface="Arial" panose="020B0604020202020204" pitchFamily="34" charset="0"/>
                </a:rPr>
                <a:t>Young</a:t>
              </a:r>
            </a:p>
          </p:txBody>
        </p:sp>
        <p:sp>
          <p:nvSpPr>
            <p:cNvPr id="52" name="正方形/長方形 51">
              <a:extLst>
                <a:ext uri="{FF2B5EF4-FFF2-40B4-BE49-F238E27FC236}">
                  <a16:creationId xmlns:a16="http://schemas.microsoft.com/office/drawing/2014/main" id="{8BD10400-81E4-AF03-B0ED-C18BF3E428E6}"/>
                </a:ext>
              </a:extLst>
            </p:cNvPr>
            <p:cNvSpPr/>
            <p:nvPr/>
          </p:nvSpPr>
          <p:spPr>
            <a:xfrm rot="19200000">
              <a:off x="527718" y="5110354"/>
              <a:ext cx="393056" cy="200055"/>
            </a:xfrm>
            <a:prstGeom prst="rect">
              <a:avLst/>
            </a:prstGeom>
          </p:spPr>
          <p:txBody>
            <a:bodyPr wrap="none">
              <a:spAutoFit/>
            </a:bodyPr>
            <a:lstStyle/>
            <a:p>
              <a:r>
                <a:rPr lang="en-US" altLang="ja-JP" sz="700" dirty="0">
                  <a:latin typeface="Arial" panose="020B0604020202020204" pitchFamily="34" charset="0"/>
                  <a:cs typeface="Arial" panose="020B0604020202020204" pitchFamily="34" charset="0"/>
                </a:rPr>
                <a:t>Aged</a:t>
              </a:r>
            </a:p>
          </p:txBody>
        </p:sp>
      </p:grpSp>
      <p:grpSp>
        <p:nvGrpSpPr>
          <p:cNvPr id="53" name="グループ化 52">
            <a:extLst>
              <a:ext uri="{FF2B5EF4-FFF2-40B4-BE49-F238E27FC236}">
                <a16:creationId xmlns:a16="http://schemas.microsoft.com/office/drawing/2014/main" id="{62495D38-A8A1-1FCB-4757-2BEAAEB47B4E}"/>
              </a:ext>
            </a:extLst>
          </p:cNvPr>
          <p:cNvGrpSpPr/>
          <p:nvPr/>
        </p:nvGrpSpPr>
        <p:grpSpPr>
          <a:xfrm>
            <a:off x="3499007" y="5749975"/>
            <a:ext cx="571915" cy="203148"/>
            <a:chOff x="348859" y="5110354"/>
            <a:chExt cx="571915" cy="203148"/>
          </a:xfrm>
        </p:grpSpPr>
        <p:sp>
          <p:nvSpPr>
            <p:cNvPr id="54" name="テキスト ボックス 53">
              <a:extLst>
                <a:ext uri="{FF2B5EF4-FFF2-40B4-BE49-F238E27FC236}">
                  <a16:creationId xmlns:a16="http://schemas.microsoft.com/office/drawing/2014/main" id="{C22B129E-C123-B59C-D3C3-367024ED6A77}"/>
                </a:ext>
              </a:extLst>
            </p:cNvPr>
            <p:cNvSpPr txBox="1"/>
            <p:nvPr/>
          </p:nvSpPr>
          <p:spPr>
            <a:xfrm rot="19200000">
              <a:off x="348859" y="5113447"/>
              <a:ext cx="442749" cy="200055"/>
            </a:xfrm>
            <a:prstGeom prst="rect">
              <a:avLst/>
            </a:prstGeom>
            <a:noFill/>
          </p:spPr>
          <p:txBody>
            <a:bodyPr wrap="none" rtlCol="0">
              <a:spAutoFit/>
              <a:scene3d>
                <a:camera prst="orthographicFront">
                  <a:rot lat="0" lon="0" rev="0"/>
                </a:camera>
                <a:lightRig rig="threePt" dir="t"/>
              </a:scene3d>
            </a:bodyPr>
            <a:lstStyle/>
            <a:p>
              <a:pPr algn="r"/>
              <a:r>
                <a:rPr lang="en-US" altLang="ja-JP" sz="700" dirty="0">
                  <a:latin typeface="Arial" panose="020B0604020202020204" pitchFamily="34" charset="0"/>
                  <a:cs typeface="Arial" panose="020B0604020202020204" pitchFamily="34" charset="0"/>
                </a:rPr>
                <a:t>Young</a:t>
              </a:r>
            </a:p>
          </p:txBody>
        </p:sp>
        <p:sp>
          <p:nvSpPr>
            <p:cNvPr id="55" name="正方形/長方形 54">
              <a:extLst>
                <a:ext uri="{FF2B5EF4-FFF2-40B4-BE49-F238E27FC236}">
                  <a16:creationId xmlns:a16="http://schemas.microsoft.com/office/drawing/2014/main" id="{3D5857F9-E1E1-997E-F255-F8A761B2BA73}"/>
                </a:ext>
              </a:extLst>
            </p:cNvPr>
            <p:cNvSpPr/>
            <p:nvPr/>
          </p:nvSpPr>
          <p:spPr>
            <a:xfrm rot="19200000">
              <a:off x="527718" y="5110354"/>
              <a:ext cx="393056" cy="200055"/>
            </a:xfrm>
            <a:prstGeom prst="rect">
              <a:avLst/>
            </a:prstGeom>
          </p:spPr>
          <p:txBody>
            <a:bodyPr wrap="none">
              <a:spAutoFit/>
            </a:bodyPr>
            <a:lstStyle/>
            <a:p>
              <a:r>
                <a:rPr lang="en-US" altLang="ja-JP" sz="700" dirty="0">
                  <a:latin typeface="Arial" panose="020B0604020202020204" pitchFamily="34" charset="0"/>
                  <a:cs typeface="Arial" panose="020B0604020202020204" pitchFamily="34" charset="0"/>
                </a:rPr>
                <a:t>Aged</a:t>
              </a:r>
            </a:p>
          </p:txBody>
        </p:sp>
      </p:grpSp>
      <p:grpSp>
        <p:nvGrpSpPr>
          <p:cNvPr id="56" name="グループ化 55">
            <a:extLst>
              <a:ext uri="{FF2B5EF4-FFF2-40B4-BE49-F238E27FC236}">
                <a16:creationId xmlns:a16="http://schemas.microsoft.com/office/drawing/2014/main" id="{66E3CDCC-94AE-FEB3-3CB4-A5E5F3712F4B}"/>
              </a:ext>
            </a:extLst>
          </p:cNvPr>
          <p:cNvGrpSpPr/>
          <p:nvPr/>
        </p:nvGrpSpPr>
        <p:grpSpPr>
          <a:xfrm>
            <a:off x="3839403" y="5748823"/>
            <a:ext cx="571915" cy="203148"/>
            <a:chOff x="348859" y="5110354"/>
            <a:chExt cx="571915" cy="203148"/>
          </a:xfrm>
        </p:grpSpPr>
        <p:sp>
          <p:nvSpPr>
            <p:cNvPr id="57" name="テキスト ボックス 56">
              <a:extLst>
                <a:ext uri="{FF2B5EF4-FFF2-40B4-BE49-F238E27FC236}">
                  <a16:creationId xmlns:a16="http://schemas.microsoft.com/office/drawing/2014/main" id="{63906C76-4DFF-AF0F-702D-7D18039C0451}"/>
                </a:ext>
              </a:extLst>
            </p:cNvPr>
            <p:cNvSpPr txBox="1"/>
            <p:nvPr/>
          </p:nvSpPr>
          <p:spPr>
            <a:xfrm rot="19200000">
              <a:off x="348859" y="5113447"/>
              <a:ext cx="442749" cy="200055"/>
            </a:xfrm>
            <a:prstGeom prst="rect">
              <a:avLst/>
            </a:prstGeom>
            <a:noFill/>
          </p:spPr>
          <p:txBody>
            <a:bodyPr wrap="none" rtlCol="0">
              <a:spAutoFit/>
              <a:scene3d>
                <a:camera prst="orthographicFront">
                  <a:rot lat="0" lon="0" rev="0"/>
                </a:camera>
                <a:lightRig rig="threePt" dir="t"/>
              </a:scene3d>
            </a:bodyPr>
            <a:lstStyle/>
            <a:p>
              <a:pPr algn="r"/>
              <a:r>
                <a:rPr lang="en-US" altLang="ja-JP" sz="700" dirty="0">
                  <a:latin typeface="Arial" panose="020B0604020202020204" pitchFamily="34" charset="0"/>
                  <a:cs typeface="Arial" panose="020B0604020202020204" pitchFamily="34" charset="0"/>
                </a:rPr>
                <a:t>Young</a:t>
              </a:r>
            </a:p>
          </p:txBody>
        </p:sp>
        <p:sp>
          <p:nvSpPr>
            <p:cNvPr id="58" name="正方形/長方形 57">
              <a:extLst>
                <a:ext uri="{FF2B5EF4-FFF2-40B4-BE49-F238E27FC236}">
                  <a16:creationId xmlns:a16="http://schemas.microsoft.com/office/drawing/2014/main" id="{C3653F0A-4406-0A43-1744-77328C5399F1}"/>
                </a:ext>
              </a:extLst>
            </p:cNvPr>
            <p:cNvSpPr/>
            <p:nvPr/>
          </p:nvSpPr>
          <p:spPr>
            <a:xfrm rot="19200000">
              <a:off x="527718" y="5110354"/>
              <a:ext cx="393056" cy="200055"/>
            </a:xfrm>
            <a:prstGeom prst="rect">
              <a:avLst/>
            </a:prstGeom>
          </p:spPr>
          <p:txBody>
            <a:bodyPr wrap="none">
              <a:spAutoFit/>
            </a:bodyPr>
            <a:lstStyle/>
            <a:p>
              <a:r>
                <a:rPr lang="en-US" altLang="ja-JP" sz="700" dirty="0">
                  <a:latin typeface="Arial" panose="020B0604020202020204" pitchFamily="34" charset="0"/>
                  <a:cs typeface="Arial" panose="020B0604020202020204" pitchFamily="34" charset="0"/>
                </a:rPr>
                <a:t>Aged</a:t>
              </a:r>
            </a:p>
          </p:txBody>
        </p:sp>
      </p:grpSp>
      <p:grpSp>
        <p:nvGrpSpPr>
          <p:cNvPr id="59" name="グループ化 58">
            <a:extLst>
              <a:ext uri="{FF2B5EF4-FFF2-40B4-BE49-F238E27FC236}">
                <a16:creationId xmlns:a16="http://schemas.microsoft.com/office/drawing/2014/main" id="{DA1EB38B-9832-6F0C-EE13-06D36A5AFE5B}"/>
              </a:ext>
            </a:extLst>
          </p:cNvPr>
          <p:cNvGrpSpPr/>
          <p:nvPr/>
        </p:nvGrpSpPr>
        <p:grpSpPr>
          <a:xfrm>
            <a:off x="4167875" y="5748219"/>
            <a:ext cx="571915" cy="203148"/>
            <a:chOff x="348859" y="5110354"/>
            <a:chExt cx="571915" cy="203148"/>
          </a:xfrm>
        </p:grpSpPr>
        <p:sp>
          <p:nvSpPr>
            <p:cNvPr id="60" name="テキスト ボックス 59">
              <a:extLst>
                <a:ext uri="{FF2B5EF4-FFF2-40B4-BE49-F238E27FC236}">
                  <a16:creationId xmlns:a16="http://schemas.microsoft.com/office/drawing/2014/main" id="{E2611FB2-E68F-C67C-23FE-80528E4BA2CC}"/>
                </a:ext>
              </a:extLst>
            </p:cNvPr>
            <p:cNvSpPr txBox="1"/>
            <p:nvPr/>
          </p:nvSpPr>
          <p:spPr>
            <a:xfrm rot="19200000">
              <a:off x="348859" y="5113447"/>
              <a:ext cx="442749" cy="200055"/>
            </a:xfrm>
            <a:prstGeom prst="rect">
              <a:avLst/>
            </a:prstGeom>
            <a:noFill/>
          </p:spPr>
          <p:txBody>
            <a:bodyPr wrap="none" rtlCol="0">
              <a:spAutoFit/>
              <a:scene3d>
                <a:camera prst="orthographicFront">
                  <a:rot lat="0" lon="0" rev="0"/>
                </a:camera>
                <a:lightRig rig="threePt" dir="t"/>
              </a:scene3d>
            </a:bodyPr>
            <a:lstStyle/>
            <a:p>
              <a:pPr algn="r"/>
              <a:r>
                <a:rPr lang="en-US" altLang="ja-JP" sz="700" dirty="0">
                  <a:latin typeface="Arial" panose="020B0604020202020204" pitchFamily="34" charset="0"/>
                  <a:cs typeface="Arial" panose="020B0604020202020204" pitchFamily="34" charset="0"/>
                </a:rPr>
                <a:t>Young</a:t>
              </a:r>
            </a:p>
          </p:txBody>
        </p:sp>
        <p:sp>
          <p:nvSpPr>
            <p:cNvPr id="61" name="正方形/長方形 60">
              <a:extLst>
                <a:ext uri="{FF2B5EF4-FFF2-40B4-BE49-F238E27FC236}">
                  <a16:creationId xmlns:a16="http://schemas.microsoft.com/office/drawing/2014/main" id="{828D4628-6B8F-4C1A-BC88-2A36D98A72A8}"/>
                </a:ext>
              </a:extLst>
            </p:cNvPr>
            <p:cNvSpPr/>
            <p:nvPr/>
          </p:nvSpPr>
          <p:spPr>
            <a:xfrm rot="19200000">
              <a:off x="527718" y="5110354"/>
              <a:ext cx="393056" cy="200055"/>
            </a:xfrm>
            <a:prstGeom prst="rect">
              <a:avLst/>
            </a:prstGeom>
          </p:spPr>
          <p:txBody>
            <a:bodyPr wrap="none">
              <a:spAutoFit/>
            </a:bodyPr>
            <a:lstStyle/>
            <a:p>
              <a:r>
                <a:rPr lang="en-US" altLang="ja-JP" sz="700" dirty="0">
                  <a:latin typeface="Arial" panose="020B0604020202020204" pitchFamily="34" charset="0"/>
                  <a:cs typeface="Arial" panose="020B0604020202020204" pitchFamily="34" charset="0"/>
                </a:rPr>
                <a:t>Aged</a:t>
              </a:r>
            </a:p>
          </p:txBody>
        </p:sp>
      </p:grpSp>
      <p:grpSp>
        <p:nvGrpSpPr>
          <p:cNvPr id="62" name="グループ化 61">
            <a:extLst>
              <a:ext uri="{FF2B5EF4-FFF2-40B4-BE49-F238E27FC236}">
                <a16:creationId xmlns:a16="http://schemas.microsoft.com/office/drawing/2014/main" id="{833FD296-74D3-BC65-248F-44AD7D8A9C22}"/>
              </a:ext>
            </a:extLst>
          </p:cNvPr>
          <p:cNvGrpSpPr/>
          <p:nvPr/>
        </p:nvGrpSpPr>
        <p:grpSpPr>
          <a:xfrm>
            <a:off x="4508271" y="5745164"/>
            <a:ext cx="571915" cy="203148"/>
            <a:chOff x="348859" y="5110354"/>
            <a:chExt cx="571915" cy="203148"/>
          </a:xfrm>
        </p:grpSpPr>
        <p:sp>
          <p:nvSpPr>
            <p:cNvPr id="63" name="テキスト ボックス 62">
              <a:extLst>
                <a:ext uri="{FF2B5EF4-FFF2-40B4-BE49-F238E27FC236}">
                  <a16:creationId xmlns:a16="http://schemas.microsoft.com/office/drawing/2014/main" id="{4BDF9B1D-FD6F-D9AB-A918-024D11F36078}"/>
                </a:ext>
              </a:extLst>
            </p:cNvPr>
            <p:cNvSpPr txBox="1"/>
            <p:nvPr/>
          </p:nvSpPr>
          <p:spPr>
            <a:xfrm rot="19200000">
              <a:off x="348859" y="5113447"/>
              <a:ext cx="442749" cy="200055"/>
            </a:xfrm>
            <a:prstGeom prst="rect">
              <a:avLst/>
            </a:prstGeom>
            <a:noFill/>
          </p:spPr>
          <p:txBody>
            <a:bodyPr wrap="none" rtlCol="0">
              <a:spAutoFit/>
              <a:scene3d>
                <a:camera prst="orthographicFront">
                  <a:rot lat="0" lon="0" rev="0"/>
                </a:camera>
                <a:lightRig rig="threePt" dir="t"/>
              </a:scene3d>
            </a:bodyPr>
            <a:lstStyle/>
            <a:p>
              <a:pPr algn="r"/>
              <a:r>
                <a:rPr lang="en-US" altLang="ja-JP" sz="700" dirty="0">
                  <a:latin typeface="Arial" panose="020B0604020202020204" pitchFamily="34" charset="0"/>
                  <a:cs typeface="Arial" panose="020B0604020202020204" pitchFamily="34" charset="0"/>
                </a:rPr>
                <a:t>Young</a:t>
              </a:r>
            </a:p>
          </p:txBody>
        </p:sp>
        <p:sp>
          <p:nvSpPr>
            <p:cNvPr id="64" name="正方形/長方形 63">
              <a:extLst>
                <a:ext uri="{FF2B5EF4-FFF2-40B4-BE49-F238E27FC236}">
                  <a16:creationId xmlns:a16="http://schemas.microsoft.com/office/drawing/2014/main" id="{C79E9A37-CB5B-6A7B-13D2-9D1772C3F4F0}"/>
                </a:ext>
              </a:extLst>
            </p:cNvPr>
            <p:cNvSpPr/>
            <p:nvPr/>
          </p:nvSpPr>
          <p:spPr>
            <a:xfrm rot="19200000">
              <a:off x="527718" y="5110354"/>
              <a:ext cx="393056" cy="200055"/>
            </a:xfrm>
            <a:prstGeom prst="rect">
              <a:avLst/>
            </a:prstGeom>
          </p:spPr>
          <p:txBody>
            <a:bodyPr wrap="none">
              <a:spAutoFit/>
            </a:bodyPr>
            <a:lstStyle/>
            <a:p>
              <a:r>
                <a:rPr lang="en-US" altLang="ja-JP" sz="700" dirty="0">
                  <a:latin typeface="Arial" panose="020B0604020202020204" pitchFamily="34" charset="0"/>
                  <a:cs typeface="Arial" panose="020B0604020202020204" pitchFamily="34" charset="0"/>
                </a:rPr>
                <a:t>Aged</a:t>
              </a:r>
            </a:p>
          </p:txBody>
        </p:sp>
      </p:grpSp>
      <p:grpSp>
        <p:nvGrpSpPr>
          <p:cNvPr id="65" name="グループ化 64">
            <a:extLst>
              <a:ext uri="{FF2B5EF4-FFF2-40B4-BE49-F238E27FC236}">
                <a16:creationId xmlns:a16="http://schemas.microsoft.com/office/drawing/2014/main" id="{0ED72215-59E1-8006-D847-EFF8B9DB5D6A}"/>
              </a:ext>
            </a:extLst>
          </p:cNvPr>
          <p:cNvGrpSpPr/>
          <p:nvPr/>
        </p:nvGrpSpPr>
        <p:grpSpPr>
          <a:xfrm>
            <a:off x="4848870" y="5745164"/>
            <a:ext cx="571915" cy="203148"/>
            <a:chOff x="348859" y="5110354"/>
            <a:chExt cx="571915" cy="203148"/>
          </a:xfrm>
        </p:grpSpPr>
        <p:sp>
          <p:nvSpPr>
            <p:cNvPr id="66" name="テキスト ボックス 65">
              <a:extLst>
                <a:ext uri="{FF2B5EF4-FFF2-40B4-BE49-F238E27FC236}">
                  <a16:creationId xmlns:a16="http://schemas.microsoft.com/office/drawing/2014/main" id="{EC769001-F590-A0C1-D62F-720301377FFA}"/>
                </a:ext>
              </a:extLst>
            </p:cNvPr>
            <p:cNvSpPr txBox="1"/>
            <p:nvPr/>
          </p:nvSpPr>
          <p:spPr>
            <a:xfrm rot="19200000">
              <a:off x="348859" y="5113447"/>
              <a:ext cx="442749" cy="200055"/>
            </a:xfrm>
            <a:prstGeom prst="rect">
              <a:avLst/>
            </a:prstGeom>
            <a:noFill/>
          </p:spPr>
          <p:txBody>
            <a:bodyPr wrap="none" rtlCol="0">
              <a:spAutoFit/>
              <a:scene3d>
                <a:camera prst="orthographicFront">
                  <a:rot lat="0" lon="0" rev="0"/>
                </a:camera>
                <a:lightRig rig="threePt" dir="t"/>
              </a:scene3d>
            </a:bodyPr>
            <a:lstStyle/>
            <a:p>
              <a:pPr algn="r"/>
              <a:r>
                <a:rPr lang="en-US" altLang="ja-JP" sz="700" dirty="0">
                  <a:latin typeface="Arial" panose="020B0604020202020204" pitchFamily="34" charset="0"/>
                  <a:cs typeface="Arial" panose="020B0604020202020204" pitchFamily="34" charset="0"/>
                </a:rPr>
                <a:t>Young</a:t>
              </a:r>
            </a:p>
          </p:txBody>
        </p:sp>
        <p:sp>
          <p:nvSpPr>
            <p:cNvPr id="67" name="正方形/長方形 66">
              <a:extLst>
                <a:ext uri="{FF2B5EF4-FFF2-40B4-BE49-F238E27FC236}">
                  <a16:creationId xmlns:a16="http://schemas.microsoft.com/office/drawing/2014/main" id="{57D97C8C-0E44-B51E-0265-C064E998D3A6}"/>
                </a:ext>
              </a:extLst>
            </p:cNvPr>
            <p:cNvSpPr/>
            <p:nvPr/>
          </p:nvSpPr>
          <p:spPr>
            <a:xfrm rot="19200000">
              <a:off x="527718" y="5110354"/>
              <a:ext cx="393056" cy="200055"/>
            </a:xfrm>
            <a:prstGeom prst="rect">
              <a:avLst/>
            </a:prstGeom>
          </p:spPr>
          <p:txBody>
            <a:bodyPr wrap="none">
              <a:spAutoFit/>
            </a:bodyPr>
            <a:lstStyle/>
            <a:p>
              <a:r>
                <a:rPr lang="en-US" altLang="ja-JP" sz="700" dirty="0">
                  <a:latin typeface="Arial" panose="020B0604020202020204" pitchFamily="34" charset="0"/>
                  <a:cs typeface="Arial" panose="020B0604020202020204" pitchFamily="34" charset="0"/>
                </a:rPr>
                <a:t>Aged</a:t>
              </a:r>
            </a:p>
          </p:txBody>
        </p:sp>
      </p:grpSp>
      <p:sp>
        <p:nvSpPr>
          <p:cNvPr id="69" name="テキスト ボックス 68">
            <a:extLst>
              <a:ext uri="{FF2B5EF4-FFF2-40B4-BE49-F238E27FC236}">
                <a16:creationId xmlns:a16="http://schemas.microsoft.com/office/drawing/2014/main" id="{43A553A2-52D6-2AEE-9166-21CD3D177B6F}"/>
              </a:ext>
            </a:extLst>
          </p:cNvPr>
          <p:cNvSpPr txBox="1"/>
          <p:nvPr/>
        </p:nvSpPr>
        <p:spPr>
          <a:xfrm>
            <a:off x="2915769" y="3883092"/>
            <a:ext cx="227948"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f</a:t>
            </a:r>
            <a:endParaRPr lang="ja-JP" altLang="en-US" sz="1200" dirty="0">
              <a:latin typeface="Arial" panose="020B0604020202020204" pitchFamily="34" charset="0"/>
              <a:cs typeface="Arial" panose="020B0604020202020204" pitchFamily="34" charset="0"/>
            </a:endParaRPr>
          </a:p>
        </p:txBody>
      </p:sp>
      <p:pic>
        <p:nvPicPr>
          <p:cNvPr id="71" name="図 70">
            <a:extLst>
              <a:ext uri="{FF2B5EF4-FFF2-40B4-BE49-F238E27FC236}">
                <a16:creationId xmlns:a16="http://schemas.microsoft.com/office/drawing/2014/main" id="{A0D57340-0BFF-648B-2690-B413EED999A2}"/>
              </a:ext>
            </a:extLst>
          </p:cNvPr>
          <p:cNvPicPr>
            <a:picLocks noChangeAspect="1"/>
          </p:cNvPicPr>
          <p:nvPr/>
        </p:nvPicPr>
        <p:blipFill>
          <a:blip r:embed="rId3"/>
          <a:stretch>
            <a:fillRect/>
          </a:stretch>
        </p:blipFill>
        <p:spPr>
          <a:xfrm>
            <a:off x="3180002" y="4117903"/>
            <a:ext cx="2268848" cy="1634041"/>
          </a:xfrm>
          <a:prstGeom prst="rect">
            <a:avLst/>
          </a:prstGeom>
        </p:spPr>
      </p:pic>
      <p:sp>
        <p:nvSpPr>
          <p:cNvPr id="75" name="テキスト ボックス 74">
            <a:extLst>
              <a:ext uri="{FF2B5EF4-FFF2-40B4-BE49-F238E27FC236}">
                <a16:creationId xmlns:a16="http://schemas.microsoft.com/office/drawing/2014/main" id="{40FB5083-03E3-E52E-CDA2-B00C877C3F1A}"/>
              </a:ext>
            </a:extLst>
          </p:cNvPr>
          <p:cNvSpPr txBox="1"/>
          <p:nvPr/>
        </p:nvSpPr>
        <p:spPr>
          <a:xfrm rot="16200000">
            <a:off x="2299041" y="4804757"/>
            <a:ext cx="1642951" cy="230832"/>
          </a:xfrm>
          <a:prstGeom prst="rect">
            <a:avLst/>
          </a:prstGeom>
          <a:noFill/>
        </p:spPr>
        <p:txBody>
          <a:bodyPr wrap="square" rtlCol="0">
            <a:spAutoFit/>
          </a:bodyPr>
          <a:lstStyle/>
          <a:p>
            <a:r>
              <a:rPr kumimoji="1" lang="en-US" altLang="ja-JP" sz="900" dirty="0">
                <a:latin typeface="Arial" panose="020B0604020202020204" pitchFamily="34" charset="0"/>
                <a:cs typeface="Arial" panose="020B0604020202020204" pitchFamily="34" charset="0"/>
              </a:rPr>
              <a:t>Abundance of major genera</a:t>
            </a:r>
            <a:endParaRPr kumimoji="1" lang="ja-JP" altLang="en-US" sz="900" dirty="0">
              <a:latin typeface="Arial" panose="020B0604020202020204" pitchFamily="34" charset="0"/>
              <a:cs typeface="Arial" panose="020B0604020202020204" pitchFamily="34" charset="0"/>
            </a:endParaRPr>
          </a:p>
        </p:txBody>
      </p:sp>
      <p:sp>
        <p:nvSpPr>
          <p:cNvPr id="77" name="テキスト ボックス 76">
            <a:extLst>
              <a:ext uri="{FF2B5EF4-FFF2-40B4-BE49-F238E27FC236}">
                <a16:creationId xmlns:a16="http://schemas.microsoft.com/office/drawing/2014/main" id="{2D785739-409C-09E7-5108-0351B190E618}"/>
              </a:ext>
            </a:extLst>
          </p:cNvPr>
          <p:cNvSpPr txBox="1"/>
          <p:nvPr/>
        </p:nvSpPr>
        <p:spPr>
          <a:xfrm rot="16200000">
            <a:off x="79665" y="4930460"/>
            <a:ext cx="875561" cy="215444"/>
          </a:xfrm>
          <a:prstGeom prst="rect">
            <a:avLst/>
          </a:prstGeom>
          <a:noFill/>
          <a:scene3d>
            <a:camera prst="orthographicFront">
              <a:rot lat="0" lon="0" rev="0"/>
            </a:camera>
            <a:lightRig rig="threePt" dir="t"/>
          </a:scene3d>
        </p:spPr>
        <p:txBody>
          <a:bodyPr wrap="none" rtlCol="0">
            <a:spAutoFit/>
          </a:bodyPr>
          <a:lstStyle/>
          <a:p>
            <a:r>
              <a:rPr kumimoji="1" lang="en-US" altLang="ja-JP" sz="800" dirty="0">
                <a:latin typeface="Arial" panose="020B0604020202020204" pitchFamily="34" charset="0"/>
                <a:cs typeface="Arial" panose="020B0604020202020204" pitchFamily="34" charset="0"/>
              </a:rPr>
              <a:t>Shannon index</a:t>
            </a:r>
            <a:endParaRPr kumimoji="1" lang="ja-JP" altLang="en-US" sz="800" dirty="0">
              <a:latin typeface="Arial" panose="020B0604020202020204" pitchFamily="34" charset="0"/>
              <a:cs typeface="Arial" panose="020B0604020202020204" pitchFamily="34" charset="0"/>
            </a:endParaRPr>
          </a:p>
        </p:txBody>
      </p:sp>
      <p:sp>
        <p:nvSpPr>
          <p:cNvPr id="79" name="テキスト ボックス 78">
            <a:extLst>
              <a:ext uri="{FF2B5EF4-FFF2-40B4-BE49-F238E27FC236}">
                <a16:creationId xmlns:a16="http://schemas.microsoft.com/office/drawing/2014/main" id="{B076CF66-B541-215D-7659-B94F455F04A9}"/>
              </a:ext>
            </a:extLst>
          </p:cNvPr>
          <p:cNvSpPr txBox="1"/>
          <p:nvPr/>
        </p:nvSpPr>
        <p:spPr>
          <a:xfrm>
            <a:off x="1032955" y="5885927"/>
            <a:ext cx="1228221"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Week after ND feeding</a:t>
            </a:r>
            <a:endParaRPr lang="ja-JP" altLang="en-US" sz="800" dirty="0">
              <a:latin typeface="Arial" panose="020B0604020202020204" pitchFamily="34" charset="0"/>
              <a:cs typeface="Arial" panose="020B0604020202020204" pitchFamily="34" charset="0"/>
            </a:endParaRPr>
          </a:p>
        </p:txBody>
      </p:sp>
      <p:sp>
        <p:nvSpPr>
          <p:cNvPr id="81" name="テキスト ボックス 80">
            <a:extLst>
              <a:ext uri="{FF2B5EF4-FFF2-40B4-BE49-F238E27FC236}">
                <a16:creationId xmlns:a16="http://schemas.microsoft.com/office/drawing/2014/main" id="{FFD89335-D670-4188-7152-98349766EF1C}"/>
              </a:ext>
            </a:extLst>
          </p:cNvPr>
          <p:cNvSpPr txBox="1"/>
          <p:nvPr/>
        </p:nvSpPr>
        <p:spPr>
          <a:xfrm rot="16200000">
            <a:off x="-157382" y="2786002"/>
            <a:ext cx="1202573"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Glucose levels (mg/dl)</a:t>
            </a:r>
            <a:endParaRPr lang="ja-JP" altLang="en-US" sz="800" dirty="0">
              <a:latin typeface="Arial" panose="020B0604020202020204" pitchFamily="34" charset="0"/>
              <a:cs typeface="Arial" panose="020B0604020202020204" pitchFamily="34" charset="0"/>
            </a:endParaRPr>
          </a:p>
        </p:txBody>
      </p:sp>
      <p:sp>
        <p:nvSpPr>
          <p:cNvPr id="83" name="テキスト ボックス 82">
            <a:extLst>
              <a:ext uri="{FF2B5EF4-FFF2-40B4-BE49-F238E27FC236}">
                <a16:creationId xmlns:a16="http://schemas.microsoft.com/office/drawing/2014/main" id="{E94DAB0B-D90B-16B5-E431-4D50A6C8A242}"/>
              </a:ext>
            </a:extLst>
          </p:cNvPr>
          <p:cNvSpPr txBox="1"/>
          <p:nvPr/>
        </p:nvSpPr>
        <p:spPr>
          <a:xfrm>
            <a:off x="1468797" y="3667341"/>
            <a:ext cx="673582"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Time (min)</a:t>
            </a:r>
            <a:endParaRPr lang="ja-JP" altLang="en-US" sz="800" dirty="0">
              <a:latin typeface="Arial" panose="020B0604020202020204" pitchFamily="34" charset="0"/>
              <a:cs typeface="Arial" panose="020B0604020202020204" pitchFamily="34" charset="0"/>
            </a:endParaRPr>
          </a:p>
        </p:txBody>
      </p:sp>
      <p:pic>
        <p:nvPicPr>
          <p:cNvPr id="85" name="図 84">
            <a:extLst>
              <a:ext uri="{FF2B5EF4-FFF2-40B4-BE49-F238E27FC236}">
                <a16:creationId xmlns:a16="http://schemas.microsoft.com/office/drawing/2014/main" id="{D9C4B33F-AE03-9393-232E-02A1E5DF0FEA}"/>
              </a:ext>
            </a:extLst>
          </p:cNvPr>
          <p:cNvPicPr>
            <a:picLocks noChangeAspect="1"/>
          </p:cNvPicPr>
          <p:nvPr/>
        </p:nvPicPr>
        <p:blipFill rotWithShape="1">
          <a:blip r:embed="rId4"/>
          <a:srcRect t="18056"/>
          <a:stretch/>
        </p:blipFill>
        <p:spPr>
          <a:xfrm>
            <a:off x="512131" y="2104227"/>
            <a:ext cx="2553822" cy="1670836"/>
          </a:xfrm>
          <a:prstGeom prst="rect">
            <a:avLst/>
          </a:prstGeom>
        </p:spPr>
      </p:pic>
      <p:sp>
        <p:nvSpPr>
          <p:cNvPr id="89" name="テキスト ボックス 88">
            <a:extLst>
              <a:ext uri="{FF2B5EF4-FFF2-40B4-BE49-F238E27FC236}">
                <a16:creationId xmlns:a16="http://schemas.microsoft.com/office/drawing/2014/main" id="{EC29435D-496B-0741-731B-F8E0D36FE9B2}"/>
              </a:ext>
            </a:extLst>
          </p:cNvPr>
          <p:cNvSpPr txBox="1"/>
          <p:nvPr/>
        </p:nvSpPr>
        <p:spPr>
          <a:xfrm>
            <a:off x="252097" y="1894504"/>
            <a:ext cx="261610"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c</a:t>
            </a:r>
            <a:endParaRPr lang="ja-JP" altLang="en-US" sz="1200" dirty="0">
              <a:latin typeface="Arial" panose="020B0604020202020204" pitchFamily="34" charset="0"/>
              <a:cs typeface="Arial" panose="020B0604020202020204" pitchFamily="34" charset="0"/>
            </a:endParaRPr>
          </a:p>
        </p:txBody>
      </p:sp>
      <p:sp>
        <p:nvSpPr>
          <p:cNvPr id="91" name="テキスト ボックス 90">
            <a:extLst>
              <a:ext uri="{FF2B5EF4-FFF2-40B4-BE49-F238E27FC236}">
                <a16:creationId xmlns:a16="http://schemas.microsoft.com/office/drawing/2014/main" id="{AC922823-DD11-88AE-8FB6-2835AFD6A91E}"/>
              </a:ext>
            </a:extLst>
          </p:cNvPr>
          <p:cNvSpPr txBox="1"/>
          <p:nvPr/>
        </p:nvSpPr>
        <p:spPr>
          <a:xfrm>
            <a:off x="2792740" y="1892892"/>
            <a:ext cx="269626" cy="276999"/>
          </a:xfrm>
          <a:prstGeom prst="rect">
            <a:avLst/>
          </a:prstGeom>
          <a:noFill/>
          <a:scene3d>
            <a:camera prst="orthographicFront">
              <a:rot lat="0" lon="0" rev="0"/>
            </a:camera>
            <a:lightRig rig="threePt" dir="t"/>
          </a:scene3d>
        </p:spPr>
        <p:txBody>
          <a:bodyPr wrap="square" rtlCol="0">
            <a:spAutoFit/>
          </a:bodyPr>
          <a:lstStyle/>
          <a:p>
            <a:r>
              <a:rPr lang="en-US" altLang="ja-JP" sz="1200" dirty="0">
                <a:latin typeface="Arial" panose="020B0604020202020204" pitchFamily="34" charset="0"/>
                <a:cs typeface="Arial" panose="020B0604020202020204" pitchFamily="34" charset="0"/>
              </a:rPr>
              <a:t>d</a:t>
            </a:r>
            <a:endParaRPr lang="ja-JP" altLang="en-US" sz="1200" dirty="0">
              <a:latin typeface="Arial" panose="020B0604020202020204" pitchFamily="34" charset="0"/>
              <a:cs typeface="Arial" panose="020B0604020202020204" pitchFamily="34" charset="0"/>
            </a:endParaRPr>
          </a:p>
        </p:txBody>
      </p:sp>
      <p:sp>
        <p:nvSpPr>
          <p:cNvPr id="93" name="テキスト ボックス 92">
            <a:extLst>
              <a:ext uri="{FF2B5EF4-FFF2-40B4-BE49-F238E27FC236}">
                <a16:creationId xmlns:a16="http://schemas.microsoft.com/office/drawing/2014/main" id="{75C87694-CF8B-64A6-277C-4F0B42A9B728}"/>
              </a:ext>
            </a:extLst>
          </p:cNvPr>
          <p:cNvSpPr txBox="1"/>
          <p:nvPr/>
        </p:nvSpPr>
        <p:spPr>
          <a:xfrm rot="16200000">
            <a:off x="2680486" y="2697954"/>
            <a:ext cx="424296" cy="230832"/>
          </a:xfrm>
          <a:prstGeom prst="rect">
            <a:avLst/>
          </a:prstGeom>
          <a:noFill/>
          <a:scene3d>
            <a:camera prst="orthographicFront">
              <a:rot lat="0" lon="0" rev="0"/>
            </a:camera>
            <a:lightRig rig="threePt" dir="t"/>
          </a:scene3d>
        </p:spPr>
        <p:txBody>
          <a:bodyPr wrap="square" rtlCol="0">
            <a:spAutoFit/>
          </a:bodyPr>
          <a:lstStyle/>
          <a:p>
            <a:r>
              <a:rPr lang="en-US" altLang="ja-JP" sz="900" dirty="0">
                <a:latin typeface="Arial" panose="020B0604020202020204" pitchFamily="34" charset="0"/>
                <a:cs typeface="Arial" panose="020B0604020202020204" pitchFamily="34" charset="0"/>
              </a:rPr>
              <a:t>AUC</a:t>
            </a:r>
            <a:endParaRPr lang="ja-JP" altLang="en-US" sz="900" dirty="0">
              <a:latin typeface="Arial" panose="020B0604020202020204" pitchFamily="34" charset="0"/>
              <a:cs typeface="Arial" panose="020B0604020202020204" pitchFamily="34" charset="0"/>
            </a:endParaRPr>
          </a:p>
        </p:txBody>
      </p:sp>
      <p:sp>
        <p:nvSpPr>
          <p:cNvPr id="95" name="テキスト ボックス 94">
            <a:extLst>
              <a:ext uri="{FF2B5EF4-FFF2-40B4-BE49-F238E27FC236}">
                <a16:creationId xmlns:a16="http://schemas.microsoft.com/office/drawing/2014/main" id="{F8349778-8A81-9717-A059-49B7E4931B55}"/>
              </a:ext>
            </a:extLst>
          </p:cNvPr>
          <p:cNvSpPr txBox="1"/>
          <p:nvPr/>
        </p:nvSpPr>
        <p:spPr>
          <a:xfrm>
            <a:off x="3137297" y="3486810"/>
            <a:ext cx="730413" cy="338554"/>
          </a:xfrm>
          <a:prstGeom prst="rect">
            <a:avLst/>
          </a:prstGeom>
          <a:noFill/>
          <a:scene3d>
            <a:camera prst="orthographicFront">
              <a:rot lat="0" lon="0" rev="0"/>
            </a:camera>
            <a:lightRig rig="threePt" dir="t"/>
          </a:scene3d>
        </p:spPr>
        <p:txBody>
          <a:bodyPr wrap="square" rtlCol="0">
            <a:spAutoFit/>
          </a:bodyPr>
          <a:lstStyle/>
          <a:p>
            <a:pPr algn="ctr"/>
            <a:r>
              <a:rPr lang="en-US" altLang="ja-JP" sz="800" dirty="0">
                <a:latin typeface="Arial" panose="020B0604020202020204" pitchFamily="34" charset="0"/>
                <a:cs typeface="Arial" panose="020B0604020202020204" pitchFamily="34" charset="0"/>
              </a:rPr>
              <a:t>Young </a:t>
            </a:r>
          </a:p>
          <a:p>
            <a:pPr algn="ctr"/>
            <a:r>
              <a:rPr lang="en-US" altLang="ja-JP" sz="800" dirty="0">
                <a:latin typeface="Arial" panose="020B0604020202020204" pitchFamily="34" charset="0"/>
                <a:cs typeface="Arial" panose="020B0604020202020204" pitchFamily="34" charset="0"/>
              </a:rPr>
              <a:t>into GF</a:t>
            </a:r>
            <a:endParaRPr lang="ja-JP" altLang="en-US" sz="800" dirty="0">
              <a:latin typeface="Arial" panose="020B0604020202020204" pitchFamily="34" charset="0"/>
              <a:cs typeface="Arial" panose="020B0604020202020204" pitchFamily="34" charset="0"/>
            </a:endParaRPr>
          </a:p>
        </p:txBody>
      </p:sp>
      <p:sp>
        <p:nvSpPr>
          <p:cNvPr id="97" name="テキスト ボックス 96">
            <a:extLst>
              <a:ext uri="{FF2B5EF4-FFF2-40B4-BE49-F238E27FC236}">
                <a16:creationId xmlns:a16="http://schemas.microsoft.com/office/drawing/2014/main" id="{1A645F4A-922A-3BE3-B242-4145D6A33CF6}"/>
              </a:ext>
            </a:extLst>
          </p:cNvPr>
          <p:cNvSpPr txBox="1"/>
          <p:nvPr/>
        </p:nvSpPr>
        <p:spPr>
          <a:xfrm>
            <a:off x="3614177" y="3486810"/>
            <a:ext cx="579309" cy="338554"/>
          </a:xfrm>
          <a:prstGeom prst="rect">
            <a:avLst/>
          </a:prstGeom>
          <a:noFill/>
          <a:scene3d>
            <a:camera prst="orthographicFront">
              <a:rot lat="0" lon="0" rev="0"/>
            </a:camera>
            <a:lightRig rig="threePt" dir="t"/>
          </a:scene3d>
        </p:spPr>
        <p:txBody>
          <a:bodyPr wrap="square" rtlCol="0">
            <a:spAutoFit/>
          </a:bodyPr>
          <a:lstStyle/>
          <a:p>
            <a:pPr algn="ctr"/>
            <a:r>
              <a:rPr lang="en-US" altLang="ja-JP" sz="800" dirty="0">
                <a:latin typeface="Arial" panose="020B0604020202020204" pitchFamily="34" charset="0"/>
                <a:cs typeface="Arial" panose="020B0604020202020204" pitchFamily="34" charset="0"/>
              </a:rPr>
              <a:t>Aged</a:t>
            </a:r>
          </a:p>
          <a:p>
            <a:pPr algn="ctr"/>
            <a:r>
              <a:rPr lang="en-US" altLang="ja-JP" sz="800" dirty="0">
                <a:latin typeface="Arial" panose="020B0604020202020204" pitchFamily="34" charset="0"/>
                <a:cs typeface="Arial" panose="020B0604020202020204" pitchFamily="34" charset="0"/>
              </a:rPr>
              <a:t>into GF</a:t>
            </a:r>
            <a:endParaRPr lang="ja-JP" altLang="en-US" sz="800" dirty="0">
              <a:latin typeface="Arial" panose="020B0604020202020204" pitchFamily="34" charset="0"/>
              <a:cs typeface="Arial" panose="020B0604020202020204" pitchFamily="34" charset="0"/>
            </a:endParaRPr>
          </a:p>
        </p:txBody>
      </p:sp>
      <p:sp>
        <p:nvSpPr>
          <p:cNvPr id="99" name="テキスト ボックス 98">
            <a:extLst>
              <a:ext uri="{FF2B5EF4-FFF2-40B4-BE49-F238E27FC236}">
                <a16:creationId xmlns:a16="http://schemas.microsoft.com/office/drawing/2014/main" id="{471CACCD-9E70-B2E7-50E3-44B5684B4F4A}"/>
              </a:ext>
            </a:extLst>
          </p:cNvPr>
          <p:cNvSpPr txBox="1"/>
          <p:nvPr/>
        </p:nvSpPr>
        <p:spPr>
          <a:xfrm>
            <a:off x="285018" y="4106312"/>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e</a:t>
            </a:r>
            <a:endParaRPr lang="ja-JP" altLang="en-US" sz="1200" dirty="0">
              <a:latin typeface="Arial" panose="020B0604020202020204" pitchFamily="34" charset="0"/>
              <a:cs typeface="Arial" panose="020B0604020202020204" pitchFamily="34" charset="0"/>
            </a:endParaRPr>
          </a:p>
        </p:txBody>
      </p:sp>
      <p:sp>
        <p:nvSpPr>
          <p:cNvPr id="101" name="テキスト ボックス 100">
            <a:extLst>
              <a:ext uri="{FF2B5EF4-FFF2-40B4-BE49-F238E27FC236}">
                <a16:creationId xmlns:a16="http://schemas.microsoft.com/office/drawing/2014/main" id="{F448E75B-42B8-1E5E-2C6E-969DA3134537}"/>
              </a:ext>
            </a:extLst>
          </p:cNvPr>
          <p:cNvSpPr txBox="1"/>
          <p:nvPr/>
        </p:nvSpPr>
        <p:spPr>
          <a:xfrm>
            <a:off x="123420" y="6399950"/>
            <a:ext cx="6563461" cy="2123658"/>
          </a:xfrm>
          <a:prstGeom prst="rect">
            <a:avLst/>
          </a:prstGeom>
          <a:noFill/>
          <a:scene3d>
            <a:camera prst="orthographicFront">
              <a:rot lat="0" lon="0" rev="0"/>
            </a:camera>
            <a:lightRig rig="threePt" dir="t"/>
          </a:scene3d>
        </p:spPr>
        <p:txBody>
          <a:bodyPr wrap="square" rtlCol="0">
            <a:spAutoFit/>
          </a:bodyPr>
          <a:lstStyle/>
          <a:p>
            <a:r>
              <a:rPr lang="en-US" altLang="ja-JP" sz="1100" b="1" dirty="0">
                <a:latin typeface="Times New Roman" panose="02020603050405020304" pitchFamily="18" charset="0"/>
                <a:cs typeface="Times New Roman" panose="02020603050405020304" pitchFamily="18" charset="0"/>
              </a:rPr>
              <a:t>Supplementary Fig.</a:t>
            </a:r>
            <a:r>
              <a:rPr lang="ja-JP" altLang="en-US" sz="1100" b="1" dirty="0">
                <a:latin typeface="Times New Roman" panose="02020603050405020304" pitchFamily="18" charset="0"/>
                <a:cs typeface="Times New Roman" panose="02020603050405020304" pitchFamily="18" charset="0"/>
              </a:rPr>
              <a:t> </a:t>
            </a:r>
            <a:r>
              <a:rPr lang="en-US" altLang="ja-JP" sz="1100" b="1" dirty="0">
                <a:latin typeface="Times New Roman" panose="02020603050405020304" pitchFamily="18" charset="0"/>
                <a:cs typeface="Times New Roman" panose="02020603050405020304" pitchFamily="18" charset="0"/>
              </a:rPr>
              <a:t>14. Body weight and fecal microbiota of recipient mice fed a normal diet</a:t>
            </a:r>
          </a:p>
          <a:p>
            <a:r>
              <a:rPr lang="en-US" altLang="ja-JP" sz="1100" dirty="0">
                <a:latin typeface="Times New Roman" pitchFamily="18" charset="0"/>
                <a:cs typeface="Times New Roman" pitchFamily="18" charset="0"/>
              </a:rPr>
              <a:t>Schematic overview of fecal microbiota transplantation from young and aged SPF fecal microbiota into young GF mice (a). Body weight gain of recipient mice transplanted with young fecal microbiota (gray, n=3) and aged fecal microbiota (orange, n=5) and fed a normal diet (ND) for a month (b). OGTT glucose levels and area under the curve (AUC) of OGTT at 4 weeks after ND feeding (c and d). Fecal microbiota were analyzed by 16S rRNA gene sequencing (OTU cutoff, 97%) (e and f). Shannon diversity is shown for each recipient mouse for one month after ND feeding (e). The distribution of genus-level taxa and relative abundance of fecal microbial communities in recipient mice at 2 months after ND feeding (f). Values represent the average relative abundance across samples within the group at the indicated age ranges. Colors are assigned for the top 20 genera detected in total sequences with a relative abundance &gt;1% in at least 75% of subjects. All data are presented as mean values ± SD and compared by using the two-way repeated ANOVA followed by the </a:t>
            </a:r>
            <a:r>
              <a:rPr lang="en-US" altLang="ja-JP" sz="1100" dirty="0" err="1">
                <a:latin typeface="Times New Roman" pitchFamily="18" charset="0"/>
                <a:cs typeface="Times New Roman" pitchFamily="18" charset="0"/>
              </a:rPr>
              <a:t>Benjamini</a:t>
            </a:r>
            <a:r>
              <a:rPr lang="en-US" altLang="ja-JP" sz="1100" dirty="0">
                <a:latin typeface="Times New Roman" pitchFamily="18" charset="0"/>
                <a:cs typeface="Times New Roman" pitchFamily="18" charset="0"/>
              </a:rPr>
              <a:t> and Hochberg method (b, c and e). The data in (d) were compared by using a t test with Welch’s correlation: **</a:t>
            </a:r>
            <a:r>
              <a:rPr lang="en-US" altLang="ja-JP" sz="1100" i="1" dirty="0">
                <a:latin typeface="Times New Roman" pitchFamily="18" charset="0"/>
                <a:cs typeface="Times New Roman" pitchFamily="18" charset="0"/>
              </a:rPr>
              <a:t>P</a:t>
            </a:r>
            <a:r>
              <a:rPr lang="en-US" altLang="ja-JP" sz="1100" dirty="0">
                <a:latin typeface="Times New Roman" pitchFamily="18" charset="0"/>
                <a:cs typeface="Times New Roman" pitchFamily="18" charset="0"/>
              </a:rPr>
              <a:t> &lt; 0.01. </a:t>
            </a:r>
          </a:p>
        </p:txBody>
      </p:sp>
      <p:pic>
        <p:nvPicPr>
          <p:cNvPr id="102" name="図 101">
            <a:extLst>
              <a:ext uri="{FF2B5EF4-FFF2-40B4-BE49-F238E27FC236}">
                <a16:creationId xmlns:a16="http://schemas.microsoft.com/office/drawing/2014/main" id="{25076873-F515-2466-35A9-63F3364B9B28}"/>
              </a:ext>
            </a:extLst>
          </p:cNvPr>
          <p:cNvPicPr>
            <a:picLocks noChangeAspect="1"/>
          </p:cNvPicPr>
          <p:nvPr/>
        </p:nvPicPr>
        <p:blipFill rotWithShape="1">
          <a:blip r:embed="rId5"/>
          <a:srcRect t="16975"/>
          <a:stretch/>
        </p:blipFill>
        <p:spPr>
          <a:xfrm>
            <a:off x="3547623" y="383780"/>
            <a:ext cx="2654500" cy="1759599"/>
          </a:xfrm>
          <a:prstGeom prst="rect">
            <a:avLst/>
          </a:prstGeom>
        </p:spPr>
      </p:pic>
      <p:sp>
        <p:nvSpPr>
          <p:cNvPr id="7" name="テキスト ボックス 6">
            <a:extLst>
              <a:ext uri="{FF2B5EF4-FFF2-40B4-BE49-F238E27FC236}">
                <a16:creationId xmlns:a16="http://schemas.microsoft.com/office/drawing/2014/main" id="{224614F3-E486-E42A-A6AE-393E8BF001B3}"/>
              </a:ext>
            </a:extLst>
          </p:cNvPr>
          <p:cNvSpPr txBox="1"/>
          <p:nvPr/>
        </p:nvSpPr>
        <p:spPr>
          <a:xfrm>
            <a:off x="4225026" y="2021633"/>
            <a:ext cx="1210588" cy="215444"/>
          </a:xfrm>
          <a:prstGeom prst="rect">
            <a:avLst/>
          </a:prstGeom>
          <a:noFill/>
          <a:scene3d>
            <a:camera prst="orthographicFront">
              <a:rot lat="0" lon="0" rev="0"/>
            </a:camera>
            <a:lightRig rig="threePt" dir="t"/>
          </a:scene3d>
        </p:spPr>
        <p:txBody>
          <a:bodyPr wrap="none" rtlCol="0">
            <a:spAutoFit/>
          </a:bodyPr>
          <a:lstStyle/>
          <a:p>
            <a:r>
              <a:rPr kumimoji="1" lang="en-US" altLang="ja-JP" sz="800" dirty="0">
                <a:latin typeface="Arial" panose="020B0604020202020204" pitchFamily="34" charset="0"/>
                <a:cs typeface="Arial" panose="020B0604020202020204" pitchFamily="34" charset="0"/>
              </a:rPr>
              <a:t>After </a:t>
            </a:r>
            <a:r>
              <a:rPr lang="en-US" altLang="ja-JP" sz="800" dirty="0">
                <a:latin typeface="Arial" panose="020B0604020202020204" pitchFamily="34" charset="0"/>
                <a:cs typeface="Arial" panose="020B0604020202020204" pitchFamily="34" charset="0"/>
              </a:rPr>
              <a:t>N</a:t>
            </a:r>
            <a:r>
              <a:rPr kumimoji="1" lang="en-US" altLang="ja-JP" sz="800" dirty="0">
                <a:latin typeface="Arial" panose="020B0604020202020204" pitchFamily="34" charset="0"/>
                <a:cs typeface="Arial" panose="020B0604020202020204" pitchFamily="34" charset="0"/>
              </a:rPr>
              <a:t>D feeding (day)</a:t>
            </a:r>
            <a:endParaRPr kumimoji="1" lang="ja-JP" altLang="en-US" sz="8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65378970-961E-0C25-056D-38E7B149AD0B}"/>
              </a:ext>
            </a:extLst>
          </p:cNvPr>
          <p:cNvSpPr txBox="1"/>
          <p:nvPr/>
        </p:nvSpPr>
        <p:spPr>
          <a:xfrm rot="16200000">
            <a:off x="2986266" y="986451"/>
            <a:ext cx="1159292" cy="215444"/>
          </a:xfrm>
          <a:prstGeom prst="rect">
            <a:avLst/>
          </a:prstGeom>
          <a:noFill/>
          <a:scene3d>
            <a:camera prst="orthographicFront">
              <a:rot lat="0" lon="0" rev="0"/>
            </a:camera>
            <a:lightRig rig="threePt" dir="t"/>
          </a:scene3d>
        </p:spPr>
        <p:txBody>
          <a:bodyPr wrap="none" rtlCol="0">
            <a:spAutoFit/>
          </a:bodyPr>
          <a:lstStyle/>
          <a:p>
            <a:r>
              <a:rPr kumimoji="1" lang="en-US" altLang="ja-JP" sz="800" dirty="0">
                <a:latin typeface="Arial" panose="020B0604020202020204" pitchFamily="34" charset="0"/>
                <a:cs typeface="Arial" panose="020B0604020202020204" pitchFamily="34" charset="0"/>
              </a:rPr>
              <a:t>Body weight gain (%)</a:t>
            </a:r>
            <a:endParaRPr kumimoji="1" lang="ja-JP" altLang="en-US" sz="800" dirty="0">
              <a:latin typeface="Arial" panose="020B0604020202020204" pitchFamily="34" charset="0"/>
              <a:cs typeface="Arial" panose="020B0604020202020204" pitchFamily="34" charset="0"/>
            </a:endParaRPr>
          </a:p>
        </p:txBody>
      </p:sp>
      <p:pic>
        <p:nvPicPr>
          <p:cNvPr id="49" name="図 48">
            <a:extLst>
              <a:ext uri="{FF2B5EF4-FFF2-40B4-BE49-F238E27FC236}">
                <a16:creationId xmlns:a16="http://schemas.microsoft.com/office/drawing/2014/main" id="{3F442483-F248-4DD7-E0B5-4D6E9844AD00}"/>
              </a:ext>
            </a:extLst>
          </p:cNvPr>
          <p:cNvPicPr>
            <a:picLocks noChangeAspect="1"/>
          </p:cNvPicPr>
          <p:nvPr/>
        </p:nvPicPr>
        <p:blipFill>
          <a:blip r:embed="rId6"/>
          <a:stretch>
            <a:fillRect/>
          </a:stretch>
        </p:blipFill>
        <p:spPr>
          <a:xfrm>
            <a:off x="580140" y="4384476"/>
            <a:ext cx="2319411" cy="1593442"/>
          </a:xfrm>
          <a:prstGeom prst="rect">
            <a:avLst/>
          </a:prstGeom>
        </p:spPr>
      </p:pic>
      <p:pic>
        <p:nvPicPr>
          <p:cNvPr id="6" name="図 5">
            <a:extLst>
              <a:ext uri="{FF2B5EF4-FFF2-40B4-BE49-F238E27FC236}">
                <a16:creationId xmlns:a16="http://schemas.microsoft.com/office/drawing/2014/main" id="{43F33F29-0D67-7B6B-840F-C75039382C34}"/>
              </a:ext>
            </a:extLst>
          </p:cNvPr>
          <p:cNvPicPr>
            <a:picLocks noChangeAspect="1"/>
          </p:cNvPicPr>
          <p:nvPr/>
        </p:nvPicPr>
        <p:blipFill>
          <a:blip r:embed="rId7"/>
          <a:stretch>
            <a:fillRect/>
          </a:stretch>
        </p:blipFill>
        <p:spPr>
          <a:xfrm>
            <a:off x="5448850" y="4117903"/>
            <a:ext cx="786767" cy="2207089"/>
          </a:xfrm>
          <a:prstGeom prst="rect">
            <a:avLst/>
          </a:prstGeom>
        </p:spPr>
      </p:pic>
    </p:spTree>
    <p:extLst>
      <p:ext uri="{BB962C8B-B14F-4D97-AF65-F5344CB8AC3E}">
        <p14:creationId xmlns:p14="http://schemas.microsoft.com/office/powerpoint/2010/main" val="2044544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p:cNvSpPr txBox="1"/>
          <p:nvPr/>
        </p:nvSpPr>
        <p:spPr>
          <a:xfrm>
            <a:off x="1268760" y="1547664"/>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a</a:t>
            </a:r>
            <a:endParaRPr lang="ja-JP" altLang="en-US" sz="1200" dirty="0">
              <a:latin typeface="Arial" panose="020B0604020202020204" pitchFamily="34" charset="0"/>
              <a:cs typeface="Arial" panose="020B0604020202020204" pitchFamily="34" charset="0"/>
            </a:endParaRPr>
          </a:p>
        </p:txBody>
      </p:sp>
      <p:sp>
        <p:nvSpPr>
          <p:cNvPr id="17" name="テキスト ボックス 16"/>
          <p:cNvSpPr txBox="1"/>
          <p:nvPr/>
        </p:nvSpPr>
        <p:spPr>
          <a:xfrm>
            <a:off x="3549495" y="1558698"/>
            <a:ext cx="269626" cy="276999"/>
          </a:xfrm>
          <a:prstGeom prst="rect">
            <a:avLst/>
          </a:prstGeom>
          <a:noFill/>
          <a:scene3d>
            <a:camera prst="orthographicFront">
              <a:rot lat="0" lon="0" rev="0"/>
            </a:camera>
            <a:lightRig rig="threePt" dir="t"/>
          </a:scene3d>
        </p:spPr>
        <p:txBody>
          <a:bodyPr wrap="none" rtlCol="0">
            <a:spAutoFit/>
          </a:bodyPr>
          <a:lstStyle/>
          <a:p>
            <a:r>
              <a:rPr lang="en-US" altLang="ja-JP" sz="1200" dirty="0">
                <a:latin typeface="Arial" panose="020B0604020202020204" pitchFamily="34" charset="0"/>
                <a:cs typeface="Arial" panose="020B0604020202020204" pitchFamily="34" charset="0"/>
              </a:rPr>
              <a:t>b</a:t>
            </a:r>
            <a:endParaRPr lang="ja-JP" altLang="en-US" sz="1200" dirty="0">
              <a:latin typeface="Arial" panose="020B0604020202020204" pitchFamily="34" charset="0"/>
              <a:cs typeface="Arial" panose="020B0604020202020204" pitchFamily="34" charset="0"/>
            </a:endParaRPr>
          </a:p>
        </p:txBody>
      </p:sp>
      <p:sp>
        <p:nvSpPr>
          <p:cNvPr id="21" name="テキスト ボックス 20"/>
          <p:cNvSpPr txBox="1"/>
          <p:nvPr/>
        </p:nvSpPr>
        <p:spPr>
          <a:xfrm rot="16200000">
            <a:off x="3207651" y="2449274"/>
            <a:ext cx="1066318"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WAT weight (g)</a:t>
            </a:r>
            <a:endParaRPr lang="ja-JP" altLang="en-US" sz="1000" dirty="0">
              <a:latin typeface="Arial" panose="020B0604020202020204" pitchFamily="34" charset="0"/>
              <a:cs typeface="Arial" panose="020B0604020202020204" pitchFamily="34" charset="0"/>
            </a:endParaRPr>
          </a:p>
        </p:txBody>
      </p:sp>
      <p:sp>
        <p:nvSpPr>
          <p:cNvPr id="29" name="正方形/長方形 28"/>
          <p:cNvSpPr/>
          <p:nvPr/>
        </p:nvSpPr>
        <p:spPr>
          <a:xfrm>
            <a:off x="511484" y="4560523"/>
            <a:ext cx="5835032" cy="938719"/>
          </a:xfrm>
          <a:prstGeom prst="rect">
            <a:avLst/>
          </a:prstGeom>
        </p:spPr>
        <p:txBody>
          <a:bodyPr wrap="square">
            <a:spAutoFit/>
          </a:bodyPr>
          <a:lstStyle/>
          <a:p>
            <a:r>
              <a:rPr lang="en-US" altLang="ja-JP" sz="1100" b="1" dirty="0">
                <a:latin typeface="Times New Roman" panose="02020603050405020304" pitchFamily="18" charset="0"/>
                <a:cs typeface="Times New Roman" panose="02020603050405020304" pitchFamily="18" charset="0"/>
              </a:rPr>
              <a:t>Supplementary Fig. 15. Insulin levels and epididymal white adipose tissue weight in recipient mice transplanted with fecal microbiota.</a:t>
            </a:r>
          </a:p>
          <a:p>
            <a:r>
              <a:rPr lang="en-US" altLang="ja-JP" sz="1100" dirty="0">
                <a:latin typeface="Times New Roman" pitchFamily="18" charset="0"/>
                <a:cs typeface="Times New Roman" pitchFamily="18" charset="0"/>
              </a:rPr>
              <a:t>Plasma insulin levels at fasting and feeding (a) and epididymal white adipose tissue (WAT) weight (b) of recipient mice transplanted with young and aged fecal microbiota at 4 weeks after HFD feeding. The data were compared by using a t test with Welch’s correlation.</a:t>
            </a:r>
            <a:endParaRPr lang="ja-JP" altLang="ja-JP" sz="1100" b="1" dirty="0">
              <a:latin typeface="Times New Roman" pitchFamily="18" charset="0"/>
              <a:cs typeface="Times New Roman" pitchFamily="18" charset="0"/>
            </a:endParaRPr>
          </a:p>
        </p:txBody>
      </p:sp>
      <p:cxnSp>
        <p:nvCxnSpPr>
          <p:cNvPr id="14" name="直線コネクタ 13"/>
          <p:cNvCxnSpPr/>
          <p:nvPr/>
        </p:nvCxnSpPr>
        <p:spPr>
          <a:xfrm>
            <a:off x="2060849" y="3851920"/>
            <a:ext cx="4356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2698521" y="3851920"/>
            <a:ext cx="4577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2001930" y="3860887"/>
            <a:ext cx="562975" cy="230832"/>
          </a:xfrm>
          <a:prstGeom prst="rect">
            <a:avLst/>
          </a:prstGeom>
          <a:noFill/>
          <a:scene3d>
            <a:camera prst="orthographicFront">
              <a:rot lat="0" lon="0" rev="0"/>
            </a:camera>
            <a:lightRig rig="threePt" dir="t"/>
          </a:scene3d>
        </p:spPr>
        <p:txBody>
          <a:bodyPr wrap="none" rtlCol="0">
            <a:spAutoFit/>
          </a:bodyPr>
          <a:lstStyle/>
          <a:p>
            <a:r>
              <a:rPr lang="en-US" altLang="ja-JP" sz="900" dirty="0">
                <a:latin typeface="Arial" panose="020B0604020202020204" pitchFamily="34" charset="0"/>
                <a:cs typeface="Arial" panose="020B0604020202020204" pitchFamily="34" charset="0"/>
              </a:rPr>
              <a:t>Fasting</a:t>
            </a:r>
            <a:endParaRPr lang="ja-JP" altLang="en-US" sz="900" dirty="0">
              <a:latin typeface="Arial" panose="020B0604020202020204" pitchFamily="34" charset="0"/>
              <a:cs typeface="Arial" panose="020B0604020202020204" pitchFamily="34" charset="0"/>
            </a:endParaRPr>
          </a:p>
        </p:txBody>
      </p:sp>
      <p:sp>
        <p:nvSpPr>
          <p:cNvPr id="19" name="テキスト ボックス 18"/>
          <p:cNvSpPr txBox="1"/>
          <p:nvPr/>
        </p:nvSpPr>
        <p:spPr>
          <a:xfrm>
            <a:off x="2626824" y="3851920"/>
            <a:ext cx="601447" cy="230832"/>
          </a:xfrm>
          <a:prstGeom prst="rect">
            <a:avLst/>
          </a:prstGeom>
          <a:noFill/>
          <a:scene3d>
            <a:camera prst="orthographicFront">
              <a:rot lat="0" lon="0" rev="0"/>
            </a:camera>
            <a:lightRig rig="threePt" dir="t"/>
          </a:scene3d>
        </p:spPr>
        <p:txBody>
          <a:bodyPr wrap="none" rtlCol="0">
            <a:spAutoFit/>
          </a:bodyPr>
          <a:lstStyle/>
          <a:p>
            <a:r>
              <a:rPr lang="en-US" altLang="ja-JP" sz="900" dirty="0">
                <a:latin typeface="Arial" panose="020B0604020202020204" pitchFamily="34" charset="0"/>
                <a:cs typeface="Arial" panose="020B0604020202020204" pitchFamily="34" charset="0"/>
              </a:rPr>
              <a:t>Feeding</a:t>
            </a:r>
            <a:endParaRPr lang="ja-JP" altLang="en-US" sz="900" dirty="0">
              <a:latin typeface="Arial" panose="020B0604020202020204" pitchFamily="34" charset="0"/>
              <a:cs typeface="Arial" panose="020B0604020202020204" pitchFamily="34" charset="0"/>
            </a:endParaRPr>
          </a:p>
        </p:txBody>
      </p:sp>
      <p:sp>
        <p:nvSpPr>
          <p:cNvPr id="22" name="テキスト ボックス 21"/>
          <p:cNvSpPr txBox="1"/>
          <p:nvPr/>
        </p:nvSpPr>
        <p:spPr>
          <a:xfrm rot="16200000">
            <a:off x="828650" y="2406720"/>
            <a:ext cx="1350050" cy="246221"/>
          </a:xfrm>
          <a:prstGeom prst="rect">
            <a:avLst/>
          </a:prstGeom>
          <a:noFill/>
          <a:scene3d>
            <a:camera prst="orthographicFront">
              <a:rot lat="0" lon="0" rev="0"/>
            </a:camera>
            <a:lightRig rig="threePt" dir="t"/>
          </a:scene3d>
        </p:spPr>
        <p:txBody>
          <a:bodyPr wrap="none" rtlCol="0">
            <a:spAutoFit/>
          </a:bodyPr>
          <a:lstStyle/>
          <a:p>
            <a:r>
              <a:rPr lang="en-US" altLang="ja-JP" sz="1000" dirty="0">
                <a:latin typeface="Arial" panose="020B0604020202020204" pitchFamily="34" charset="0"/>
                <a:cs typeface="Arial" panose="020B0604020202020204" pitchFamily="34" charset="0"/>
              </a:rPr>
              <a:t>Insulin levels (ng/ml)</a:t>
            </a:r>
            <a:endParaRPr lang="ja-JP" altLang="en-US" sz="1000" dirty="0">
              <a:latin typeface="Arial" panose="020B0604020202020204" pitchFamily="34" charset="0"/>
              <a:cs typeface="Arial" panose="020B0604020202020204" pitchFamily="34" charset="0"/>
            </a:endParaRPr>
          </a:p>
        </p:txBody>
      </p:sp>
      <p:pic>
        <p:nvPicPr>
          <p:cNvPr id="24"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9050" t="19451" r="18576" b="10445"/>
          <a:stretch/>
        </p:blipFill>
        <p:spPr bwMode="auto">
          <a:xfrm>
            <a:off x="3842456" y="1929319"/>
            <a:ext cx="1111341" cy="1511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rot="19405489">
            <a:off x="1510549" y="3512655"/>
            <a:ext cx="851515"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Young into GF</a:t>
            </a:r>
            <a:endParaRPr lang="ja-JP" altLang="en-US" sz="800" dirty="0">
              <a:latin typeface="Arial" panose="020B0604020202020204" pitchFamily="34" charset="0"/>
              <a:cs typeface="Arial" panose="020B0604020202020204" pitchFamily="34" charset="0"/>
            </a:endParaRPr>
          </a:p>
        </p:txBody>
      </p:sp>
      <p:sp>
        <p:nvSpPr>
          <p:cNvPr id="26" name="テキスト ボックス 25"/>
          <p:cNvSpPr txBox="1"/>
          <p:nvPr/>
        </p:nvSpPr>
        <p:spPr>
          <a:xfrm rot="19405489">
            <a:off x="1800379" y="3489934"/>
            <a:ext cx="793807"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Aged into GF</a:t>
            </a:r>
            <a:endParaRPr lang="ja-JP" altLang="en-US" sz="800" dirty="0">
              <a:latin typeface="Arial" panose="020B0604020202020204" pitchFamily="34" charset="0"/>
              <a:cs typeface="Arial" panose="020B0604020202020204" pitchFamily="34" charset="0"/>
            </a:endParaRPr>
          </a:p>
        </p:txBody>
      </p:sp>
      <p:sp>
        <p:nvSpPr>
          <p:cNvPr id="27" name="テキスト ボックス 26"/>
          <p:cNvSpPr txBox="1"/>
          <p:nvPr/>
        </p:nvSpPr>
        <p:spPr>
          <a:xfrm rot="19405489">
            <a:off x="2172473" y="3531989"/>
            <a:ext cx="851515"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Young into GF</a:t>
            </a:r>
            <a:endParaRPr lang="ja-JP" altLang="en-US" sz="800" dirty="0">
              <a:latin typeface="Arial" panose="020B0604020202020204" pitchFamily="34" charset="0"/>
              <a:cs typeface="Arial" panose="020B0604020202020204" pitchFamily="34" charset="0"/>
            </a:endParaRPr>
          </a:p>
        </p:txBody>
      </p:sp>
      <p:sp>
        <p:nvSpPr>
          <p:cNvPr id="28" name="テキスト ボックス 27"/>
          <p:cNvSpPr txBox="1"/>
          <p:nvPr/>
        </p:nvSpPr>
        <p:spPr>
          <a:xfrm rot="19405489">
            <a:off x="2477721" y="3531213"/>
            <a:ext cx="793807"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Aged into GF</a:t>
            </a:r>
            <a:endParaRPr lang="ja-JP" altLang="en-US" sz="800" dirty="0">
              <a:latin typeface="Arial" panose="020B0604020202020204" pitchFamily="34" charset="0"/>
              <a:cs typeface="Arial" panose="020B0604020202020204" pitchFamily="34" charset="0"/>
            </a:endParaRPr>
          </a:p>
        </p:txBody>
      </p:sp>
      <p:sp>
        <p:nvSpPr>
          <p:cNvPr id="30" name="テキスト ボックス 29"/>
          <p:cNvSpPr txBox="1"/>
          <p:nvPr/>
        </p:nvSpPr>
        <p:spPr>
          <a:xfrm rot="19405489">
            <a:off x="3612623" y="3570070"/>
            <a:ext cx="851515"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Young into GF</a:t>
            </a:r>
            <a:endParaRPr lang="ja-JP" altLang="en-US" sz="800" dirty="0">
              <a:latin typeface="Arial" panose="020B0604020202020204" pitchFamily="34" charset="0"/>
              <a:cs typeface="Arial" panose="020B0604020202020204" pitchFamily="34" charset="0"/>
            </a:endParaRPr>
          </a:p>
        </p:txBody>
      </p:sp>
      <p:sp>
        <p:nvSpPr>
          <p:cNvPr id="31" name="テキスト ボックス 30"/>
          <p:cNvSpPr txBox="1"/>
          <p:nvPr/>
        </p:nvSpPr>
        <p:spPr>
          <a:xfrm rot="19405489">
            <a:off x="4133151" y="3551249"/>
            <a:ext cx="793807" cy="215444"/>
          </a:xfrm>
          <a:prstGeom prst="rect">
            <a:avLst/>
          </a:prstGeom>
          <a:noFill/>
          <a:scene3d>
            <a:camera prst="orthographicFront">
              <a:rot lat="0" lon="0" rev="0"/>
            </a:camera>
            <a:lightRig rig="threePt" dir="t"/>
          </a:scene3d>
        </p:spPr>
        <p:txBody>
          <a:bodyPr wrap="none" rtlCol="0">
            <a:spAutoFit/>
          </a:bodyPr>
          <a:lstStyle/>
          <a:p>
            <a:r>
              <a:rPr lang="en-US" altLang="ja-JP" sz="800" dirty="0">
                <a:latin typeface="Arial" panose="020B0604020202020204" pitchFamily="34" charset="0"/>
                <a:cs typeface="Arial" panose="020B0604020202020204" pitchFamily="34" charset="0"/>
              </a:rPr>
              <a:t>Aged into GF</a:t>
            </a:r>
            <a:endParaRPr lang="ja-JP" altLang="en-US" sz="800" dirty="0">
              <a:latin typeface="Arial" panose="020B0604020202020204" pitchFamily="34" charset="0"/>
              <a:cs typeface="Arial" panose="020B0604020202020204" pitchFamily="34" charset="0"/>
            </a:endParaRPr>
          </a:p>
        </p:txBody>
      </p:sp>
      <p:sp>
        <p:nvSpPr>
          <p:cNvPr id="2" name="左大かっこ 1"/>
          <p:cNvSpPr/>
          <p:nvPr/>
        </p:nvSpPr>
        <p:spPr>
          <a:xfrm rot="5400000">
            <a:off x="2288597" y="1790710"/>
            <a:ext cx="54004" cy="324000"/>
          </a:xfrm>
          <a:prstGeom prst="leftBracket">
            <a:avLst>
              <a:gd name="adj"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 name="正方形/長方形 3"/>
          <p:cNvSpPr/>
          <p:nvPr/>
        </p:nvSpPr>
        <p:spPr>
          <a:xfrm>
            <a:off x="2023749" y="1702054"/>
            <a:ext cx="689612" cy="254044"/>
          </a:xfrm>
          <a:prstGeom prst="rect">
            <a:avLst/>
          </a:prstGeom>
        </p:spPr>
        <p:txBody>
          <a:bodyPr wrap="none">
            <a:spAutoFit/>
          </a:bodyPr>
          <a:lstStyle/>
          <a:p>
            <a:r>
              <a:rPr lang="en-US" altLang="ja-JP" sz="1051" i="1" dirty="0">
                <a:latin typeface="Arial" panose="020B0604020202020204" pitchFamily="34" charset="0"/>
                <a:cs typeface="Arial" panose="020B0604020202020204" pitchFamily="34" charset="0"/>
              </a:rPr>
              <a:t>P </a:t>
            </a:r>
            <a:r>
              <a:rPr lang="en-US" altLang="ja-JP" sz="1051" dirty="0">
                <a:latin typeface="Arial" panose="020B0604020202020204" pitchFamily="34" charset="0"/>
                <a:cs typeface="Arial" panose="020B0604020202020204" pitchFamily="34" charset="0"/>
              </a:rPr>
              <a:t>= 0.30</a:t>
            </a:r>
          </a:p>
        </p:txBody>
      </p:sp>
      <p:sp>
        <p:nvSpPr>
          <p:cNvPr id="25" name="左大かっこ 24"/>
          <p:cNvSpPr/>
          <p:nvPr/>
        </p:nvSpPr>
        <p:spPr>
          <a:xfrm rot="5400000">
            <a:off x="2932227" y="1787450"/>
            <a:ext cx="54004" cy="324000"/>
          </a:xfrm>
          <a:prstGeom prst="leftBracket">
            <a:avLst>
              <a:gd name="adj"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2" name="正方形/長方形 31"/>
          <p:cNvSpPr/>
          <p:nvPr/>
        </p:nvSpPr>
        <p:spPr>
          <a:xfrm>
            <a:off x="2667380" y="1698794"/>
            <a:ext cx="689612" cy="254044"/>
          </a:xfrm>
          <a:prstGeom prst="rect">
            <a:avLst/>
          </a:prstGeom>
        </p:spPr>
        <p:txBody>
          <a:bodyPr wrap="none">
            <a:spAutoFit/>
          </a:bodyPr>
          <a:lstStyle/>
          <a:p>
            <a:r>
              <a:rPr lang="en-US" altLang="ja-JP" sz="1051" i="1" dirty="0">
                <a:latin typeface="Arial" panose="020B0604020202020204" pitchFamily="34" charset="0"/>
                <a:cs typeface="Arial" panose="020B0604020202020204" pitchFamily="34" charset="0"/>
              </a:rPr>
              <a:t>P </a:t>
            </a:r>
            <a:r>
              <a:rPr lang="en-US" altLang="ja-JP" sz="1051" dirty="0">
                <a:latin typeface="Arial" panose="020B0604020202020204" pitchFamily="34" charset="0"/>
                <a:cs typeface="Arial" panose="020B0604020202020204" pitchFamily="34" charset="0"/>
              </a:rPr>
              <a:t>= 0.48</a:t>
            </a:r>
          </a:p>
        </p:txBody>
      </p:sp>
      <p:sp>
        <p:nvSpPr>
          <p:cNvPr id="33" name="左大かっこ 32"/>
          <p:cNvSpPr/>
          <p:nvPr/>
        </p:nvSpPr>
        <p:spPr>
          <a:xfrm rot="5400000">
            <a:off x="4473338" y="1820456"/>
            <a:ext cx="54004" cy="324000"/>
          </a:xfrm>
          <a:prstGeom prst="leftBracket">
            <a:avLst>
              <a:gd name="adj"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4" name="正方形/長方形 33"/>
          <p:cNvSpPr/>
          <p:nvPr/>
        </p:nvSpPr>
        <p:spPr>
          <a:xfrm>
            <a:off x="4208491" y="1731800"/>
            <a:ext cx="689612" cy="254044"/>
          </a:xfrm>
          <a:prstGeom prst="rect">
            <a:avLst/>
          </a:prstGeom>
        </p:spPr>
        <p:txBody>
          <a:bodyPr wrap="none">
            <a:spAutoFit/>
          </a:bodyPr>
          <a:lstStyle/>
          <a:p>
            <a:r>
              <a:rPr lang="en-US" altLang="ja-JP" sz="1051" i="1" dirty="0">
                <a:latin typeface="Arial" panose="020B0604020202020204" pitchFamily="34" charset="0"/>
                <a:cs typeface="Arial" panose="020B0604020202020204" pitchFamily="34" charset="0"/>
              </a:rPr>
              <a:t>P </a:t>
            </a:r>
            <a:r>
              <a:rPr lang="en-US" altLang="ja-JP" sz="1051" dirty="0">
                <a:latin typeface="Arial" panose="020B0604020202020204" pitchFamily="34" charset="0"/>
                <a:cs typeface="Arial" panose="020B0604020202020204" pitchFamily="34" charset="0"/>
              </a:rPr>
              <a:t>= 0.31</a:t>
            </a:r>
          </a:p>
        </p:txBody>
      </p:sp>
      <p:pic>
        <p:nvPicPr>
          <p:cNvPr id="7" name="図 6">
            <a:extLst>
              <a:ext uri="{FF2B5EF4-FFF2-40B4-BE49-F238E27FC236}">
                <a16:creationId xmlns:a16="http://schemas.microsoft.com/office/drawing/2014/main" id="{F0C73928-E9C9-8A05-13D5-AB446CA90A42}"/>
              </a:ext>
            </a:extLst>
          </p:cNvPr>
          <p:cNvPicPr>
            <a:picLocks noChangeAspect="1"/>
          </p:cNvPicPr>
          <p:nvPr/>
        </p:nvPicPr>
        <p:blipFill rotWithShape="1">
          <a:blip r:embed="rId3"/>
          <a:srcRect t="13304" b="9783"/>
          <a:stretch/>
        </p:blipFill>
        <p:spPr>
          <a:xfrm>
            <a:off x="1618710" y="1830935"/>
            <a:ext cx="2052472" cy="1612339"/>
          </a:xfrm>
          <a:prstGeom prst="rect">
            <a:avLst/>
          </a:prstGeom>
        </p:spPr>
      </p:pic>
    </p:spTree>
    <p:extLst>
      <p:ext uri="{BB962C8B-B14F-4D97-AF65-F5344CB8AC3E}">
        <p14:creationId xmlns:p14="http://schemas.microsoft.com/office/powerpoint/2010/main" val="3371738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FF87FA3B-F979-85BE-84B0-226807EB7C82}"/>
              </a:ext>
            </a:extLst>
          </p:cNvPr>
          <p:cNvPicPr>
            <a:picLocks noChangeAspect="1"/>
          </p:cNvPicPr>
          <p:nvPr/>
        </p:nvPicPr>
        <p:blipFill rotWithShape="1">
          <a:blip r:embed="rId2"/>
          <a:srcRect t="18576"/>
          <a:stretch/>
        </p:blipFill>
        <p:spPr>
          <a:xfrm>
            <a:off x="331225" y="3412702"/>
            <a:ext cx="1881622" cy="1700328"/>
          </a:xfrm>
          <a:prstGeom prst="rect">
            <a:avLst/>
          </a:prstGeom>
        </p:spPr>
      </p:pic>
      <p:pic>
        <p:nvPicPr>
          <p:cNvPr id="30" name="図 29">
            <a:extLst>
              <a:ext uri="{FF2B5EF4-FFF2-40B4-BE49-F238E27FC236}">
                <a16:creationId xmlns:a16="http://schemas.microsoft.com/office/drawing/2014/main" id="{497C5048-79E2-A568-9A74-BC61FCFBC4EB}"/>
              </a:ext>
            </a:extLst>
          </p:cNvPr>
          <p:cNvPicPr>
            <a:picLocks noChangeAspect="1"/>
          </p:cNvPicPr>
          <p:nvPr/>
        </p:nvPicPr>
        <p:blipFill rotWithShape="1">
          <a:blip r:embed="rId3"/>
          <a:srcRect t="18576"/>
          <a:stretch/>
        </p:blipFill>
        <p:spPr>
          <a:xfrm>
            <a:off x="1878928" y="3422209"/>
            <a:ext cx="1829970" cy="1700328"/>
          </a:xfrm>
          <a:prstGeom prst="rect">
            <a:avLst/>
          </a:prstGeom>
        </p:spPr>
      </p:pic>
      <p:pic>
        <p:nvPicPr>
          <p:cNvPr id="31" name="図 30">
            <a:extLst>
              <a:ext uri="{FF2B5EF4-FFF2-40B4-BE49-F238E27FC236}">
                <a16:creationId xmlns:a16="http://schemas.microsoft.com/office/drawing/2014/main" id="{7327B9B1-4852-621F-CA44-5013E523F4F2}"/>
              </a:ext>
            </a:extLst>
          </p:cNvPr>
          <p:cNvPicPr>
            <a:picLocks noChangeAspect="1"/>
          </p:cNvPicPr>
          <p:nvPr/>
        </p:nvPicPr>
        <p:blipFill rotWithShape="1">
          <a:blip r:embed="rId4"/>
          <a:srcRect t="18576"/>
          <a:stretch/>
        </p:blipFill>
        <p:spPr>
          <a:xfrm>
            <a:off x="3399516" y="3409668"/>
            <a:ext cx="1815212" cy="1700329"/>
          </a:xfrm>
          <a:prstGeom prst="rect">
            <a:avLst/>
          </a:prstGeom>
        </p:spPr>
      </p:pic>
      <p:pic>
        <p:nvPicPr>
          <p:cNvPr id="14" name="図 13">
            <a:extLst>
              <a:ext uri="{FF2B5EF4-FFF2-40B4-BE49-F238E27FC236}">
                <a16:creationId xmlns:a16="http://schemas.microsoft.com/office/drawing/2014/main" id="{F25A1923-875A-2F85-E138-86AC05D8F27A}"/>
              </a:ext>
            </a:extLst>
          </p:cNvPr>
          <p:cNvPicPr>
            <a:picLocks noChangeAspect="1"/>
          </p:cNvPicPr>
          <p:nvPr/>
        </p:nvPicPr>
        <p:blipFill rotWithShape="1">
          <a:blip r:embed="rId5"/>
          <a:srcRect t="13016"/>
          <a:stretch/>
        </p:blipFill>
        <p:spPr>
          <a:xfrm>
            <a:off x="1749268" y="747433"/>
            <a:ext cx="2176779" cy="1816422"/>
          </a:xfrm>
          <a:prstGeom prst="rect">
            <a:avLst/>
          </a:prstGeom>
        </p:spPr>
      </p:pic>
      <p:pic>
        <p:nvPicPr>
          <p:cNvPr id="15" name="図 14">
            <a:extLst>
              <a:ext uri="{FF2B5EF4-FFF2-40B4-BE49-F238E27FC236}">
                <a16:creationId xmlns:a16="http://schemas.microsoft.com/office/drawing/2014/main" id="{96323653-B1FB-B2C7-2C5C-2281EEB9733C}"/>
              </a:ext>
            </a:extLst>
          </p:cNvPr>
          <p:cNvPicPr>
            <a:picLocks noChangeAspect="1"/>
          </p:cNvPicPr>
          <p:nvPr/>
        </p:nvPicPr>
        <p:blipFill rotWithShape="1">
          <a:blip r:embed="rId6"/>
          <a:srcRect t="14092"/>
          <a:stretch/>
        </p:blipFill>
        <p:spPr>
          <a:xfrm>
            <a:off x="3292564" y="740792"/>
            <a:ext cx="2221052" cy="1793962"/>
          </a:xfrm>
          <a:prstGeom prst="rect">
            <a:avLst/>
          </a:prstGeom>
        </p:spPr>
      </p:pic>
      <p:pic>
        <p:nvPicPr>
          <p:cNvPr id="16" name="図 15">
            <a:extLst>
              <a:ext uri="{FF2B5EF4-FFF2-40B4-BE49-F238E27FC236}">
                <a16:creationId xmlns:a16="http://schemas.microsoft.com/office/drawing/2014/main" id="{CE54F738-AE2B-E433-3B5D-8C345FEFC095}"/>
              </a:ext>
            </a:extLst>
          </p:cNvPr>
          <p:cNvPicPr>
            <a:picLocks noChangeAspect="1"/>
          </p:cNvPicPr>
          <p:nvPr/>
        </p:nvPicPr>
        <p:blipFill rotWithShape="1">
          <a:blip r:embed="rId7"/>
          <a:srcRect t="14092"/>
          <a:stretch/>
        </p:blipFill>
        <p:spPr>
          <a:xfrm>
            <a:off x="275939" y="772962"/>
            <a:ext cx="2154642" cy="1793961"/>
          </a:xfrm>
          <a:prstGeom prst="rect">
            <a:avLst/>
          </a:prstGeom>
        </p:spPr>
      </p:pic>
      <p:pic>
        <p:nvPicPr>
          <p:cNvPr id="17" name="図 16">
            <a:extLst>
              <a:ext uri="{FF2B5EF4-FFF2-40B4-BE49-F238E27FC236}">
                <a16:creationId xmlns:a16="http://schemas.microsoft.com/office/drawing/2014/main" id="{8D74C09F-E671-6D5F-3CDE-A1FE5A21F059}"/>
              </a:ext>
            </a:extLst>
          </p:cNvPr>
          <p:cNvPicPr>
            <a:picLocks noChangeAspect="1"/>
          </p:cNvPicPr>
          <p:nvPr/>
        </p:nvPicPr>
        <p:blipFill rotWithShape="1">
          <a:blip r:embed="rId8"/>
          <a:srcRect t="13016"/>
          <a:stretch/>
        </p:blipFill>
        <p:spPr>
          <a:xfrm>
            <a:off x="5017615" y="711689"/>
            <a:ext cx="2102990" cy="1816423"/>
          </a:xfrm>
          <a:prstGeom prst="rect">
            <a:avLst/>
          </a:prstGeom>
        </p:spPr>
      </p:pic>
      <p:sp>
        <p:nvSpPr>
          <p:cNvPr id="3" name="テキスト ボックス 2">
            <a:extLst>
              <a:ext uri="{FF2B5EF4-FFF2-40B4-BE49-F238E27FC236}">
                <a16:creationId xmlns:a16="http://schemas.microsoft.com/office/drawing/2014/main" id="{992F2209-C263-052E-A360-0BACEFE616BB}"/>
              </a:ext>
            </a:extLst>
          </p:cNvPr>
          <p:cNvSpPr txBox="1"/>
          <p:nvPr/>
        </p:nvSpPr>
        <p:spPr>
          <a:xfrm>
            <a:off x="69615" y="386545"/>
            <a:ext cx="723275"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a. Liver</a:t>
            </a:r>
            <a:endParaRPr lang="ja-JP" altLang="en-US" sz="1200" b="1"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562B158E-1C46-FDCD-6B36-A9BCA84ABA83}"/>
              </a:ext>
            </a:extLst>
          </p:cNvPr>
          <p:cNvSpPr txBox="1"/>
          <p:nvPr/>
        </p:nvSpPr>
        <p:spPr>
          <a:xfrm>
            <a:off x="1173319" y="699441"/>
            <a:ext cx="486030" cy="276999"/>
          </a:xfrm>
          <a:prstGeom prst="rect">
            <a:avLst/>
          </a:prstGeom>
          <a:noFill/>
          <a:scene3d>
            <a:camera prst="orthographicFront">
              <a:rot lat="0" lon="0" rev="0"/>
            </a:camera>
            <a:lightRig rig="threePt" dir="t"/>
          </a:scene3d>
        </p:spPr>
        <p:txBody>
          <a:bodyPr wrap="none" rtlCol="0">
            <a:spAutoFit/>
          </a:bodyPr>
          <a:lstStyle/>
          <a:p>
            <a:r>
              <a:rPr lang="en-US" altLang="ja-JP" sz="1200" i="1" dirty="0">
                <a:latin typeface="Arial" panose="020B0604020202020204" pitchFamily="34" charset="0"/>
                <a:cs typeface="Arial" panose="020B0604020202020204" pitchFamily="34" charset="0"/>
              </a:rPr>
              <a:t>Il-1β</a:t>
            </a:r>
            <a:endParaRPr lang="ja-JP" altLang="en-US" sz="1200" i="1"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017080DD-81DF-8404-BFA3-9080BEF5D9CE}"/>
              </a:ext>
            </a:extLst>
          </p:cNvPr>
          <p:cNvSpPr txBox="1"/>
          <p:nvPr/>
        </p:nvSpPr>
        <p:spPr>
          <a:xfrm>
            <a:off x="2560811" y="668282"/>
            <a:ext cx="495649" cy="276999"/>
          </a:xfrm>
          <a:prstGeom prst="rect">
            <a:avLst/>
          </a:prstGeom>
          <a:noFill/>
          <a:scene3d>
            <a:camera prst="orthographicFront">
              <a:rot lat="0" lon="0" rev="0"/>
            </a:camera>
            <a:lightRig rig="threePt" dir="t"/>
          </a:scene3d>
        </p:spPr>
        <p:txBody>
          <a:bodyPr wrap="none" rtlCol="0">
            <a:spAutoFit/>
          </a:bodyPr>
          <a:lstStyle/>
          <a:p>
            <a:r>
              <a:rPr lang="en-US" altLang="ja-JP" sz="1200" i="1" dirty="0" err="1">
                <a:latin typeface="Arial" panose="020B0604020202020204" pitchFamily="34" charset="0"/>
                <a:cs typeface="Arial" panose="020B0604020202020204" pitchFamily="34" charset="0"/>
              </a:rPr>
              <a:t>Tnf</a:t>
            </a:r>
            <a:r>
              <a:rPr lang="en-US" altLang="ja-JP" sz="1200" i="1" dirty="0">
                <a:latin typeface="Arial" panose="020B0604020202020204" pitchFamily="34" charset="0"/>
                <a:cs typeface="Arial" panose="020B0604020202020204" pitchFamily="34" charset="0"/>
              </a:rPr>
              <a:t>α</a:t>
            </a:r>
            <a:endParaRPr lang="ja-JP" altLang="en-US" sz="1200" i="1"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7717995D-7130-21D1-711A-7CDAEAE75FCF}"/>
              </a:ext>
            </a:extLst>
          </p:cNvPr>
          <p:cNvSpPr txBox="1"/>
          <p:nvPr/>
        </p:nvSpPr>
        <p:spPr>
          <a:xfrm>
            <a:off x="4055905" y="663544"/>
            <a:ext cx="611065" cy="276999"/>
          </a:xfrm>
          <a:prstGeom prst="rect">
            <a:avLst/>
          </a:prstGeom>
          <a:noFill/>
          <a:scene3d>
            <a:camera prst="orthographicFront">
              <a:rot lat="0" lon="0" rev="0"/>
            </a:camera>
            <a:lightRig rig="threePt" dir="t"/>
          </a:scene3d>
        </p:spPr>
        <p:txBody>
          <a:bodyPr wrap="none" rtlCol="0">
            <a:spAutoFit/>
          </a:bodyPr>
          <a:lstStyle/>
          <a:p>
            <a:r>
              <a:rPr lang="en-US" altLang="ja-JP" sz="1200" i="1" dirty="0">
                <a:latin typeface="Arial" panose="020B0604020202020204" pitchFamily="34" charset="0"/>
                <a:cs typeface="Arial" panose="020B0604020202020204" pitchFamily="34" charset="0"/>
              </a:rPr>
              <a:t>Mcp-1</a:t>
            </a:r>
            <a:endParaRPr lang="ja-JP" altLang="en-US" sz="1200" i="1"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D21FAFBF-D2F3-53CF-593F-7F1555C3F4C6}"/>
              </a:ext>
            </a:extLst>
          </p:cNvPr>
          <p:cNvSpPr txBox="1"/>
          <p:nvPr/>
        </p:nvSpPr>
        <p:spPr>
          <a:xfrm>
            <a:off x="5715214" y="634462"/>
            <a:ext cx="439544" cy="276999"/>
          </a:xfrm>
          <a:prstGeom prst="rect">
            <a:avLst/>
          </a:prstGeom>
          <a:noFill/>
          <a:scene3d>
            <a:camera prst="orthographicFront">
              <a:rot lat="0" lon="0" rev="0"/>
            </a:camera>
            <a:lightRig rig="threePt" dir="t"/>
          </a:scene3d>
        </p:spPr>
        <p:txBody>
          <a:bodyPr wrap="none" rtlCol="0">
            <a:spAutoFit/>
          </a:bodyPr>
          <a:lstStyle/>
          <a:p>
            <a:r>
              <a:rPr lang="en-US" altLang="ja-JP" sz="1200" i="1" dirty="0" err="1">
                <a:latin typeface="Arial" panose="020B0604020202020204" pitchFamily="34" charset="0"/>
                <a:cs typeface="Arial" panose="020B0604020202020204" pitchFamily="34" charset="0"/>
              </a:rPr>
              <a:t>Lbp</a:t>
            </a:r>
            <a:endParaRPr lang="ja-JP" altLang="en-US" sz="1200" i="1"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B0CFB2CA-08FF-D6AD-9026-545136BEDC97}"/>
              </a:ext>
            </a:extLst>
          </p:cNvPr>
          <p:cNvSpPr txBox="1"/>
          <p:nvPr/>
        </p:nvSpPr>
        <p:spPr>
          <a:xfrm>
            <a:off x="116632" y="2915816"/>
            <a:ext cx="696986"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b. WAT</a:t>
            </a:r>
            <a:endParaRPr lang="ja-JP" altLang="en-US" sz="1200" b="1"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2BE192A5-9EC1-4939-0597-965AA38810DC}"/>
              </a:ext>
            </a:extLst>
          </p:cNvPr>
          <p:cNvSpPr txBox="1"/>
          <p:nvPr/>
        </p:nvSpPr>
        <p:spPr>
          <a:xfrm>
            <a:off x="1126023" y="3227003"/>
            <a:ext cx="486030" cy="276999"/>
          </a:xfrm>
          <a:prstGeom prst="rect">
            <a:avLst/>
          </a:prstGeom>
          <a:noFill/>
          <a:scene3d>
            <a:camera prst="orthographicFront">
              <a:rot lat="0" lon="0" rev="0"/>
            </a:camera>
            <a:lightRig rig="threePt" dir="t"/>
          </a:scene3d>
        </p:spPr>
        <p:txBody>
          <a:bodyPr wrap="none" rtlCol="0">
            <a:spAutoFit/>
          </a:bodyPr>
          <a:lstStyle/>
          <a:p>
            <a:r>
              <a:rPr lang="en-US" altLang="ja-JP" sz="1200" i="1" dirty="0">
                <a:latin typeface="Arial" panose="020B0604020202020204" pitchFamily="34" charset="0"/>
                <a:cs typeface="Arial" panose="020B0604020202020204" pitchFamily="34" charset="0"/>
              </a:rPr>
              <a:t>Il-1β</a:t>
            </a:r>
            <a:endParaRPr lang="ja-JP" altLang="en-US" sz="1200" i="1"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5E9FD78A-DADB-E32B-2364-051CBF5D434E}"/>
              </a:ext>
            </a:extLst>
          </p:cNvPr>
          <p:cNvSpPr txBox="1"/>
          <p:nvPr/>
        </p:nvSpPr>
        <p:spPr>
          <a:xfrm>
            <a:off x="2518700" y="3227004"/>
            <a:ext cx="495649" cy="276999"/>
          </a:xfrm>
          <a:prstGeom prst="rect">
            <a:avLst/>
          </a:prstGeom>
          <a:noFill/>
          <a:scene3d>
            <a:camera prst="orthographicFront">
              <a:rot lat="0" lon="0" rev="0"/>
            </a:camera>
            <a:lightRig rig="threePt" dir="t"/>
          </a:scene3d>
        </p:spPr>
        <p:txBody>
          <a:bodyPr wrap="none" rtlCol="0">
            <a:spAutoFit/>
          </a:bodyPr>
          <a:lstStyle/>
          <a:p>
            <a:r>
              <a:rPr lang="en-US" altLang="ja-JP" sz="1200" i="1" dirty="0" err="1">
                <a:latin typeface="Arial" panose="020B0604020202020204" pitchFamily="34" charset="0"/>
                <a:cs typeface="Arial" panose="020B0604020202020204" pitchFamily="34" charset="0"/>
              </a:rPr>
              <a:t>Tnf</a:t>
            </a:r>
            <a:r>
              <a:rPr lang="en-US" altLang="ja-JP" sz="1200" i="1" dirty="0">
                <a:latin typeface="Arial" panose="020B0604020202020204" pitchFamily="34" charset="0"/>
                <a:cs typeface="Arial" panose="020B0604020202020204" pitchFamily="34" charset="0"/>
              </a:rPr>
              <a:t>α</a:t>
            </a:r>
            <a:endParaRPr lang="ja-JP" altLang="en-US" sz="1200" i="1"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B8276E4B-617A-7426-70AC-70304306E4F4}"/>
              </a:ext>
            </a:extLst>
          </p:cNvPr>
          <p:cNvSpPr txBox="1"/>
          <p:nvPr/>
        </p:nvSpPr>
        <p:spPr>
          <a:xfrm>
            <a:off x="4013794" y="3201197"/>
            <a:ext cx="611065" cy="276999"/>
          </a:xfrm>
          <a:prstGeom prst="rect">
            <a:avLst/>
          </a:prstGeom>
          <a:noFill/>
          <a:scene3d>
            <a:camera prst="orthographicFront">
              <a:rot lat="0" lon="0" rev="0"/>
            </a:camera>
            <a:lightRig rig="threePt" dir="t"/>
          </a:scene3d>
        </p:spPr>
        <p:txBody>
          <a:bodyPr wrap="none" rtlCol="0">
            <a:spAutoFit/>
          </a:bodyPr>
          <a:lstStyle/>
          <a:p>
            <a:r>
              <a:rPr lang="en-US" altLang="ja-JP" sz="1200" i="1" dirty="0">
                <a:latin typeface="Arial" panose="020B0604020202020204" pitchFamily="34" charset="0"/>
                <a:cs typeface="Arial" panose="020B0604020202020204" pitchFamily="34" charset="0"/>
              </a:rPr>
              <a:t>Mcp-1</a:t>
            </a:r>
            <a:endParaRPr lang="ja-JP" altLang="en-US" sz="1200" i="1"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467DC0C8-F60E-7A46-58E2-FC6BB31D3846}"/>
              </a:ext>
            </a:extLst>
          </p:cNvPr>
          <p:cNvSpPr txBox="1"/>
          <p:nvPr/>
        </p:nvSpPr>
        <p:spPr>
          <a:xfrm>
            <a:off x="128867" y="5549964"/>
            <a:ext cx="1443024" cy="276999"/>
          </a:xfrm>
          <a:prstGeom prst="rect">
            <a:avLst/>
          </a:prstGeom>
          <a:noFill/>
          <a:scene3d>
            <a:camera prst="orthographicFront">
              <a:rot lat="0" lon="0" rev="0"/>
            </a:camera>
            <a:lightRig rig="threePt" dir="t"/>
          </a:scene3d>
        </p:spPr>
        <p:txBody>
          <a:bodyPr wrap="none" rtlCol="0">
            <a:spAutoFit/>
          </a:bodyPr>
          <a:lstStyle/>
          <a:p>
            <a:r>
              <a:rPr lang="en-US" altLang="ja-JP" sz="1200" b="1" dirty="0">
                <a:latin typeface="Arial" panose="020B0604020202020204" pitchFamily="34" charset="0"/>
                <a:cs typeface="Arial" panose="020B0604020202020204" pitchFamily="34" charset="0"/>
              </a:rPr>
              <a:t>c. Small intestine</a:t>
            </a:r>
            <a:endParaRPr lang="ja-JP" altLang="en-US" sz="1200" b="1"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08543EC1-30B2-A2E1-4562-B509EA4821C1}"/>
              </a:ext>
            </a:extLst>
          </p:cNvPr>
          <p:cNvSpPr txBox="1"/>
          <p:nvPr/>
        </p:nvSpPr>
        <p:spPr>
          <a:xfrm>
            <a:off x="1114372" y="5966731"/>
            <a:ext cx="486030" cy="276999"/>
          </a:xfrm>
          <a:prstGeom prst="rect">
            <a:avLst/>
          </a:prstGeom>
          <a:noFill/>
          <a:scene3d>
            <a:camera prst="orthographicFront">
              <a:rot lat="0" lon="0" rev="0"/>
            </a:camera>
            <a:lightRig rig="threePt" dir="t"/>
          </a:scene3d>
        </p:spPr>
        <p:txBody>
          <a:bodyPr wrap="none" rtlCol="0">
            <a:spAutoFit/>
          </a:bodyPr>
          <a:lstStyle/>
          <a:p>
            <a:r>
              <a:rPr lang="en-US" altLang="ja-JP" sz="1200" i="1" dirty="0">
                <a:latin typeface="Arial" panose="020B0604020202020204" pitchFamily="34" charset="0"/>
                <a:cs typeface="Arial" panose="020B0604020202020204" pitchFamily="34" charset="0"/>
              </a:rPr>
              <a:t>Il-1β</a:t>
            </a:r>
            <a:endParaRPr lang="ja-JP" altLang="en-US" sz="1200" i="1" dirty="0">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E53262F5-0DE7-1C41-376E-28A2CBB90BC2}"/>
              </a:ext>
            </a:extLst>
          </p:cNvPr>
          <p:cNvSpPr txBox="1"/>
          <p:nvPr/>
        </p:nvSpPr>
        <p:spPr>
          <a:xfrm>
            <a:off x="2494316" y="5941580"/>
            <a:ext cx="495649" cy="276999"/>
          </a:xfrm>
          <a:prstGeom prst="rect">
            <a:avLst/>
          </a:prstGeom>
          <a:noFill/>
          <a:scene3d>
            <a:camera prst="orthographicFront">
              <a:rot lat="0" lon="0" rev="0"/>
            </a:camera>
            <a:lightRig rig="threePt" dir="t"/>
          </a:scene3d>
        </p:spPr>
        <p:txBody>
          <a:bodyPr wrap="none" rtlCol="0">
            <a:spAutoFit/>
          </a:bodyPr>
          <a:lstStyle/>
          <a:p>
            <a:r>
              <a:rPr lang="en-US" altLang="ja-JP" sz="1200" i="1" dirty="0" err="1">
                <a:latin typeface="Arial" panose="020B0604020202020204" pitchFamily="34" charset="0"/>
                <a:cs typeface="Arial" panose="020B0604020202020204" pitchFamily="34" charset="0"/>
              </a:rPr>
              <a:t>Tnf</a:t>
            </a:r>
            <a:r>
              <a:rPr lang="en-US" altLang="ja-JP" sz="1200" i="1" dirty="0">
                <a:latin typeface="Arial" panose="020B0604020202020204" pitchFamily="34" charset="0"/>
                <a:cs typeface="Arial" panose="020B0604020202020204" pitchFamily="34" charset="0"/>
              </a:rPr>
              <a:t>α</a:t>
            </a:r>
            <a:endParaRPr lang="ja-JP" altLang="en-US" sz="1200" i="1"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3D53C94C-B2A8-5A54-80A0-26BCCBE6FB81}"/>
              </a:ext>
            </a:extLst>
          </p:cNvPr>
          <p:cNvSpPr txBox="1"/>
          <p:nvPr/>
        </p:nvSpPr>
        <p:spPr>
          <a:xfrm>
            <a:off x="3975941" y="5929929"/>
            <a:ext cx="611065" cy="276999"/>
          </a:xfrm>
          <a:prstGeom prst="rect">
            <a:avLst/>
          </a:prstGeom>
          <a:noFill/>
          <a:scene3d>
            <a:camera prst="orthographicFront">
              <a:rot lat="0" lon="0" rev="0"/>
            </a:camera>
            <a:lightRig rig="threePt" dir="t"/>
          </a:scene3d>
        </p:spPr>
        <p:txBody>
          <a:bodyPr wrap="none" rtlCol="0">
            <a:spAutoFit/>
          </a:bodyPr>
          <a:lstStyle/>
          <a:p>
            <a:r>
              <a:rPr lang="en-US" altLang="ja-JP" sz="1200" i="1" dirty="0">
                <a:latin typeface="Arial" panose="020B0604020202020204" pitchFamily="34" charset="0"/>
                <a:cs typeface="Arial" panose="020B0604020202020204" pitchFamily="34" charset="0"/>
              </a:rPr>
              <a:t>Mcp-1</a:t>
            </a:r>
            <a:endParaRPr lang="ja-JP" altLang="en-US" sz="1200" i="1" dirty="0">
              <a:latin typeface="Arial" panose="020B0604020202020204" pitchFamily="34" charset="0"/>
              <a:cs typeface="Arial" panose="020B0604020202020204" pitchFamily="34" charset="0"/>
            </a:endParaRPr>
          </a:p>
        </p:txBody>
      </p:sp>
      <p:pic>
        <p:nvPicPr>
          <p:cNvPr id="44" name="図 43">
            <a:extLst>
              <a:ext uri="{FF2B5EF4-FFF2-40B4-BE49-F238E27FC236}">
                <a16:creationId xmlns:a16="http://schemas.microsoft.com/office/drawing/2014/main" id="{366ECB55-0156-833D-885F-0EA85E41DE07}"/>
              </a:ext>
            </a:extLst>
          </p:cNvPr>
          <p:cNvPicPr>
            <a:picLocks noChangeAspect="1"/>
          </p:cNvPicPr>
          <p:nvPr/>
        </p:nvPicPr>
        <p:blipFill rotWithShape="1">
          <a:blip r:embed="rId9"/>
          <a:srcRect t="18051"/>
          <a:stretch/>
        </p:blipFill>
        <p:spPr>
          <a:xfrm>
            <a:off x="457664" y="6146339"/>
            <a:ext cx="1752268" cy="1700328"/>
          </a:xfrm>
          <a:prstGeom prst="rect">
            <a:avLst/>
          </a:prstGeom>
        </p:spPr>
      </p:pic>
      <p:pic>
        <p:nvPicPr>
          <p:cNvPr id="45" name="図 44">
            <a:extLst>
              <a:ext uri="{FF2B5EF4-FFF2-40B4-BE49-F238E27FC236}">
                <a16:creationId xmlns:a16="http://schemas.microsoft.com/office/drawing/2014/main" id="{8EB5BBEF-95E5-E600-BB59-B8509F45B56D}"/>
              </a:ext>
            </a:extLst>
          </p:cNvPr>
          <p:cNvPicPr>
            <a:picLocks noChangeAspect="1"/>
          </p:cNvPicPr>
          <p:nvPr/>
        </p:nvPicPr>
        <p:blipFill rotWithShape="1">
          <a:blip r:embed="rId10"/>
          <a:srcRect t="18051"/>
          <a:stretch/>
        </p:blipFill>
        <p:spPr>
          <a:xfrm>
            <a:off x="1884786" y="6146339"/>
            <a:ext cx="1818253" cy="1700328"/>
          </a:xfrm>
          <a:prstGeom prst="rect">
            <a:avLst/>
          </a:prstGeom>
        </p:spPr>
      </p:pic>
      <p:pic>
        <p:nvPicPr>
          <p:cNvPr id="46" name="図 45">
            <a:extLst>
              <a:ext uri="{FF2B5EF4-FFF2-40B4-BE49-F238E27FC236}">
                <a16:creationId xmlns:a16="http://schemas.microsoft.com/office/drawing/2014/main" id="{2E5AEB11-3D94-F3AC-7D73-492B1ED440DD}"/>
              </a:ext>
            </a:extLst>
          </p:cNvPr>
          <p:cNvPicPr>
            <a:picLocks noChangeAspect="1"/>
          </p:cNvPicPr>
          <p:nvPr/>
        </p:nvPicPr>
        <p:blipFill rotWithShape="1">
          <a:blip r:embed="rId11"/>
          <a:srcRect t="20561"/>
          <a:stretch/>
        </p:blipFill>
        <p:spPr>
          <a:xfrm>
            <a:off x="3369894" y="6206928"/>
            <a:ext cx="1840248" cy="1648265"/>
          </a:xfrm>
          <a:prstGeom prst="rect">
            <a:avLst/>
          </a:prstGeom>
        </p:spPr>
      </p:pic>
      <p:sp>
        <p:nvSpPr>
          <p:cNvPr id="2" name="正方形/長方形 1">
            <a:extLst>
              <a:ext uri="{FF2B5EF4-FFF2-40B4-BE49-F238E27FC236}">
                <a16:creationId xmlns:a16="http://schemas.microsoft.com/office/drawing/2014/main" id="{577C7A78-0FCF-36C5-F637-969657B505F8}"/>
              </a:ext>
            </a:extLst>
          </p:cNvPr>
          <p:cNvSpPr/>
          <p:nvPr/>
        </p:nvSpPr>
        <p:spPr>
          <a:xfrm>
            <a:off x="275939" y="8040178"/>
            <a:ext cx="6348659" cy="938719"/>
          </a:xfrm>
          <a:prstGeom prst="rect">
            <a:avLst/>
          </a:prstGeom>
        </p:spPr>
        <p:txBody>
          <a:bodyPr wrap="square">
            <a:spAutoFit/>
          </a:bodyPr>
          <a:lstStyle/>
          <a:p>
            <a:r>
              <a:rPr lang="en-US" altLang="ja-JP" sz="1100" b="1" dirty="0">
                <a:latin typeface="Times New Roman" panose="02020603050405020304" pitchFamily="18" charset="0"/>
                <a:cs typeface="Times New Roman" panose="02020603050405020304" pitchFamily="18" charset="0"/>
              </a:rPr>
              <a:t>Supplementary Fig. 16. Relative expression of inflammatory gene mRNA transcripts.</a:t>
            </a:r>
          </a:p>
          <a:p>
            <a:r>
              <a:rPr lang="en-US" altLang="ja-JP" sz="1100" dirty="0">
                <a:latin typeface="Times New Roman" panose="02020603050405020304" pitchFamily="18" charset="0"/>
                <a:cs typeface="Times New Roman" panose="02020603050405020304" pitchFamily="18" charset="0"/>
              </a:rPr>
              <a:t>The expression level of inflammatory gene mRNA was analyzed by qPCR in liver tissue (a), epididymal white adipose tissues (WAT) (b) and small intestine (c) of recipient mice transplanted with young and aged fecal microbiota at 4 weeks after ND or HFD feeding. All data are presented as mean± SD and compared by using the one-way ANOVA followed by the </a:t>
            </a:r>
            <a:r>
              <a:rPr lang="en-US" altLang="ja-JP" sz="1100" dirty="0" err="1">
                <a:latin typeface="Times New Roman" panose="02020603050405020304" pitchFamily="18" charset="0"/>
                <a:cs typeface="Times New Roman" panose="02020603050405020304" pitchFamily="18" charset="0"/>
              </a:rPr>
              <a:t>Benjamini</a:t>
            </a:r>
            <a:r>
              <a:rPr lang="en-US" altLang="ja-JP" sz="1100" dirty="0">
                <a:latin typeface="Times New Roman" panose="02020603050405020304" pitchFamily="18" charset="0"/>
                <a:cs typeface="Times New Roman" panose="02020603050405020304" pitchFamily="18" charset="0"/>
              </a:rPr>
              <a:t> and Hochberg method.</a:t>
            </a:r>
            <a:endParaRPr lang="ja-JP" altLang="ja-JP" sz="1100" b="1" dirty="0">
              <a:latin typeface="Times New Roman" pitchFamily="18" charset="0"/>
              <a:cs typeface="Times New Roman" pitchFamily="18" charset="0"/>
            </a:endParaRPr>
          </a:p>
        </p:txBody>
      </p:sp>
      <p:sp>
        <p:nvSpPr>
          <p:cNvPr id="4" name="テキスト ボックス 3">
            <a:extLst>
              <a:ext uri="{FF2B5EF4-FFF2-40B4-BE49-F238E27FC236}">
                <a16:creationId xmlns:a16="http://schemas.microsoft.com/office/drawing/2014/main" id="{24C5FC1A-7FCF-67A6-34AD-A3481EF31C7C}"/>
              </a:ext>
            </a:extLst>
          </p:cNvPr>
          <p:cNvSpPr txBox="1"/>
          <p:nvPr/>
        </p:nvSpPr>
        <p:spPr>
          <a:xfrm>
            <a:off x="2780612" y="6170306"/>
            <a:ext cx="662361" cy="246221"/>
          </a:xfrm>
          <a:prstGeom prst="rect">
            <a:avLst/>
          </a:prstGeom>
          <a:noFill/>
          <a:scene3d>
            <a:camera prst="orthographicFront">
              <a:rot lat="0" lon="0" rev="0"/>
            </a:camera>
            <a:lightRig rig="threePt" dir="t"/>
          </a:scene3d>
        </p:spPr>
        <p:txBody>
          <a:bodyPr wrap="none" rtlCol="0">
            <a:spAutoFit/>
          </a:bodyPr>
          <a:lstStyle/>
          <a:p>
            <a:r>
              <a:rPr kumimoji="1" lang="en-US" altLang="ja-JP" sz="1000" i="1" dirty="0">
                <a:latin typeface="Arial" panose="020B0604020202020204" pitchFamily="34" charset="0"/>
                <a:cs typeface="Arial" panose="020B0604020202020204" pitchFamily="34" charset="0"/>
              </a:rPr>
              <a:t>P</a:t>
            </a:r>
            <a:r>
              <a:rPr kumimoji="1" lang="en-US" altLang="ja-JP" sz="1000" dirty="0">
                <a:latin typeface="Arial" panose="020B0604020202020204" pitchFamily="34" charset="0"/>
                <a:cs typeface="Arial" panose="020B0604020202020204" pitchFamily="34" charset="0"/>
              </a:rPr>
              <a:t>=0.061</a:t>
            </a:r>
            <a:endParaRPr kumimoji="1" lang="ja-JP" altLang="en-US" sz="1000" dirty="0">
              <a:latin typeface="Arial" panose="020B0604020202020204" pitchFamily="34" charset="0"/>
              <a:cs typeface="Arial" panose="020B0604020202020204" pitchFamily="34" charset="0"/>
            </a:endParaRPr>
          </a:p>
        </p:txBody>
      </p:sp>
      <p:cxnSp>
        <p:nvCxnSpPr>
          <p:cNvPr id="8" name="直線コネクタ 7">
            <a:extLst>
              <a:ext uri="{FF2B5EF4-FFF2-40B4-BE49-F238E27FC236}">
                <a16:creationId xmlns:a16="http://schemas.microsoft.com/office/drawing/2014/main" id="{EDF42ABB-6E1D-31C3-667A-513A9C86159B}"/>
              </a:ext>
            </a:extLst>
          </p:cNvPr>
          <p:cNvCxnSpPr/>
          <p:nvPr/>
        </p:nvCxnSpPr>
        <p:spPr>
          <a:xfrm>
            <a:off x="2940835" y="6441307"/>
            <a:ext cx="2084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37648AA7-EFC6-026F-48EF-C0D20A27E9D7}"/>
              </a:ext>
            </a:extLst>
          </p:cNvPr>
          <p:cNvSpPr txBox="1"/>
          <p:nvPr/>
        </p:nvSpPr>
        <p:spPr>
          <a:xfrm rot="16200000">
            <a:off x="-454362" y="1407416"/>
            <a:ext cx="1902183" cy="261610"/>
          </a:xfrm>
          <a:prstGeom prst="rect">
            <a:avLst/>
          </a:prstGeom>
          <a:noFill/>
          <a:scene3d>
            <a:camera prst="orthographicFront">
              <a:rot lat="0" lon="0" rev="0"/>
            </a:camera>
            <a:lightRig rig="threePt" dir="t"/>
          </a:scene3d>
        </p:spPr>
        <p:txBody>
          <a:bodyPr wrap="square">
            <a:spAutoFit/>
          </a:bodyPr>
          <a:lstStyle/>
          <a:p>
            <a:r>
              <a:rPr lang="en-US" altLang="ja-JP" sz="1050" dirty="0">
                <a:latin typeface="Arial" panose="020B0604020202020204" pitchFamily="34" charset="0"/>
                <a:cs typeface="Arial" panose="020B0604020202020204" pitchFamily="34" charset="0"/>
              </a:rPr>
              <a:t>Relative expression/</a:t>
            </a:r>
            <a:r>
              <a:rPr lang="en-US" altLang="ja-JP" sz="1050" dirty="0" err="1">
                <a:latin typeface="Arial" panose="020B0604020202020204" pitchFamily="34" charset="0"/>
                <a:cs typeface="Arial" panose="020B0604020202020204" pitchFamily="34" charset="0"/>
              </a:rPr>
              <a:t>Actb</a:t>
            </a:r>
            <a:r>
              <a:rPr lang="en-US" altLang="ja-JP" sz="1050" dirty="0">
                <a:latin typeface="Arial" panose="020B0604020202020204" pitchFamily="34" charset="0"/>
                <a:cs typeface="Arial" panose="020B0604020202020204" pitchFamily="34" charset="0"/>
              </a:rPr>
              <a:t> </a:t>
            </a:r>
            <a:endParaRPr lang="ja-JP" altLang="en-US" sz="105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5BEE29C0-91FA-D748-2E83-B4384AF70069}"/>
              </a:ext>
            </a:extLst>
          </p:cNvPr>
          <p:cNvSpPr txBox="1"/>
          <p:nvPr/>
        </p:nvSpPr>
        <p:spPr>
          <a:xfrm rot="16200000">
            <a:off x="-680013" y="4032298"/>
            <a:ext cx="1902183" cy="261610"/>
          </a:xfrm>
          <a:prstGeom prst="rect">
            <a:avLst/>
          </a:prstGeom>
          <a:noFill/>
          <a:scene3d>
            <a:camera prst="orthographicFront">
              <a:rot lat="0" lon="0" rev="0"/>
            </a:camera>
            <a:lightRig rig="threePt" dir="t"/>
          </a:scene3d>
        </p:spPr>
        <p:txBody>
          <a:bodyPr wrap="square">
            <a:spAutoFit/>
          </a:bodyPr>
          <a:lstStyle/>
          <a:p>
            <a:r>
              <a:rPr lang="en-US" altLang="ja-JP" sz="1050" dirty="0">
                <a:latin typeface="Arial" panose="020B0604020202020204" pitchFamily="34" charset="0"/>
                <a:cs typeface="Arial" panose="020B0604020202020204" pitchFamily="34" charset="0"/>
              </a:rPr>
              <a:t>Relative expression/</a:t>
            </a:r>
            <a:r>
              <a:rPr lang="en-US" altLang="ja-JP" sz="1050" dirty="0" err="1">
                <a:latin typeface="Arial" panose="020B0604020202020204" pitchFamily="34" charset="0"/>
                <a:cs typeface="Arial" panose="020B0604020202020204" pitchFamily="34" charset="0"/>
              </a:rPr>
              <a:t>Actb</a:t>
            </a:r>
            <a:r>
              <a:rPr lang="en-US" altLang="ja-JP" sz="1050" dirty="0">
                <a:latin typeface="Arial" panose="020B0604020202020204" pitchFamily="34" charset="0"/>
                <a:cs typeface="Arial" panose="020B0604020202020204" pitchFamily="34" charset="0"/>
              </a:rPr>
              <a:t> </a:t>
            </a:r>
            <a:endParaRPr lang="ja-JP" altLang="en-US" sz="105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34AAD578-DF71-EADA-E426-B9960D9C9875}"/>
              </a:ext>
            </a:extLst>
          </p:cNvPr>
          <p:cNvSpPr txBox="1"/>
          <p:nvPr/>
        </p:nvSpPr>
        <p:spPr>
          <a:xfrm rot="16200000">
            <a:off x="-591317" y="6719960"/>
            <a:ext cx="1902183" cy="261610"/>
          </a:xfrm>
          <a:prstGeom prst="rect">
            <a:avLst/>
          </a:prstGeom>
          <a:noFill/>
          <a:scene3d>
            <a:camera prst="orthographicFront">
              <a:rot lat="0" lon="0" rev="0"/>
            </a:camera>
            <a:lightRig rig="threePt" dir="t"/>
          </a:scene3d>
        </p:spPr>
        <p:txBody>
          <a:bodyPr wrap="square">
            <a:spAutoFit/>
          </a:bodyPr>
          <a:lstStyle/>
          <a:p>
            <a:r>
              <a:rPr lang="en-US" altLang="ja-JP" sz="1050" dirty="0">
                <a:latin typeface="Arial" panose="020B0604020202020204" pitchFamily="34" charset="0"/>
                <a:cs typeface="Arial" panose="020B0604020202020204" pitchFamily="34" charset="0"/>
              </a:rPr>
              <a:t>Relative expression/</a:t>
            </a:r>
            <a:r>
              <a:rPr lang="en-US" altLang="ja-JP" sz="1050" dirty="0" err="1">
                <a:latin typeface="Arial" panose="020B0604020202020204" pitchFamily="34" charset="0"/>
                <a:cs typeface="Arial" panose="020B0604020202020204" pitchFamily="34" charset="0"/>
              </a:rPr>
              <a:t>Actb</a:t>
            </a:r>
            <a:r>
              <a:rPr lang="en-US" altLang="ja-JP" sz="1050" dirty="0">
                <a:latin typeface="Arial" panose="020B0604020202020204" pitchFamily="34" charset="0"/>
                <a:cs typeface="Arial" panose="020B0604020202020204" pitchFamily="34" charset="0"/>
              </a:rPr>
              <a:t> </a:t>
            </a:r>
            <a:endParaRPr lang="ja-JP" altLang="en-US" sz="1050" dirty="0">
              <a:latin typeface="Arial" panose="020B0604020202020204" pitchFamily="34" charset="0"/>
              <a:cs typeface="Arial" panose="020B0604020202020204" pitchFamily="34" charset="0"/>
            </a:endParaRPr>
          </a:p>
        </p:txBody>
      </p:sp>
      <p:pic>
        <p:nvPicPr>
          <p:cNvPr id="6" name="図 5">
            <a:extLst>
              <a:ext uri="{FF2B5EF4-FFF2-40B4-BE49-F238E27FC236}">
                <a16:creationId xmlns:a16="http://schemas.microsoft.com/office/drawing/2014/main" id="{753E3E49-0ED8-1CCC-4A50-716782821B3D}"/>
              </a:ext>
            </a:extLst>
          </p:cNvPr>
          <p:cNvPicPr>
            <a:picLocks noChangeAspect="1"/>
          </p:cNvPicPr>
          <p:nvPr/>
        </p:nvPicPr>
        <p:blipFill rotWithShape="1">
          <a:blip r:embed="rId12"/>
          <a:srcRect l="62109" t="20786" b="48640"/>
          <a:stretch/>
        </p:blipFill>
        <p:spPr>
          <a:xfrm>
            <a:off x="5037510" y="3156884"/>
            <a:ext cx="1515830" cy="824143"/>
          </a:xfrm>
          <a:prstGeom prst="rect">
            <a:avLst/>
          </a:prstGeom>
        </p:spPr>
      </p:pic>
    </p:spTree>
    <p:extLst>
      <p:ext uri="{BB962C8B-B14F-4D97-AF65-F5344CB8AC3E}">
        <p14:creationId xmlns:p14="http://schemas.microsoft.com/office/powerpoint/2010/main" val="2222993562"/>
      </p:ext>
    </p:extLst>
  </p:cSld>
  <p:clrMapOvr>
    <a:masterClrMapping/>
  </p:clrMapOvr>
</p:sld>
</file>

<file path=ppt/theme/theme1.xml><?xml version="1.0" encoding="utf-8"?>
<a:theme xmlns:a="http://schemas.openxmlformats.org/drawingml/2006/main" name="Office ​​テーマ">
  <a:themeElements>
    <a:clrScheme name="ユーザー定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cene3d>
          <a:camera prst="orthographicFront">
            <a:rot lat="0" lon="0" rev="0"/>
          </a:camera>
          <a:lightRig rig="threePt" dir="t"/>
        </a:scene3d>
      </a:spPr>
      <a:bodyPr wrap="square" rtlCol="0">
        <a:spAutoFit/>
      </a:bodyPr>
      <a:lstStyle>
        <a:defPPr>
          <a:defRPr kumimoji="1" sz="1000"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299216</TotalTime>
  <Words>2251</Words>
  <Application>Microsoft Office PowerPoint</Application>
  <PresentationFormat>画面に合わせる (4:3)</PresentationFormat>
  <Paragraphs>291</Paragraphs>
  <Slides>16</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16</vt:i4>
      </vt:variant>
    </vt:vector>
  </HeadingPairs>
  <TitlesOfParts>
    <vt:vector size="20" baseType="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Nakanishi</dc:creator>
  <cp:lastModifiedBy>Yumiko Nakanishi</cp:lastModifiedBy>
  <cp:revision>1341</cp:revision>
  <cp:lastPrinted>2022-10-27T01:43:46Z</cp:lastPrinted>
  <dcterms:created xsi:type="dcterms:W3CDTF">2014-04-22T09:46:15Z</dcterms:created>
  <dcterms:modified xsi:type="dcterms:W3CDTF">2023-10-17T07:32:01Z</dcterms:modified>
</cp:coreProperties>
</file>