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9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Assessment of Vitamin K 2 Status in Children with CKD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2011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Objectives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investigate vitamin K2 status in CKD children, and its relation to bone turnover by measuring BAP</a:t>
            </a:r>
            <a:endParaRPr lang="en-US" sz="1800" dirty="0">
              <a:solidFill>
                <a:schemeClr val="bg1"/>
              </a:solidFill>
              <a:latin typeface="CaeciliaLTPro-75Bold"/>
              <a:cs typeface="CaeciliaLTPro-75Bold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Sawires H.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7E98309-FA0C-9D09-AA12-ABB85A2E8BBC}"/>
              </a:ext>
            </a:extLst>
          </p:cNvPr>
          <p:cNvGrpSpPr/>
          <p:nvPr/>
        </p:nvGrpSpPr>
        <p:grpSpPr>
          <a:xfrm>
            <a:off x="1031130" y="1795062"/>
            <a:ext cx="1084361" cy="903720"/>
            <a:chOff x="393869" y="1883139"/>
            <a:chExt cx="743585" cy="466510"/>
          </a:xfrm>
        </p:grpSpPr>
        <p:sp>
          <p:nvSpPr>
            <p:cNvPr id="3" name="Freeform: Shape 46">
              <a:extLst>
                <a:ext uri="{FF2B5EF4-FFF2-40B4-BE49-F238E27FC236}">
                  <a16:creationId xmlns:a16="http://schemas.microsoft.com/office/drawing/2014/main" id="{1003F70E-2736-2E53-4E7A-CF597DE96A12}"/>
                </a:ext>
              </a:extLst>
            </p:cNvPr>
            <p:cNvSpPr/>
            <p:nvPr/>
          </p:nvSpPr>
          <p:spPr>
            <a:xfrm>
              <a:off x="393869" y="1905159"/>
              <a:ext cx="247400" cy="399732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296DC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 rtl="0"/>
              <a:endParaRPr lang="en-US" dirty="0"/>
            </a:p>
          </p:txBody>
        </p:sp>
        <p:sp>
          <p:nvSpPr>
            <p:cNvPr id="4" name="Freeform: Shape 46">
              <a:extLst>
                <a:ext uri="{FF2B5EF4-FFF2-40B4-BE49-F238E27FC236}">
                  <a16:creationId xmlns:a16="http://schemas.microsoft.com/office/drawing/2014/main" id="{E9D2852E-F32A-4F62-B084-FE0C0AF9B5EE}"/>
                </a:ext>
              </a:extLst>
            </p:cNvPr>
            <p:cNvSpPr/>
            <p:nvPr/>
          </p:nvSpPr>
          <p:spPr>
            <a:xfrm>
              <a:off x="553099" y="1949917"/>
              <a:ext cx="247400" cy="399732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00437A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 rtl="0"/>
              <a:endParaRPr lang="en-US"/>
            </a:p>
          </p:txBody>
        </p:sp>
        <p:sp>
          <p:nvSpPr>
            <p:cNvPr id="5" name="Freeform: Shape 46">
              <a:extLst>
                <a:ext uri="{FF2B5EF4-FFF2-40B4-BE49-F238E27FC236}">
                  <a16:creationId xmlns:a16="http://schemas.microsoft.com/office/drawing/2014/main" id="{90F9A129-E789-5EE4-B098-52D7404E04C3}"/>
                </a:ext>
              </a:extLst>
            </p:cNvPr>
            <p:cNvSpPr/>
            <p:nvPr/>
          </p:nvSpPr>
          <p:spPr>
            <a:xfrm>
              <a:off x="890054" y="1916528"/>
              <a:ext cx="247400" cy="399732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65AA0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 rtl="0"/>
              <a:endParaRPr lang="en-US"/>
            </a:p>
          </p:txBody>
        </p:sp>
        <p:sp>
          <p:nvSpPr>
            <p:cNvPr id="6" name="Freeform: Shape 46">
              <a:extLst>
                <a:ext uri="{FF2B5EF4-FFF2-40B4-BE49-F238E27FC236}">
                  <a16:creationId xmlns:a16="http://schemas.microsoft.com/office/drawing/2014/main" id="{6279FA71-B14E-60B5-37E4-C5A596F71943}"/>
                </a:ext>
              </a:extLst>
            </p:cNvPr>
            <p:cNvSpPr/>
            <p:nvPr/>
          </p:nvSpPr>
          <p:spPr>
            <a:xfrm>
              <a:off x="730824" y="1883139"/>
              <a:ext cx="247400" cy="399732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AA0065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 rtl="0"/>
              <a:endParaRPr lang="en-US"/>
            </a:p>
          </p:txBody>
        </p:sp>
      </p:grpSp>
      <p:sp>
        <p:nvSpPr>
          <p:cNvPr id="7" name="Right Brace 6">
            <a:extLst>
              <a:ext uri="{FF2B5EF4-FFF2-40B4-BE49-F238E27FC236}">
                <a16:creationId xmlns:a16="http://schemas.microsoft.com/office/drawing/2014/main" id="{B7891EC9-C26A-9796-EF1A-F452B811AFA3}"/>
              </a:ext>
            </a:extLst>
          </p:cNvPr>
          <p:cNvSpPr/>
          <p:nvPr/>
        </p:nvSpPr>
        <p:spPr>
          <a:xfrm rot="16200000">
            <a:off x="1406328" y="1734946"/>
            <a:ext cx="523219" cy="2546150"/>
          </a:xfrm>
          <a:prstGeom prst="rightBrace">
            <a:avLst>
              <a:gd name="adj1" fmla="val 28388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1490CD-E5CE-5686-7E70-7EBC67205717}"/>
              </a:ext>
            </a:extLst>
          </p:cNvPr>
          <p:cNvSpPr txBox="1"/>
          <p:nvPr/>
        </p:nvSpPr>
        <p:spPr>
          <a:xfrm>
            <a:off x="5342" y="3233984"/>
            <a:ext cx="9348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400" b="1" dirty="0"/>
              <a:t>CKD without KRT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408674-5863-B0CD-3DC2-5B0832141AD4}"/>
              </a:ext>
            </a:extLst>
          </p:cNvPr>
          <p:cNvSpPr txBox="1"/>
          <p:nvPr/>
        </p:nvSpPr>
        <p:spPr>
          <a:xfrm>
            <a:off x="732332" y="3253524"/>
            <a:ext cx="951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1400" b="1" dirty="0"/>
              <a:t>CKD- G5D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0612DF-3488-A4E8-5505-24DEAEF1AC16}"/>
              </a:ext>
            </a:extLst>
          </p:cNvPr>
          <p:cNvSpPr txBox="1"/>
          <p:nvPr/>
        </p:nvSpPr>
        <p:spPr>
          <a:xfrm>
            <a:off x="1495088" y="3229840"/>
            <a:ext cx="13829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400" b="1" dirty="0"/>
              <a:t>Tx. recipients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2D2586-ECEF-547E-BA6C-E9BE6BEA1EAD}"/>
              </a:ext>
            </a:extLst>
          </p:cNvPr>
          <p:cNvSpPr txBox="1"/>
          <p:nvPr/>
        </p:nvSpPr>
        <p:spPr>
          <a:xfrm>
            <a:off x="2387715" y="3228052"/>
            <a:ext cx="1247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400" b="1" dirty="0"/>
              <a:t>Control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0D7AC10C-7BD2-8F53-7801-07147873EF0D}"/>
              </a:ext>
            </a:extLst>
          </p:cNvPr>
          <p:cNvSpPr/>
          <p:nvPr/>
        </p:nvSpPr>
        <p:spPr>
          <a:xfrm rot="16200000">
            <a:off x="1402326" y="2406399"/>
            <a:ext cx="523219" cy="1203924"/>
          </a:xfrm>
          <a:prstGeom prst="rightBrace">
            <a:avLst>
              <a:gd name="adj1" fmla="val 28388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34D428-40B2-5C7A-BB74-AF93CD497741}"/>
              </a:ext>
            </a:extLst>
          </p:cNvPr>
          <p:cNvSpPr txBox="1"/>
          <p:nvPr/>
        </p:nvSpPr>
        <p:spPr>
          <a:xfrm>
            <a:off x="113851" y="4150810"/>
            <a:ext cx="3521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algn="l" rtl="0"/>
            <a:r>
              <a:rPr lang="en-US" dirty="0"/>
              <a:t>  Nutritional assessment of vit. K </a:t>
            </a:r>
          </a:p>
          <a:p>
            <a:pPr marL="9525" algn="l" rtl="0"/>
            <a:r>
              <a:rPr lang="en-US" dirty="0"/>
              <a:t>  and others</a:t>
            </a:r>
          </a:p>
          <a:p>
            <a:pPr marL="9525" algn="l" rtl="0"/>
            <a:r>
              <a:rPr lang="en-US" dirty="0"/>
              <a:t>  Measurement of uOC, BAP, Ca, P, </a:t>
            </a:r>
          </a:p>
          <a:p>
            <a:pPr marL="9525" algn="l" rtl="0"/>
            <a:r>
              <a:rPr lang="en-US" dirty="0"/>
              <a:t>  PTH and others</a:t>
            </a:r>
          </a:p>
        </p:txBody>
      </p:sp>
      <p:pic>
        <p:nvPicPr>
          <p:cNvPr id="14" name="Picture 13" descr="A graph of a number of groups&#10;&#10;Description automatically generated with medium confidence">
            <a:extLst>
              <a:ext uri="{FF2B5EF4-FFF2-40B4-BE49-F238E27FC236}">
                <a16:creationId xmlns:a16="http://schemas.microsoft.com/office/drawing/2014/main" id="{50C69C7B-4451-872D-AB35-0D913AB5475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995" y="1510052"/>
            <a:ext cx="3353471" cy="198080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FA95263-A4C0-A1F5-CD59-65EABE8BE83F}"/>
              </a:ext>
            </a:extLst>
          </p:cNvPr>
          <p:cNvSpPr txBox="1"/>
          <p:nvPr/>
        </p:nvSpPr>
        <p:spPr>
          <a:xfrm>
            <a:off x="3757474" y="3379409"/>
            <a:ext cx="2853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uOC in the different studied groups</a:t>
            </a:r>
            <a:r>
              <a:rPr lang="en-US" sz="1400" b="1" dirty="0">
                <a:effectLst/>
              </a:rPr>
              <a:t> </a:t>
            </a:r>
            <a:endParaRPr lang="en-US" sz="1400" b="1" dirty="0"/>
          </a:p>
        </p:txBody>
      </p:sp>
      <p:pic>
        <p:nvPicPr>
          <p:cNvPr id="16" name="Picture 15" descr="A group of graphs showing different types of data&#10;&#10;Description automatically generated with medium confidence">
            <a:extLst>
              <a:ext uri="{FF2B5EF4-FFF2-40B4-BE49-F238E27FC236}">
                <a16:creationId xmlns:a16="http://schemas.microsoft.com/office/drawing/2014/main" id="{F9C48145-8873-D1EA-C27F-CE4FF14919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880" y="1629972"/>
            <a:ext cx="3978008" cy="331882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E250806-3E8C-65CE-9C1A-F20FABD8497E}"/>
              </a:ext>
            </a:extLst>
          </p:cNvPr>
          <p:cNvSpPr txBox="1"/>
          <p:nvPr/>
        </p:nvSpPr>
        <p:spPr>
          <a:xfrm>
            <a:off x="7809880" y="4920868"/>
            <a:ext cx="4247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Correlations between uOC and GFR in (a) CKD group, (b) Transplantation group and (c) control group</a:t>
            </a:r>
            <a:r>
              <a:rPr lang="en-US" sz="1400" b="1" dirty="0">
                <a:effectLst/>
              </a:rPr>
              <a:t> </a:t>
            </a:r>
            <a:endParaRPr lang="en-US" sz="1400" b="1" dirty="0"/>
          </a:p>
        </p:txBody>
      </p:sp>
      <p:pic>
        <p:nvPicPr>
          <p:cNvPr id="18" name="Picture 17" descr="A comparison of a graph&#10;&#10;Description automatically generated with medium confidence">
            <a:extLst>
              <a:ext uri="{FF2B5EF4-FFF2-40B4-BE49-F238E27FC236}">
                <a16:creationId xmlns:a16="http://schemas.microsoft.com/office/drawing/2014/main" id="{D0138D05-C72B-4A82-F341-9D9611B3E16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021" y="3591180"/>
            <a:ext cx="3859610" cy="167683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0CBBEB1-61A4-DE89-534B-9EDF315A8652}"/>
              </a:ext>
            </a:extLst>
          </p:cNvPr>
          <p:cNvSpPr txBox="1"/>
          <p:nvPr/>
        </p:nvSpPr>
        <p:spPr>
          <a:xfrm>
            <a:off x="3349659" y="5102881"/>
            <a:ext cx="3965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Correlations between uOC and BAP in (a) CKD group and (b) HD group</a:t>
            </a:r>
            <a:r>
              <a:rPr lang="en-US" sz="1400" b="1" dirty="0">
                <a:effectLst/>
              </a:rPr>
              <a:t> </a:t>
            </a:r>
            <a:endParaRPr lang="en-US" sz="1400" b="1" dirty="0"/>
          </a:p>
        </p:txBody>
      </p:sp>
      <p:sp>
        <p:nvSpPr>
          <p:cNvPr id="20" name="Up Arrow 19">
            <a:extLst>
              <a:ext uri="{FF2B5EF4-FFF2-40B4-BE49-F238E27FC236}">
                <a16:creationId xmlns:a16="http://schemas.microsoft.com/office/drawing/2014/main" id="{7EC868B9-2C6B-2E4F-9EB7-14770FA2DE1D}"/>
              </a:ext>
            </a:extLst>
          </p:cNvPr>
          <p:cNvSpPr/>
          <p:nvPr/>
        </p:nvSpPr>
        <p:spPr>
          <a:xfrm rot="5400000">
            <a:off x="39873" y="4233948"/>
            <a:ext cx="229317" cy="23066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Up Arrow 20">
            <a:extLst>
              <a:ext uri="{FF2B5EF4-FFF2-40B4-BE49-F238E27FC236}">
                <a16:creationId xmlns:a16="http://schemas.microsoft.com/office/drawing/2014/main" id="{3A76D3B8-94B8-D28E-CF64-DD06B51B375D}"/>
              </a:ext>
            </a:extLst>
          </p:cNvPr>
          <p:cNvSpPr/>
          <p:nvPr/>
        </p:nvSpPr>
        <p:spPr>
          <a:xfrm rot="5400000">
            <a:off x="42373" y="4761099"/>
            <a:ext cx="229317" cy="230664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3F3CD130-9C8C-A6DB-0D58-6B1578285E0E}"/>
              </a:ext>
            </a:extLst>
          </p:cNvPr>
          <p:cNvSpPr txBox="1"/>
          <p:nvPr/>
        </p:nvSpPr>
        <p:spPr>
          <a:xfrm>
            <a:off x="361683" y="5708407"/>
            <a:ext cx="6826747" cy="10233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Conclusion: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High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uOC levels were observed in CKD children and correlated with eGFR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- uOC </a:t>
            </a:r>
            <a:r>
              <a:rPr lang="en-US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exhibited a notable association with heightened bone turnover status, as indicated by BAP levels</a:t>
            </a:r>
            <a:r>
              <a:rPr lang="en-US" sz="1600" dirty="0">
                <a:solidFill>
                  <a:schemeClr val="bg1"/>
                </a:solidFill>
                <a:effectLst/>
              </a:rPr>
              <a:t> </a:t>
            </a:r>
            <a:endParaRPr sz="1600" dirty="0">
              <a:solidFill>
                <a:schemeClr val="bg1"/>
              </a:solidFill>
              <a:latin typeface="CaeciliaLTPro-75Bold"/>
              <a:cs typeface="CaeciliaLTPro-75Bold"/>
            </a:endParaRP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150</Words>
  <Application>Microsoft Macintosh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CaeciliaLTPro-75Bold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53</cp:revision>
  <dcterms:created xsi:type="dcterms:W3CDTF">2019-06-13T12:30:18Z</dcterms:created>
  <dcterms:modified xsi:type="dcterms:W3CDTF">2023-10-18T09:22:44Z</dcterms:modified>
</cp:coreProperties>
</file>