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63" r:id="rId3"/>
    <p:sldId id="258" r:id="rId4"/>
    <p:sldId id="256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86463"/>
  </p:normalViewPr>
  <p:slideViewPr>
    <p:cSldViewPr snapToGrid="0">
      <p:cViewPr varScale="1">
        <p:scale>
          <a:sx n="110" d="100"/>
          <a:sy n="110" d="100"/>
        </p:scale>
        <p:origin x="183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4" d="100"/>
        <a:sy n="13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26659-ADB5-4D97-8FD5-E938AC72A10B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D3FC6-8B3E-40A1-A619-978317BD44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041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D3FC6-8B3E-40A1-A619-978317BD44F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842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D3FC6-8B3E-40A1-A619-978317BD44F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55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BD3FC6-8B3E-40A1-A619-978317BD44F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900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42AC4-A137-41A2-BE17-76BECC0C12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F51F8C4-BACD-4353-BF46-AE9CE58E3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9E7A78-29BB-4C21-8A63-345E9E1B5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F7E291-A8AE-4A4F-A340-2B988CAFB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13B00D-C51C-4CB0-96B9-0698A569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254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799A96-CC25-417C-8BBF-635053194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9A31C33-3938-4A24-BC5E-DBE09BC172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DE1F94-E83B-4956-9CA9-2773970E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64532D-44F0-46FE-A9BE-49770FB5C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DF92E79-FADB-4081-A198-94EB161DD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0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133A538-C74D-4045-AB26-209BAEB8AE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627904-A122-4F20-AAF5-E22EAAFB5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79B751-6F6C-4E6A-AB1D-17BCDDB63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9D96EE-A8B4-40F3-96ED-B6BA093E4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E4BE8C-5E43-4E98-AF24-B4A198FFF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463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3B611-C347-4B6D-BB36-FF530446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A30120-917B-4485-9691-6E27FA22A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5D87300-1782-41EE-ABB4-C949E0E4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EEC803-25D5-4996-9835-63A94C67D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A57826-C37C-4759-9A7C-6D2E0851B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558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B05A98-D35D-44DB-9D84-7A60E93E0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CD08F4-03EE-45B7-BF87-8436752B8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4BA173-2345-40FD-9516-BA75C955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FE6887-BF63-4E41-B004-B69521FB9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CB55A8-E704-4E49-A2B4-0EFFE3CC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46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5571D-6573-4C58-B2C1-50B4AD689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BFF883-CE35-4305-85B1-71ED35F6B5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A735C3B-ADBE-424F-825C-DE9EBA0FC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9BE45-EB09-4268-9483-702158FE5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094E5B8-7F45-4C1E-826C-D4F827985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A99D23-0270-446F-A047-5A9F2E7E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439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566C4-3D00-44A9-B249-E67A1CBC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F09317-4C9E-4695-BC6E-1F581D977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071BA91-D0BD-4F1F-9291-841D17738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33ABC82-D8C6-485F-BC80-C7ACBB8C81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C9C1E1D-6F93-4A30-A70B-2E46DDE45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E3ADD0E-AF9E-4923-B80D-E1A2A300C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B928E71-089F-41F1-9114-7B96467F3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0C9D710-5C98-49BA-BAE7-342BC2AAF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29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069BD1-D685-4346-A482-2582C7A36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944A32A-F175-4F5E-BAE8-31835B7FE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92D7FF-FACA-4FC6-BEE5-3E5FE05DE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CBBE6E7-6B1B-4251-B194-C015B0AB1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2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1EBA6AB-9773-4687-B499-4BB855EC2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7672654-881C-4A29-B820-363B6F01A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D0499A-1965-4B35-BA12-36E776613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381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9FF552-A7AC-4D78-A4D3-D569A7FB9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F3F47B-EA21-4256-8BC7-54AFBA051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219A0A-08E1-43BE-94A3-3E70A085A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2896D1-3E79-4E2E-8E62-7380BAC9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F2C4067-E376-460D-A477-D97037EC2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1CEE213-0409-4353-BECD-32EBBD380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118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72D88-2EF4-4373-98CE-3BD0CFFFC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95E30DD-81F1-4D62-B767-849D7FA0FC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27C8A76-1F2B-4153-91F4-EDE37068E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C26BF9-254A-4DA0-8304-B2F6A8CFC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15097A-7688-42D0-B12E-CA0DD6E1F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9A52486-83FC-412F-8EBE-BF1C72054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688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2A57EC8-CC02-42F0-9B03-E63C31855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GB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995682-ADB9-44D4-8114-ECEE780F4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DCB3A5-CA7C-4E85-9A8C-4B89440DB8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BA25A-344C-47A8-B605-D7BDFB9D6115}" type="datetimeFigureOut">
              <a:rPr lang="en-GB" smtClean="0"/>
              <a:t>18/10/2023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892365-8CFC-4BF9-88AC-D6C31113D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C5C34B-87EB-458A-A7C3-6E4A315BB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E99C9-0D3A-44DA-B9EE-7D3FB4D445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0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A954F1-DAF8-1D25-D5C3-4FF3D69A7A0E}"/>
              </a:ext>
            </a:extLst>
          </p:cNvPr>
          <p:cNvSpPr txBox="1"/>
          <p:nvPr/>
        </p:nvSpPr>
        <p:spPr>
          <a:xfrm>
            <a:off x="1572668" y="300525"/>
            <a:ext cx="82013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Fig. S1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Comparison of the taxonomic profile of fungal amplicons obtained using either AMV4.5NF or AM-Sal forward primers together with the AMDGR reverse primer. Samples represent 3 independent root samples collected from Boddington Meadow, Northamptonshire, UK. 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hart with different colored squares&#10;&#10;Description automatically generated">
            <a:extLst>
              <a:ext uri="{FF2B5EF4-FFF2-40B4-BE49-F238E27FC236}">
                <a16:creationId xmlns:a16="http://schemas.microsoft.com/office/drawing/2014/main" id="{2DE728EE-FA8B-120C-1815-05C3EA97F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941" y="1777853"/>
            <a:ext cx="5835586" cy="477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83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3">
            <a:extLst>
              <a:ext uri="{FF2B5EF4-FFF2-40B4-BE49-F238E27FC236}">
                <a16:creationId xmlns:a16="http://schemas.microsoft.com/office/drawing/2014/main" id="{AD7D931F-A5A5-5E10-57C2-0CEBD9E792BE}"/>
              </a:ext>
            </a:extLst>
          </p:cNvPr>
          <p:cNvSpPr txBox="1"/>
          <p:nvPr/>
        </p:nvSpPr>
        <p:spPr>
          <a:xfrm>
            <a:off x="1296186" y="421640"/>
            <a:ext cx="71162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Fig. S2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Relative abundances</a:t>
            </a:r>
            <a:r>
              <a:rPr lang="en-GB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Glomeromycotina and Mucoromycotina orders in roots of Aszita and Skyfall wheat varieties in zero-N and mineral-N treatments. Data was obtained using AM primers (AM-Sal-F forward and AMDGR reverse primers).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chart showing different types of numbers&#10;&#10;Description automatically generated with medium confidence">
            <a:extLst>
              <a:ext uri="{FF2B5EF4-FFF2-40B4-BE49-F238E27FC236}">
                <a16:creationId xmlns:a16="http://schemas.microsoft.com/office/drawing/2014/main" id="{CA7A7C51-E667-D2C9-97E8-8BB0C13BB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729" y="1709928"/>
            <a:ext cx="8096337" cy="472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8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B2B0F905-914C-454A-86CA-1F262811F4D4}"/>
              </a:ext>
            </a:extLst>
          </p:cNvPr>
          <p:cNvSpPr txBox="1"/>
          <p:nvPr/>
        </p:nvSpPr>
        <p:spPr>
          <a:xfrm>
            <a:off x="165100" y="470989"/>
            <a:ext cx="45331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Fig. S3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Box plot showing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ASV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evenness, number of observed ASV and Shannon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diversity index of combined Glomeromycotina and Mucoromycotina communities. Sequencing was performed using AM primers (AM-Sal-F forward and AMDGR reverse primers. A) Comparison of mineral-N and zero-N treatments B) Comparison of wheat variety. Numbers indicate </a:t>
            </a:r>
            <a:r>
              <a:rPr lang="en-GB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-values for pairwise comparison by Kruskal-Wallis test (ns = not significant, * ≤ 0.05, ** ≤ 0.01, *** ≤ 0.001)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4DD0687-6630-4F53-A7F4-321C509F6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957" y="59643"/>
            <a:ext cx="4691266" cy="670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448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711AE783-7F24-494E-9312-906750ED1053}"/>
              </a:ext>
            </a:extLst>
          </p:cNvPr>
          <p:cNvSpPr txBox="1"/>
          <p:nvPr/>
        </p:nvSpPr>
        <p:spPr>
          <a:xfrm>
            <a:off x="439910" y="285750"/>
            <a:ext cx="418289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Fig S4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Box plot showing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ASV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evenness, number of observed ASV and Shannon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diversity index of Glomeromycotina communities. Sequencing was performed using AM primers (AM-Sal-F forward and AMDGR reverse primers. A) Comparison of mineral-N and zero-N treatments B) Comparison of wheat variety. Numbers indicate </a:t>
            </a:r>
            <a:r>
              <a:rPr lang="en-GB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-values for pairwise comparison by Kruskal-Wallis test (ns = not significant, * ≤ 0.05, ** ≤ 0.01, *** ≤ 0.001)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D04C92D-1CDE-4DF6-A06D-43CD3F3A84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805" y="67128"/>
            <a:ext cx="4646931" cy="663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77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D300D0D-E041-47B1-85C6-F50B093FBFDA}"/>
              </a:ext>
            </a:extLst>
          </p:cNvPr>
          <p:cNvSpPr txBox="1"/>
          <p:nvPr/>
        </p:nvSpPr>
        <p:spPr>
          <a:xfrm>
            <a:off x="311945" y="355966"/>
            <a:ext cx="410130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Fig S5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Box plot showing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ASV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evenness, number of observed ASV and Shannon 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diversity index of Mucoromycotina communities. Sequencing was performed using AM primers (AM-Sal-F forward and AMDGR reverse primers. A) Comparison of mineral-N and zero-N treatments B) Comparison of wheat variety. Numbers indicate </a:t>
            </a:r>
            <a:r>
              <a:rPr lang="en-GB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-values for pairwise comparison by Kruskal-Wallis test (ns = not significant, * ≤ 0.05, ** ≤ 0.01, *** ≤ 0.001)</a:t>
            </a:r>
            <a:r>
              <a:rPr lang="en-GB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19C1239-E667-4C14-8BD7-27E611AA2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45" y="57149"/>
            <a:ext cx="4711317" cy="673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36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314</Words>
  <Application>Microsoft Macintosh PowerPoint</Application>
  <PresentationFormat>Widescreen</PresentationFormat>
  <Paragraphs>8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Mirjam Seeliger (PGR)</dc:creator>
  <cp:lastModifiedBy>Bending, Gary</cp:lastModifiedBy>
  <cp:revision>24</cp:revision>
  <dcterms:created xsi:type="dcterms:W3CDTF">2022-02-21T12:59:54Z</dcterms:created>
  <dcterms:modified xsi:type="dcterms:W3CDTF">2023-10-18T15:07:10Z</dcterms:modified>
</cp:coreProperties>
</file>