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"/>
  </p:notesMasterIdLst>
  <p:sldIdLst>
    <p:sldId id="462" r:id="rId2"/>
    <p:sldId id="456" r:id="rId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97308F34-8913-4EA4-940D-E4C8D63FA1EF}">
          <p14:sldIdLst>
            <p14:sldId id="462"/>
            <p14:sldId id="4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大村 晋一郎" initials="大村" lastIdx="1" clrIdx="0">
    <p:extLst>
      <p:ext uri="{19B8F6BF-5375-455C-9EA6-DF929625EA0E}">
        <p15:presenceInfo xmlns:p15="http://schemas.microsoft.com/office/powerpoint/2012/main" userId="5cf614a228e1db1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33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31" autoAdjust="0"/>
    <p:restoredTop sz="85731" autoAdjust="0"/>
  </p:normalViewPr>
  <p:slideViewPr>
    <p:cSldViewPr>
      <p:cViewPr varScale="1">
        <p:scale>
          <a:sx n="85" d="100"/>
          <a:sy n="85" d="100"/>
        </p:scale>
        <p:origin x="141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晋一郎 大村" userId="5cf614a228e1db16" providerId="LiveId" clId="{9DD23C6D-9ABB-4D53-B18F-789659440CCF}"/>
    <pc:docChg chg="delSld modSection">
      <pc:chgData name="晋一郎 大村" userId="5cf614a228e1db16" providerId="LiveId" clId="{9DD23C6D-9ABB-4D53-B18F-789659440CCF}" dt="2023-10-19T09:14:30.027" v="3" actId="2696"/>
      <pc:docMkLst>
        <pc:docMk/>
      </pc:docMkLst>
      <pc:sldChg chg="del">
        <pc:chgData name="晋一郎 大村" userId="5cf614a228e1db16" providerId="LiveId" clId="{9DD23C6D-9ABB-4D53-B18F-789659440CCF}" dt="2023-10-19T09:14:26.263" v="1" actId="2696"/>
        <pc:sldMkLst>
          <pc:docMk/>
          <pc:sldMk cId="1097879696" sldId="449"/>
        </pc:sldMkLst>
      </pc:sldChg>
      <pc:sldChg chg="del">
        <pc:chgData name="晋一郎 大村" userId="5cf614a228e1db16" providerId="LiveId" clId="{9DD23C6D-9ABB-4D53-B18F-789659440CCF}" dt="2023-10-19T09:14:24.323" v="0" actId="2696"/>
        <pc:sldMkLst>
          <pc:docMk/>
          <pc:sldMk cId="765421846" sldId="452"/>
        </pc:sldMkLst>
      </pc:sldChg>
      <pc:sldChg chg="del">
        <pc:chgData name="晋一郎 大村" userId="5cf614a228e1db16" providerId="LiveId" clId="{9DD23C6D-9ABB-4D53-B18F-789659440CCF}" dt="2023-10-19T09:14:28.168" v="2" actId="2696"/>
        <pc:sldMkLst>
          <pc:docMk/>
          <pc:sldMk cId="1804408955" sldId="460"/>
        </pc:sldMkLst>
      </pc:sldChg>
      <pc:sldChg chg="del">
        <pc:chgData name="晋一郎 大村" userId="5cf614a228e1db16" providerId="LiveId" clId="{9DD23C6D-9ABB-4D53-B18F-789659440CCF}" dt="2023-10-19T09:14:30.027" v="3" actId="2696"/>
        <pc:sldMkLst>
          <pc:docMk/>
          <pc:sldMk cId="2475963242" sldId="4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576002-DFF0-4D5D-B49B-E7C4EC952AB0}" type="datetimeFigureOut">
              <a:rPr kumimoji="1" lang="ja-JP" altLang="en-US" smtClean="0"/>
              <a:pPr/>
              <a:t>2023/10/19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38F83-97B7-4B3C-AFE2-32693893B746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87553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1A05-37D0-4575-9DB0-16E9342F3A70}" type="datetimeFigureOut">
              <a:rPr kumimoji="1" lang="ja-JP" altLang="en-US" smtClean="0"/>
              <a:pPr/>
              <a:t>2023/10/19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3F98-2313-4CC3-9C6A-11238BB47231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70278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1A05-37D0-4575-9DB0-16E9342F3A70}" type="datetimeFigureOut">
              <a:rPr kumimoji="1" lang="ja-JP" altLang="en-US" smtClean="0"/>
              <a:pPr/>
              <a:t>2023/10/19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3F98-2313-4CC3-9C6A-11238BB47231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40442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1A05-37D0-4575-9DB0-16E9342F3A70}" type="datetimeFigureOut">
              <a:rPr kumimoji="1" lang="ja-JP" altLang="en-US" smtClean="0"/>
              <a:pPr/>
              <a:t>2023/10/19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3F98-2313-4CC3-9C6A-11238BB47231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78395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1A05-37D0-4575-9DB0-16E9342F3A70}" type="datetimeFigureOut">
              <a:rPr kumimoji="1" lang="ja-JP" altLang="en-US" smtClean="0"/>
              <a:pPr/>
              <a:t>2023/10/19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3F98-2313-4CC3-9C6A-11238BB47231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14982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1A05-37D0-4575-9DB0-16E9342F3A70}" type="datetimeFigureOut">
              <a:rPr kumimoji="1" lang="ja-JP" altLang="en-US" smtClean="0"/>
              <a:pPr/>
              <a:t>2023/10/19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3F98-2313-4CC3-9C6A-11238BB47231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7548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1A05-37D0-4575-9DB0-16E9342F3A70}" type="datetimeFigureOut">
              <a:rPr kumimoji="1" lang="ja-JP" altLang="en-US" smtClean="0"/>
              <a:pPr/>
              <a:t>2023/10/19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3F98-2313-4CC3-9C6A-11238BB47231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406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1A05-37D0-4575-9DB0-16E9342F3A70}" type="datetimeFigureOut">
              <a:rPr kumimoji="1" lang="ja-JP" altLang="en-US" smtClean="0"/>
              <a:pPr/>
              <a:t>2023/10/19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3F98-2313-4CC3-9C6A-11238BB47231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81666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1A05-37D0-4575-9DB0-16E9342F3A70}" type="datetimeFigureOut">
              <a:rPr kumimoji="1" lang="ja-JP" altLang="en-US" smtClean="0"/>
              <a:pPr/>
              <a:t>2023/10/19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3F98-2313-4CC3-9C6A-11238BB47231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66419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1A05-37D0-4575-9DB0-16E9342F3A70}" type="datetimeFigureOut">
              <a:rPr kumimoji="1" lang="ja-JP" altLang="en-US" smtClean="0"/>
              <a:pPr/>
              <a:t>2023/10/19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3F98-2313-4CC3-9C6A-11238BB47231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56067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1A05-37D0-4575-9DB0-16E9342F3A70}" type="datetimeFigureOut">
              <a:rPr kumimoji="1" lang="ja-JP" altLang="en-US" smtClean="0"/>
              <a:pPr/>
              <a:t>2023/10/19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3F98-2313-4CC3-9C6A-11238BB47231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293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61A05-37D0-4575-9DB0-16E9342F3A70}" type="datetimeFigureOut">
              <a:rPr kumimoji="1" lang="ja-JP" altLang="en-US" smtClean="0"/>
              <a:pPr/>
              <a:t>2023/10/19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93F98-2313-4CC3-9C6A-11238BB47231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78872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61A05-37D0-4575-9DB0-16E9342F3A70}" type="datetimeFigureOut">
              <a:rPr kumimoji="1" lang="ja-JP" altLang="en-US" smtClean="0"/>
              <a:pPr/>
              <a:t>2023/10/19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93F98-2313-4CC3-9C6A-11238BB47231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38482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Supplementary Figure 1. Food Intake LEVEL Scale in this study</a:t>
            </a:r>
            <a:endParaRPr kumimoji="1"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ja-JP" sz="1500" dirty="0"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severe</a:t>
            </a:r>
          </a:p>
          <a:p>
            <a:pPr marL="0" indent="0">
              <a:buNone/>
            </a:pPr>
            <a:r>
              <a:rPr lang="en-US" altLang="ja-JP" sz="1500" dirty="0"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Level 1: No swallowing training is performed except for oral care.</a:t>
            </a:r>
          </a:p>
          <a:p>
            <a:pPr marL="0" indent="0">
              <a:buNone/>
            </a:pPr>
            <a:r>
              <a:rPr lang="en-US" altLang="ja-JP" sz="1500" dirty="0"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Level 2: Swallowing training not using food is performed.</a:t>
            </a:r>
          </a:p>
          <a:p>
            <a:pPr marL="0" indent="0">
              <a:buNone/>
            </a:pPr>
            <a:r>
              <a:rPr lang="en-US" altLang="ja-JP" sz="1500" dirty="0"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Level 3: Swallowing training using a small quantity of food is performed.</a:t>
            </a:r>
          </a:p>
          <a:p>
            <a:pPr marL="0" indent="0">
              <a:buNone/>
            </a:pPr>
            <a:endParaRPr lang="en-US" altLang="ja-JP" sz="1500" dirty="0">
              <a:latin typeface="Times New Roman" pitchFamily="18" charset="0"/>
              <a:ea typeface="Cambria Math" panose="02040503050406030204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ja-JP" sz="1500" dirty="0"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moderate</a:t>
            </a:r>
          </a:p>
          <a:p>
            <a:pPr marL="0" indent="0">
              <a:buNone/>
            </a:pPr>
            <a:r>
              <a:rPr lang="en-US" altLang="ja-JP" sz="1500" dirty="0"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Level 4: Easy-to-swallow food less than the quantity of a meal (enjoyment level) is ingested orally.</a:t>
            </a:r>
          </a:p>
          <a:p>
            <a:pPr marL="0" indent="0">
              <a:buNone/>
            </a:pPr>
            <a:r>
              <a:rPr lang="en-US" altLang="ja-JP" sz="1500" dirty="0"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Level 5: Easy-to-swallow food is orally ingested in one to two meals, but alternative nutrition is also given.</a:t>
            </a:r>
          </a:p>
          <a:p>
            <a:pPr marL="0" indent="0">
              <a:buNone/>
            </a:pPr>
            <a:r>
              <a:rPr lang="en-US" altLang="ja-JP" sz="1500" dirty="0"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Level 6: The patient is supported primarily by ingestion of easy-to-swallow food in three meals, but alternative nutrition is used</a:t>
            </a:r>
            <a:r>
              <a:rPr lang="ja-JP" altLang="en-US" sz="15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itchFamily="18" charset="0"/>
              </a:rPr>
              <a:t> </a:t>
            </a:r>
            <a:r>
              <a:rPr lang="en-US" altLang="ja-JP" sz="1500" dirty="0"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as a complement.</a:t>
            </a:r>
          </a:p>
          <a:p>
            <a:pPr marL="0" indent="0">
              <a:buNone/>
            </a:pPr>
            <a:endParaRPr lang="en-US" altLang="ja-JP" sz="1500" dirty="0">
              <a:latin typeface="Times New Roman" pitchFamily="18" charset="0"/>
              <a:ea typeface="Cambria Math" panose="02040503050406030204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ja-JP" sz="1500" dirty="0"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mild</a:t>
            </a:r>
          </a:p>
          <a:p>
            <a:pPr marL="0" indent="0">
              <a:buNone/>
            </a:pPr>
            <a:r>
              <a:rPr lang="en-US" altLang="ja-JP" sz="1500" dirty="0"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Level 7: Easy-to-swallow food is orally ingested in three meals. No alternative nutrition is given.</a:t>
            </a:r>
          </a:p>
          <a:p>
            <a:pPr marL="0" indent="0">
              <a:buNone/>
            </a:pPr>
            <a:r>
              <a:rPr lang="en-US" altLang="ja-JP" sz="1500" dirty="0"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Level 8: The patient eats three meals by excluding food that is particularly difficult to swallow.</a:t>
            </a:r>
          </a:p>
          <a:p>
            <a:pPr marL="0" indent="0">
              <a:buNone/>
            </a:pPr>
            <a:endParaRPr lang="en-US" altLang="ja-JP" sz="1500" dirty="0">
              <a:latin typeface="Times New Roman" pitchFamily="18" charset="0"/>
              <a:ea typeface="Cambria Math" panose="02040503050406030204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ja-JP" sz="1500" dirty="0"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normal</a:t>
            </a:r>
          </a:p>
          <a:p>
            <a:pPr marL="0" indent="0">
              <a:buNone/>
            </a:pPr>
            <a:r>
              <a:rPr lang="en-US" altLang="ja-JP" sz="1500" dirty="0"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Level 9: There is no dietary restriction, and the patient ingests three meals orally, but medical considerations are given.</a:t>
            </a:r>
          </a:p>
          <a:p>
            <a:pPr marL="0" indent="0">
              <a:buNone/>
            </a:pPr>
            <a:r>
              <a:rPr lang="en-US" altLang="ja-JP" sz="1500" dirty="0"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Level 10: There is no dietary restriction, and the patient ingests three meals orally (normal).</a:t>
            </a:r>
            <a:endParaRPr kumimoji="1" lang="ja-JP" altLang="en-US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546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2. Survival rate in IIM patients with Severe and Non-severe dysphagia </a:t>
            </a:r>
            <a:endParaRPr kumimoji="1" lang="ja-JP" altLang="en-US" sz="24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453877" y="4708748"/>
            <a:ext cx="23844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5-year survival rate</a:t>
            </a:r>
          </a:p>
          <a:p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Severe        33.3%</a:t>
            </a:r>
          </a:p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Non-severe 38.2% 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074822" y="5120133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P=0.41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9" name="グループ化 68"/>
          <p:cNvGrpSpPr/>
          <p:nvPr/>
        </p:nvGrpSpPr>
        <p:grpSpPr>
          <a:xfrm>
            <a:off x="1471092" y="1640240"/>
            <a:ext cx="5660880" cy="5217760"/>
            <a:chOff x="2479486" y="2125663"/>
            <a:chExt cx="4356290" cy="3997841"/>
          </a:xfrm>
        </p:grpSpPr>
        <p:sp>
          <p:nvSpPr>
            <p:cNvPr id="38" name="Freeform 34"/>
            <p:cNvSpPr>
              <a:spLocks/>
            </p:cNvSpPr>
            <p:nvPr/>
          </p:nvSpPr>
          <p:spPr bwMode="auto">
            <a:xfrm>
              <a:off x="3224213" y="2239963"/>
              <a:ext cx="3611563" cy="1865313"/>
            </a:xfrm>
            <a:custGeom>
              <a:avLst/>
              <a:gdLst>
                <a:gd name="T0" fmla="*/ 0 w 536"/>
                <a:gd name="T1" fmla="*/ 0 h 277"/>
                <a:gd name="T2" fmla="*/ 67 w 536"/>
                <a:gd name="T3" fmla="*/ 0 h 277"/>
                <a:gd name="T4" fmla="*/ 67 w 536"/>
                <a:gd name="T5" fmla="*/ 69 h 277"/>
                <a:gd name="T6" fmla="*/ 76 w 536"/>
                <a:gd name="T7" fmla="*/ 69 h 277"/>
                <a:gd name="T8" fmla="*/ 76 w 536"/>
                <a:gd name="T9" fmla="*/ 138 h 277"/>
                <a:gd name="T10" fmla="*/ 226 w 536"/>
                <a:gd name="T11" fmla="*/ 138 h 277"/>
                <a:gd name="T12" fmla="*/ 226 w 536"/>
                <a:gd name="T13" fmla="*/ 207 h 277"/>
                <a:gd name="T14" fmla="*/ 234 w 536"/>
                <a:gd name="T15" fmla="*/ 207 h 277"/>
                <a:gd name="T16" fmla="*/ 234 w 536"/>
                <a:gd name="T17" fmla="*/ 277 h 277"/>
                <a:gd name="T18" fmla="*/ 536 w 536"/>
                <a:gd name="T19" fmla="*/ 277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6" h="277">
                  <a:moveTo>
                    <a:pt x="0" y="0"/>
                  </a:moveTo>
                  <a:lnTo>
                    <a:pt x="67" y="0"/>
                  </a:lnTo>
                  <a:lnTo>
                    <a:pt x="67" y="69"/>
                  </a:lnTo>
                  <a:lnTo>
                    <a:pt x="76" y="69"/>
                  </a:lnTo>
                  <a:lnTo>
                    <a:pt x="76" y="138"/>
                  </a:lnTo>
                  <a:lnTo>
                    <a:pt x="226" y="138"/>
                  </a:lnTo>
                  <a:lnTo>
                    <a:pt x="226" y="207"/>
                  </a:lnTo>
                  <a:lnTo>
                    <a:pt x="234" y="207"/>
                  </a:lnTo>
                  <a:lnTo>
                    <a:pt x="234" y="277"/>
                  </a:lnTo>
                  <a:lnTo>
                    <a:pt x="536" y="277"/>
                  </a:lnTo>
                </a:path>
              </a:pathLst>
            </a:cu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" name="Freeform 35"/>
            <p:cNvSpPr>
              <a:spLocks noEditPoints="1"/>
            </p:cNvSpPr>
            <p:nvPr/>
          </p:nvSpPr>
          <p:spPr bwMode="auto">
            <a:xfrm>
              <a:off x="3251200" y="2239963"/>
              <a:ext cx="3584575" cy="1724025"/>
            </a:xfrm>
            <a:custGeom>
              <a:avLst/>
              <a:gdLst>
                <a:gd name="T0" fmla="*/ 12 w 532"/>
                <a:gd name="T1" fmla="*/ 0 h 256"/>
                <a:gd name="T2" fmla="*/ 28 w 532"/>
                <a:gd name="T3" fmla="*/ 0 h 256"/>
                <a:gd name="T4" fmla="*/ 44 w 532"/>
                <a:gd name="T5" fmla="*/ 0 h 256"/>
                <a:gd name="T6" fmla="*/ 60 w 532"/>
                <a:gd name="T7" fmla="*/ 0 h 256"/>
                <a:gd name="T8" fmla="*/ 76 w 532"/>
                <a:gd name="T9" fmla="*/ 0 h 256"/>
                <a:gd name="T10" fmla="*/ 92 w 532"/>
                <a:gd name="T11" fmla="*/ 0 h 256"/>
                <a:gd name="T12" fmla="*/ 108 w 532"/>
                <a:gd name="T13" fmla="*/ 0 h 256"/>
                <a:gd name="T14" fmla="*/ 114 w 532"/>
                <a:gd name="T15" fmla="*/ 10 h 256"/>
                <a:gd name="T16" fmla="*/ 114 w 532"/>
                <a:gd name="T17" fmla="*/ 26 h 256"/>
                <a:gd name="T18" fmla="*/ 114 w 532"/>
                <a:gd name="T19" fmla="*/ 38 h 256"/>
                <a:gd name="T20" fmla="*/ 130 w 532"/>
                <a:gd name="T21" fmla="*/ 38 h 256"/>
                <a:gd name="T22" fmla="*/ 146 w 532"/>
                <a:gd name="T23" fmla="*/ 38 h 256"/>
                <a:gd name="T24" fmla="*/ 162 w 532"/>
                <a:gd name="T25" fmla="*/ 38 h 256"/>
                <a:gd name="T26" fmla="*/ 178 w 532"/>
                <a:gd name="T27" fmla="*/ 38 h 256"/>
                <a:gd name="T28" fmla="*/ 194 w 532"/>
                <a:gd name="T29" fmla="*/ 38 h 256"/>
                <a:gd name="T30" fmla="*/ 200 w 532"/>
                <a:gd name="T31" fmla="*/ 44 h 256"/>
                <a:gd name="T32" fmla="*/ 200 w 532"/>
                <a:gd name="T33" fmla="*/ 60 h 256"/>
                <a:gd name="T34" fmla="*/ 201 w 532"/>
                <a:gd name="T35" fmla="*/ 75 h 256"/>
                <a:gd name="T36" fmla="*/ 217 w 532"/>
                <a:gd name="T37" fmla="*/ 75 h 256"/>
                <a:gd name="T38" fmla="*/ 224 w 532"/>
                <a:gd name="T39" fmla="*/ 84 h 256"/>
                <a:gd name="T40" fmla="*/ 224 w 532"/>
                <a:gd name="T41" fmla="*/ 100 h 256"/>
                <a:gd name="T42" fmla="*/ 227 w 532"/>
                <a:gd name="T43" fmla="*/ 113 h 256"/>
                <a:gd name="T44" fmla="*/ 243 w 532"/>
                <a:gd name="T45" fmla="*/ 113 h 256"/>
                <a:gd name="T46" fmla="*/ 243 w 532"/>
                <a:gd name="T47" fmla="*/ 129 h 256"/>
                <a:gd name="T48" fmla="*/ 243 w 532"/>
                <a:gd name="T49" fmla="*/ 145 h 256"/>
                <a:gd name="T50" fmla="*/ 253 w 532"/>
                <a:gd name="T51" fmla="*/ 151 h 256"/>
                <a:gd name="T52" fmla="*/ 269 w 532"/>
                <a:gd name="T53" fmla="*/ 151 h 256"/>
                <a:gd name="T54" fmla="*/ 285 w 532"/>
                <a:gd name="T55" fmla="*/ 151 h 256"/>
                <a:gd name="T56" fmla="*/ 301 w 532"/>
                <a:gd name="T57" fmla="*/ 151 h 256"/>
                <a:gd name="T58" fmla="*/ 305 w 532"/>
                <a:gd name="T59" fmla="*/ 159 h 256"/>
                <a:gd name="T60" fmla="*/ 305 w 532"/>
                <a:gd name="T61" fmla="*/ 175 h 256"/>
                <a:gd name="T62" fmla="*/ 305 w 532"/>
                <a:gd name="T63" fmla="*/ 191 h 256"/>
                <a:gd name="T64" fmla="*/ 305 w 532"/>
                <a:gd name="T65" fmla="*/ 204 h 256"/>
                <a:gd name="T66" fmla="*/ 320 w 532"/>
                <a:gd name="T67" fmla="*/ 204 h 256"/>
                <a:gd name="T68" fmla="*/ 336 w 532"/>
                <a:gd name="T69" fmla="*/ 204 h 256"/>
                <a:gd name="T70" fmla="*/ 352 w 532"/>
                <a:gd name="T71" fmla="*/ 204 h 256"/>
                <a:gd name="T72" fmla="*/ 368 w 532"/>
                <a:gd name="T73" fmla="*/ 204 h 256"/>
                <a:gd name="T74" fmla="*/ 384 w 532"/>
                <a:gd name="T75" fmla="*/ 204 h 256"/>
                <a:gd name="T76" fmla="*/ 400 w 532"/>
                <a:gd name="T77" fmla="*/ 204 h 256"/>
                <a:gd name="T78" fmla="*/ 416 w 532"/>
                <a:gd name="T79" fmla="*/ 204 h 256"/>
                <a:gd name="T80" fmla="*/ 431 w 532"/>
                <a:gd name="T81" fmla="*/ 205 h 256"/>
                <a:gd name="T82" fmla="*/ 431 w 532"/>
                <a:gd name="T83" fmla="*/ 221 h 256"/>
                <a:gd name="T84" fmla="*/ 431 w 532"/>
                <a:gd name="T85" fmla="*/ 237 h 256"/>
                <a:gd name="T86" fmla="*/ 431 w 532"/>
                <a:gd name="T87" fmla="*/ 253 h 256"/>
                <a:gd name="T88" fmla="*/ 440 w 532"/>
                <a:gd name="T89" fmla="*/ 256 h 256"/>
                <a:gd name="T90" fmla="*/ 456 w 532"/>
                <a:gd name="T91" fmla="*/ 256 h 256"/>
                <a:gd name="T92" fmla="*/ 472 w 532"/>
                <a:gd name="T93" fmla="*/ 256 h 256"/>
                <a:gd name="T94" fmla="*/ 488 w 532"/>
                <a:gd name="T95" fmla="*/ 256 h 256"/>
                <a:gd name="T96" fmla="*/ 504 w 532"/>
                <a:gd name="T97" fmla="*/ 256 h 256"/>
                <a:gd name="T98" fmla="*/ 520 w 532"/>
                <a:gd name="T99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32" h="256">
                  <a:moveTo>
                    <a:pt x="4" y="0"/>
                  </a:moveTo>
                  <a:lnTo>
                    <a:pt x="8" y="0"/>
                  </a:lnTo>
                  <a:moveTo>
                    <a:pt x="12" y="0"/>
                  </a:moveTo>
                  <a:lnTo>
                    <a:pt x="16" y="0"/>
                  </a:lnTo>
                  <a:moveTo>
                    <a:pt x="20" y="0"/>
                  </a:moveTo>
                  <a:lnTo>
                    <a:pt x="24" y="0"/>
                  </a:lnTo>
                  <a:moveTo>
                    <a:pt x="28" y="0"/>
                  </a:moveTo>
                  <a:lnTo>
                    <a:pt x="32" y="0"/>
                  </a:lnTo>
                  <a:moveTo>
                    <a:pt x="36" y="0"/>
                  </a:moveTo>
                  <a:lnTo>
                    <a:pt x="40" y="0"/>
                  </a:lnTo>
                  <a:moveTo>
                    <a:pt x="44" y="0"/>
                  </a:moveTo>
                  <a:lnTo>
                    <a:pt x="48" y="0"/>
                  </a:lnTo>
                  <a:moveTo>
                    <a:pt x="52" y="0"/>
                  </a:moveTo>
                  <a:lnTo>
                    <a:pt x="56" y="0"/>
                  </a:lnTo>
                  <a:moveTo>
                    <a:pt x="60" y="0"/>
                  </a:moveTo>
                  <a:lnTo>
                    <a:pt x="64" y="0"/>
                  </a:lnTo>
                  <a:moveTo>
                    <a:pt x="68" y="0"/>
                  </a:moveTo>
                  <a:lnTo>
                    <a:pt x="72" y="0"/>
                  </a:lnTo>
                  <a:moveTo>
                    <a:pt x="76" y="0"/>
                  </a:moveTo>
                  <a:lnTo>
                    <a:pt x="80" y="0"/>
                  </a:lnTo>
                  <a:moveTo>
                    <a:pt x="84" y="0"/>
                  </a:moveTo>
                  <a:lnTo>
                    <a:pt x="88" y="0"/>
                  </a:lnTo>
                  <a:moveTo>
                    <a:pt x="92" y="0"/>
                  </a:moveTo>
                  <a:lnTo>
                    <a:pt x="96" y="0"/>
                  </a:lnTo>
                  <a:moveTo>
                    <a:pt x="100" y="0"/>
                  </a:moveTo>
                  <a:lnTo>
                    <a:pt x="104" y="0"/>
                  </a:lnTo>
                  <a:moveTo>
                    <a:pt x="108" y="0"/>
                  </a:moveTo>
                  <a:lnTo>
                    <a:pt x="112" y="0"/>
                  </a:lnTo>
                  <a:moveTo>
                    <a:pt x="114" y="2"/>
                  </a:moveTo>
                  <a:lnTo>
                    <a:pt x="114" y="6"/>
                  </a:lnTo>
                  <a:moveTo>
                    <a:pt x="114" y="10"/>
                  </a:moveTo>
                  <a:lnTo>
                    <a:pt x="114" y="14"/>
                  </a:lnTo>
                  <a:moveTo>
                    <a:pt x="114" y="18"/>
                  </a:moveTo>
                  <a:lnTo>
                    <a:pt x="114" y="22"/>
                  </a:lnTo>
                  <a:moveTo>
                    <a:pt x="114" y="26"/>
                  </a:moveTo>
                  <a:lnTo>
                    <a:pt x="114" y="30"/>
                  </a:lnTo>
                  <a:moveTo>
                    <a:pt x="114" y="34"/>
                  </a:moveTo>
                  <a:lnTo>
                    <a:pt x="114" y="38"/>
                  </a:lnTo>
                  <a:lnTo>
                    <a:pt x="114" y="38"/>
                  </a:lnTo>
                  <a:moveTo>
                    <a:pt x="118" y="38"/>
                  </a:moveTo>
                  <a:lnTo>
                    <a:pt x="122" y="38"/>
                  </a:lnTo>
                  <a:moveTo>
                    <a:pt x="126" y="38"/>
                  </a:moveTo>
                  <a:lnTo>
                    <a:pt x="130" y="38"/>
                  </a:lnTo>
                  <a:moveTo>
                    <a:pt x="134" y="38"/>
                  </a:moveTo>
                  <a:lnTo>
                    <a:pt x="138" y="38"/>
                  </a:lnTo>
                  <a:moveTo>
                    <a:pt x="142" y="38"/>
                  </a:moveTo>
                  <a:lnTo>
                    <a:pt x="146" y="38"/>
                  </a:lnTo>
                  <a:moveTo>
                    <a:pt x="150" y="38"/>
                  </a:moveTo>
                  <a:lnTo>
                    <a:pt x="154" y="38"/>
                  </a:lnTo>
                  <a:moveTo>
                    <a:pt x="158" y="38"/>
                  </a:moveTo>
                  <a:lnTo>
                    <a:pt x="162" y="38"/>
                  </a:lnTo>
                  <a:moveTo>
                    <a:pt x="166" y="38"/>
                  </a:moveTo>
                  <a:lnTo>
                    <a:pt x="170" y="38"/>
                  </a:lnTo>
                  <a:moveTo>
                    <a:pt x="174" y="38"/>
                  </a:moveTo>
                  <a:lnTo>
                    <a:pt x="178" y="38"/>
                  </a:lnTo>
                  <a:moveTo>
                    <a:pt x="182" y="38"/>
                  </a:moveTo>
                  <a:lnTo>
                    <a:pt x="186" y="38"/>
                  </a:lnTo>
                  <a:moveTo>
                    <a:pt x="190" y="38"/>
                  </a:moveTo>
                  <a:lnTo>
                    <a:pt x="194" y="38"/>
                  </a:lnTo>
                  <a:moveTo>
                    <a:pt x="198" y="38"/>
                  </a:moveTo>
                  <a:lnTo>
                    <a:pt x="200" y="38"/>
                  </a:lnTo>
                  <a:lnTo>
                    <a:pt x="200" y="40"/>
                  </a:lnTo>
                  <a:moveTo>
                    <a:pt x="200" y="44"/>
                  </a:moveTo>
                  <a:lnTo>
                    <a:pt x="200" y="48"/>
                  </a:lnTo>
                  <a:moveTo>
                    <a:pt x="200" y="52"/>
                  </a:moveTo>
                  <a:lnTo>
                    <a:pt x="200" y="56"/>
                  </a:lnTo>
                  <a:moveTo>
                    <a:pt x="200" y="60"/>
                  </a:moveTo>
                  <a:lnTo>
                    <a:pt x="200" y="64"/>
                  </a:lnTo>
                  <a:moveTo>
                    <a:pt x="200" y="68"/>
                  </a:moveTo>
                  <a:lnTo>
                    <a:pt x="200" y="72"/>
                  </a:lnTo>
                  <a:moveTo>
                    <a:pt x="201" y="75"/>
                  </a:moveTo>
                  <a:lnTo>
                    <a:pt x="205" y="75"/>
                  </a:lnTo>
                  <a:moveTo>
                    <a:pt x="209" y="75"/>
                  </a:moveTo>
                  <a:lnTo>
                    <a:pt x="213" y="75"/>
                  </a:lnTo>
                  <a:moveTo>
                    <a:pt x="217" y="75"/>
                  </a:moveTo>
                  <a:lnTo>
                    <a:pt x="221" y="75"/>
                  </a:lnTo>
                  <a:moveTo>
                    <a:pt x="224" y="76"/>
                  </a:moveTo>
                  <a:lnTo>
                    <a:pt x="224" y="80"/>
                  </a:lnTo>
                  <a:moveTo>
                    <a:pt x="224" y="84"/>
                  </a:moveTo>
                  <a:lnTo>
                    <a:pt x="224" y="88"/>
                  </a:lnTo>
                  <a:moveTo>
                    <a:pt x="224" y="92"/>
                  </a:moveTo>
                  <a:lnTo>
                    <a:pt x="224" y="96"/>
                  </a:lnTo>
                  <a:moveTo>
                    <a:pt x="224" y="100"/>
                  </a:moveTo>
                  <a:lnTo>
                    <a:pt x="224" y="104"/>
                  </a:lnTo>
                  <a:moveTo>
                    <a:pt x="224" y="108"/>
                  </a:moveTo>
                  <a:lnTo>
                    <a:pt x="224" y="112"/>
                  </a:lnTo>
                  <a:moveTo>
                    <a:pt x="227" y="113"/>
                  </a:moveTo>
                  <a:lnTo>
                    <a:pt x="231" y="113"/>
                  </a:lnTo>
                  <a:moveTo>
                    <a:pt x="235" y="113"/>
                  </a:moveTo>
                  <a:lnTo>
                    <a:pt x="239" y="113"/>
                  </a:lnTo>
                  <a:moveTo>
                    <a:pt x="243" y="113"/>
                  </a:moveTo>
                  <a:lnTo>
                    <a:pt x="243" y="117"/>
                  </a:lnTo>
                  <a:moveTo>
                    <a:pt x="243" y="121"/>
                  </a:moveTo>
                  <a:lnTo>
                    <a:pt x="243" y="125"/>
                  </a:lnTo>
                  <a:moveTo>
                    <a:pt x="243" y="129"/>
                  </a:moveTo>
                  <a:lnTo>
                    <a:pt x="243" y="133"/>
                  </a:lnTo>
                  <a:moveTo>
                    <a:pt x="243" y="137"/>
                  </a:moveTo>
                  <a:lnTo>
                    <a:pt x="243" y="141"/>
                  </a:lnTo>
                  <a:moveTo>
                    <a:pt x="243" y="145"/>
                  </a:moveTo>
                  <a:lnTo>
                    <a:pt x="243" y="149"/>
                  </a:lnTo>
                  <a:moveTo>
                    <a:pt x="245" y="151"/>
                  </a:moveTo>
                  <a:lnTo>
                    <a:pt x="249" y="151"/>
                  </a:lnTo>
                  <a:moveTo>
                    <a:pt x="253" y="151"/>
                  </a:moveTo>
                  <a:lnTo>
                    <a:pt x="257" y="151"/>
                  </a:lnTo>
                  <a:moveTo>
                    <a:pt x="261" y="151"/>
                  </a:moveTo>
                  <a:lnTo>
                    <a:pt x="265" y="151"/>
                  </a:lnTo>
                  <a:moveTo>
                    <a:pt x="269" y="151"/>
                  </a:moveTo>
                  <a:lnTo>
                    <a:pt x="273" y="151"/>
                  </a:lnTo>
                  <a:moveTo>
                    <a:pt x="277" y="151"/>
                  </a:moveTo>
                  <a:lnTo>
                    <a:pt x="281" y="151"/>
                  </a:lnTo>
                  <a:moveTo>
                    <a:pt x="285" y="151"/>
                  </a:moveTo>
                  <a:lnTo>
                    <a:pt x="289" y="151"/>
                  </a:lnTo>
                  <a:moveTo>
                    <a:pt x="293" y="151"/>
                  </a:moveTo>
                  <a:lnTo>
                    <a:pt x="297" y="151"/>
                  </a:lnTo>
                  <a:moveTo>
                    <a:pt x="301" y="151"/>
                  </a:moveTo>
                  <a:lnTo>
                    <a:pt x="305" y="151"/>
                  </a:lnTo>
                  <a:lnTo>
                    <a:pt x="305" y="151"/>
                  </a:lnTo>
                  <a:moveTo>
                    <a:pt x="305" y="155"/>
                  </a:moveTo>
                  <a:lnTo>
                    <a:pt x="305" y="159"/>
                  </a:lnTo>
                  <a:moveTo>
                    <a:pt x="305" y="163"/>
                  </a:moveTo>
                  <a:lnTo>
                    <a:pt x="305" y="167"/>
                  </a:lnTo>
                  <a:moveTo>
                    <a:pt x="305" y="171"/>
                  </a:moveTo>
                  <a:lnTo>
                    <a:pt x="305" y="175"/>
                  </a:lnTo>
                  <a:moveTo>
                    <a:pt x="305" y="179"/>
                  </a:moveTo>
                  <a:lnTo>
                    <a:pt x="305" y="183"/>
                  </a:lnTo>
                  <a:moveTo>
                    <a:pt x="305" y="187"/>
                  </a:moveTo>
                  <a:lnTo>
                    <a:pt x="305" y="191"/>
                  </a:lnTo>
                  <a:moveTo>
                    <a:pt x="305" y="195"/>
                  </a:moveTo>
                  <a:lnTo>
                    <a:pt x="305" y="199"/>
                  </a:lnTo>
                  <a:moveTo>
                    <a:pt x="305" y="203"/>
                  </a:moveTo>
                  <a:lnTo>
                    <a:pt x="305" y="204"/>
                  </a:lnTo>
                  <a:lnTo>
                    <a:pt x="308" y="204"/>
                  </a:lnTo>
                  <a:moveTo>
                    <a:pt x="312" y="204"/>
                  </a:moveTo>
                  <a:lnTo>
                    <a:pt x="316" y="204"/>
                  </a:lnTo>
                  <a:moveTo>
                    <a:pt x="320" y="204"/>
                  </a:moveTo>
                  <a:lnTo>
                    <a:pt x="324" y="204"/>
                  </a:lnTo>
                  <a:moveTo>
                    <a:pt x="328" y="204"/>
                  </a:moveTo>
                  <a:lnTo>
                    <a:pt x="332" y="204"/>
                  </a:lnTo>
                  <a:moveTo>
                    <a:pt x="336" y="204"/>
                  </a:moveTo>
                  <a:lnTo>
                    <a:pt x="340" y="204"/>
                  </a:lnTo>
                  <a:moveTo>
                    <a:pt x="344" y="204"/>
                  </a:moveTo>
                  <a:lnTo>
                    <a:pt x="348" y="204"/>
                  </a:lnTo>
                  <a:moveTo>
                    <a:pt x="352" y="204"/>
                  </a:moveTo>
                  <a:lnTo>
                    <a:pt x="356" y="204"/>
                  </a:lnTo>
                  <a:moveTo>
                    <a:pt x="360" y="204"/>
                  </a:moveTo>
                  <a:lnTo>
                    <a:pt x="364" y="204"/>
                  </a:lnTo>
                  <a:moveTo>
                    <a:pt x="368" y="204"/>
                  </a:moveTo>
                  <a:lnTo>
                    <a:pt x="372" y="204"/>
                  </a:lnTo>
                  <a:moveTo>
                    <a:pt x="376" y="204"/>
                  </a:moveTo>
                  <a:lnTo>
                    <a:pt x="380" y="204"/>
                  </a:lnTo>
                  <a:moveTo>
                    <a:pt x="384" y="204"/>
                  </a:moveTo>
                  <a:lnTo>
                    <a:pt x="388" y="204"/>
                  </a:lnTo>
                  <a:moveTo>
                    <a:pt x="392" y="204"/>
                  </a:moveTo>
                  <a:lnTo>
                    <a:pt x="396" y="204"/>
                  </a:lnTo>
                  <a:moveTo>
                    <a:pt x="400" y="204"/>
                  </a:moveTo>
                  <a:lnTo>
                    <a:pt x="404" y="204"/>
                  </a:lnTo>
                  <a:moveTo>
                    <a:pt x="408" y="204"/>
                  </a:moveTo>
                  <a:lnTo>
                    <a:pt x="412" y="204"/>
                  </a:lnTo>
                  <a:moveTo>
                    <a:pt x="416" y="204"/>
                  </a:moveTo>
                  <a:lnTo>
                    <a:pt x="420" y="204"/>
                  </a:lnTo>
                  <a:moveTo>
                    <a:pt x="424" y="204"/>
                  </a:moveTo>
                  <a:lnTo>
                    <a:pt x="428" y="204"/>
                  </a:lnTo>
                  <a:moveTo>
                    <a:pt x="431" y="205"/>
                  </a:moveTo>
                  <a:lnTo>
                    <a:pt x="431" y="209"/>
                  </a:lnTo>
                  <a:moveTo>
                    <a:pt x="431" y="213"/>
                  </a:moveTo>
                  <a:lnTo>
                    <a:pt x="431" y="217"/>
                  </a:lnTo>
                  <a:moveTo>
                    <a:pt x="431" y="221"/>
                  </a:moveTo>
                  <a:lnTo>
                    <a:pt x="431" y="225"/>
                  </a:lnTo>
                  <a:moveTo>
                    <a:pt x="431" y="229"/>
                  </a:moveTo>
                  <a:lnTo>
                    <a:pt x="431" y="233"/>
                  </a:lnTo>
                  <a:moveTo>
                    <a:pt x="431" y="237"/>
                  </a:moveTo>
                  <a:lnTo>
                    <a:pt x="431" y="241"/>
                  </a:lnTo>
                  <a:moveTo>
                    <a:pt x="431" y="245"/>
                  </a:moveTo>
                  <a:lnTo>
                    <a:pt x="431" y="249"/>
                  </a:lnTo>
                  <a:moveTo>
                    <a:pt x="431" y="253"/>
                  </a:moveTo>
                  <a:lnTo>
                    <a:pt x="431" y="256"/>
                  </a:lnTo>
                  <a:lnTo>
                    <a:pt x="432" y="256"/>
                  </a:lnTo>
                  <a:moveTo>
                    <a:pt x="436" y="256"/>
                  </a:moveTo>
                  <a:lnTo>
                    <a:pt x="440" y="256"/>
                  </a:lnTo>
                  <a:moveTo>
                    <a:pt x="444" y="256"/>
                  </a:moveTo>
                  <a:lnTo>
                    <a:pt x="448" y="256"/>
                  </a:lnTo>
                  <a:moveTo>
                    <a:pt x="452" y="256"/>
                  </a:moveTo>
                  <a:lnTo>
                    <a:pt x="456" y="256"/>
                  </a:lnTo>
                  <a:moveTo>
                    <a:pt x="460" y="256"/>
                  </a:moveTo>
                  <a:lnTo>
                    <a:pt x="464" y="256"/>
                  </a:lnTo>
                  <a:moveTo>
                    <a:pt x="468" y="256"/>
                  </a:moveTo>
                  <a:lnTo>
                    <a:pt x="472" y="256"/>
                  </a:lnTo>
                  <a:moveTo>
                    <a:pt x="476" y="256"/>
                  </a:moveTo>
                  <a:lnTo>
                    <a:pt x="480" y="256"/>
                  </a:lnTo>
                  <a:moveTo>
                    <a:pt x="484" y="256"/>
                  </a:moveTo>
                  <a:lnTo>
                    <a:pt x="488" y="256"/>
                  </a:lnTo>
                  <a:moveTo>
                    <a:pt x="492" y="256"/>
                  </a:moveTo>
                  <a:lnTo>
                    <a:pt x="496" y="256"/>
                  </a:lnTo>
                  <a:moveTo>
                    <a:pt x="500" y="256"/>
                  </a:moveTo>
                  <a:lnTo>
                    <a:pt x="504" y="256"/>
                  </a:lnTo>
                  <a:moveTo>
                    <a:pt x="508" y="256"/>
                  </a:moveTo>
                  <a:lnTo>
                    <a:pt x="512" y="256"/>
                  </a:lnTo>
                  <a:moveTo>
                    <a:pt x="516" y="256"/>
                  </a:moveTo>
                  <a:lnTo>
                    <a:pt x="520" y="256"/>
                  </a:lnTo>
                  <a:moveTo>
                    <a:pt x="524" y="256"/>
                  </a:moveTo>
                  <a:lnTo>
                    <a:pt x="528" y="256"/>
                  </a:lnTo>
                </a:path>
              </a:pathLst>
            </a:cu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" name="Line 5"/>
            <p:cNvSpPr>
              <a:spLocks noChangeShapeType="1"/>
            </p:cNvSpPr>
            <p:nvPr/>
          </p:nvSpPr>
          <p:spPr bwMode="auto">
            <a:xfrm>
              <a:off x="3224213" y="5149850"/>
              <a:ext cx="3214688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3224213" y="5149850"/>
              <a:ext cx="0" cy="603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3863975" y="5149850"/>
              <a:ext cx="0" cy="603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Line 8"/>
            <p:cNvSpPr>
              <a:spLocks noChangeShapeType="1"/>
            </p:cNvSpPr>
            <p:nvPr/>
          </p:nvSpPr>
          <p:spPr bwMode="auto">
            <a:xfrm>
              <a:off x="4511675" y="5149850"/>
              <a:ext cx="0" cy="603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5151438" y="5149850"/>
              <a:ext cx="0" cy="603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>
              <a:off x="5799138" y="5149850"/>
              <a:ext cx="0" cy="603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Line 11"/>
            <p:cNvSpPr>
              <a:spLocks noChangeShapeType="1"/>
            </p:cNvSpPr>
            <p:nvPr/>
          </p:nvSpPr>
          <p:spPr bwMode="auto">
            <a:xfrm>
              <a:off x="6438900" y="5149850"/>
              <a:ext cx="0" cy="603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3170238" y="5291138"/>
              <a:ext cx="7694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3"/>
            <p:cNvSpPr>
              <a:spLocks noChangeArrowheads="1"/>
            </p:cNvSpPr>
            <p:nvPr/>
          </p:nvSpPr>
          <p:spPr bwMode="auto">
            <a:xfrm>
              <a:off x="3810000" y="5291138"/>
              <a:ext cx="7694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14"/>
            <p:cNvSpPr>
              <a:spLocks noChangeArrowheads="1"/>
            </p:cNvSpPr>
            <p:nvPr/>
          </p:nvSpPr>
          <p:spPr bwMode="auto">
            <a:xfrm>
              <a:off x="4457700" y="5291138"/>
              <a:ext cx="7694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5097463" y="5291138"/>
              <a:ext cx="7694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6"/>
            <p:cNvSpPr>
              <a:spLocks noChangeArrowheads="1"/>
            </p:cNvSpPr>
            <p:nvPr/>
          </p:nvSpPr>
          <p:spPr bwMode="auto">
            <a:xfrm>
              <a:off x="5745163" y="5291138"/>
              <a:ext cx="7694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17"/>
            <p:cNvSpPr>
              <a:spLocks noChangeArrowheads="1"/>
            </p:cNvSpPr>
            <p:nvPr/>
          </p:nvSpPr>
          <p:spPr bwMode="auto">
            <a:xfrm>
              <a:off x="6384925" y="5291138"/>
              <a:ext cx="7694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 flipV="1">
              <a:off x="3097213" y="2239963"/>
              <a:ext cx="0" cy="27955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Line 19"/>
            <p:cNvSpPr>
              <a:spLocks noChangeShapeType="1"/>
            </p:cNvSpPr>
            <p:nvPr/>
          </p:nvSpPr>
          <p:spPr bwMode="auto">
            <a:xfrm flipH="1">
              <a:off x="3028950" y="5035550"/>
              <a:ext cx="68263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Line 20"/>
            <p:cNvSpPr>
              <a:spLocks noChangeShapeType="1"/>
            </p:cNvSpPr>
            <p:nvPr/>
          </p:nvSpPr>
          <p:spPr bwMode="auto">
            <a:xfrm flipH="1">
              <a:off x="3028950" y="4476750"/>
              <a:ext cx="68263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Line 21"/>
            <p:cNvSpPr>
              <a:spLocks noChangeShapeType="1"/>
            </p:cNvSpPr>
            <p:nvPr/>
          </p:nvSpPr>
          <p:spPr bwMode="auto">
            <a:xfrm flipH="1">
              <a:off x="3028950" y="3917950"/>
              <a:ext cx="68263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Line 22"/>
            <p:cNvSpPr>
              <a:spLocks noChangeShapeType="1"/>
            </p:cNvSpPr>
            <p:nvPr/>
          </p:nvSpPr>
          <p:spPr bwMode="auto">
            <a:xfrm flipH="1">
              <a:off x="3028950" y="3357563"/>
              <a:ext cx="68263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Line 23"/>
            <p:cNvSpPr>
              <a:spLocks noChangeShapeType="1"/>
            </p:cNvSpPr>
            <p:nvPr/>
          </p:nvSpPr>
          <p:spPr bwMode="auto">
            <a:xfrm flipH="1">
              <a:off x="3028950" y="2798763"/>
              <a:ext cx="68263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Line 24"/>
            <p:cNvSpPr>
              <a:spLocks noChangeShapeType="1"/>
            </p:cNvSpPr>
            <p:nvPr/>
          </p:nvSpPr>
          <p:spPr bwMode="auto">
            <a:xfrm flipH="1">
              <a:off x="3028950" y="2239963"/>
              <a:ext cx="68263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25"/>
            <p:cNvSpPr>
              <a:spLocks noChangeArrowheads="1"/>
            </p:cNvSpPr>
            <p:nvPr/>
          </p:nvSpPr>
          <p:spPr bwMode="auto">
            <a:xfrm>
              <a:off x="2752725" y="4989513"/>
              <a:ext cx="19236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0.0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Rectangle 26"/>
            <p:cNvSpPr>
              <a:spLocks noChangeArrowheads="1"/>
            </p:cNvSpPr>
            <p:nvPr/>
          </p:nvSpPr>
          <p:spPr bwMode="auto">
            <a:xfrm>
              <a:off x="2752725" y="4429125"/>
              <a:ext cx="19236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0.2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Rectangle 27"/>
            <p:cNvSpPr>
              <a:spLocks noChangeArrowheads="1"/>
            </p:cNvSpPr>
            <p:nvPr/>
          </p:nvSpPr>
          <p:spPr bwMode="auto">
            <a:xfrm>
              <a:off x="2752725" y="3870325"/>
              <a:ext cx="19236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0.4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ctangle 28"/>
            <p:cNvSpPr>
              <a:spLocks noChangeArrowheads="1"/>
            </p:cNvSpPr>
            <p:nvPr/>
          </p:nvSpPr>
          <p:spPr bwMode="auto">
            <a:xfrm>
              <a:off x="2752725" y="3311525"/>
              <a:ext cx="19236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0.6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 29"/>
            <p:cNvSpPr>
              <a:spLocks noChangeArrowheads="1"/>
            </p:cNvSpPr>
            <p:nvPr/>
          </p:nvSpPr>
          <p:spPr bwMode="auto">
            <a:xfrm>
              <a:off x="2752725" y="2752725"/>
              <a:ext cx="19236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0.8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ectangle 30"/>
            <p:cNvSpPr>
              <a:spLocks noChangeArrowheads="1"/>
            </p:cNvSpPr>
            <p:nvPr/>
          </p:nvSpPr>
          <p:spPr bwMode="auto">
            <a:xfrm>
              <a:off x="2752725" y="2193925"/>
              <a:ext cx="19236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1.0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Freeform 31"/>
            <p:cNvSpPr>
              <a:spLocks/>
            </p:cNvSpPr>
            <p:nvPr/>
          </p:nvSpPr>
          <p:spPr bwMode="auto">
            <a:xfrm>
              <a:off x="3097213" y="2125663"/>
              <a:ext cx="3468688" cy="3024188"/>
            </a:xfrm>
            <a:custGeom>
              <a:avLst/>
              <a:gdLst>
                <a:gd name="T0" fmla="*/ 0 w 515"/>
                <a:gd name="T1" fmla="*/ 0 h 449"/>
                <a:gd name="T2" fmla="*/ 0 w 515"/>
                <a:gd name="T3" fmla="*/ 449 h 449"/>
                <a:gd name="T4" fmla="*/ 515 w 515"/>
                <a:gd name="T5" fmla="*/ 44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5" h="449">
                  <a:moveTo>
                    <a:pt x="0" y="0"/>
                  </a:moveTo>
                  <a:lnTo>
                    <a:pt x="0" y="449"/>
                  </a:lnTo>
                  <a:lnTo>
                    <a:pt x="515" y="449"/>
                  </a:lnTo>
                </a:path>
              </a:pathLst>
            </a:cu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4443910" y="5464527"/>
              <a:ext cx="1226178" cy="141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Observation</a:t>
              </a:r>
              <a:r>
                <a:rPr kumimoji="0" lang="en-US" altLang="ja-JP" sz="1200" b="0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period</a:t>
              </a:r>
              <a:r>
                <a:rPr kumimoji="0" lang="en-US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(year)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Line 36"/>
            <p:cNvSpPr>
              <a:spLocks noChangeShapeType="1"/>
            </p:cNvSpPr>
            <p:nvPr/>
          </p:nvSpPr>
          <p:spPr bwMode="auto">
            <a:xfrm>
              <a:off x="3979863" y="2239963"/>
              <a:ext cx="66675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Line 37"/>
            <p:cNvSpPr>
              <a:spLocks noChangeShapeType="1"/>
            </p:cNvSpPr>
            <p:nvPr/>
          </p:nvSpPr>
          <p:spPr bwMode="auto">
            <a:xfrm flipV="1">
              <a:off x="4013200" y="2206625"/>
              <a:ext cx="0" cy="666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Line 38"/>
            <p:cNvSpPr>
              <a:spLocks noChangeShapeType="1"/>
            </p:cNvSpPr>
            <p:nvPr/>
          </p:nvSpPr>
          <p:spPr bwMode="auto">
            <a:xfrm>
              <a:off x="4875213" y="3257550"/>
              <a:ext cx="68263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Line 39"/>
            <p:cNvSpPr>
              <a:spLocks noChangeShapeType="1"/>
            </p:cNvSpPr>
            <p:nvPr/>
          </p:nvSpPr>
          <p:spPr bwMode="auto">
            <a:xfrm flipV="1">
              <a:off x="4908550" y="3224213"/>
              <a:ext cx="0" cy="666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Line 40"/>
            <p:cNvSpPr>
              <a:spLocks noChangeShapeType="1"/>
            </p:cNvSpPr>
            <p:nvPr/>
          </p:nvSpPr>
          <p:spPr bwMode="auto">
            <a:xfrm>
              <a:off x="4935538" y="3257550"/>
              <a:ext cx="68263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Line 41"/>
            <p:cNvSpPr>
              <a:spLocks noChangeShapeType="1"/>
            </p:cNvSpPr>
            <p:nvPr/>
          </p:nvSpPr>
          <p:spPr bwMode="auto">
            <a:xfrm flipV="1">
              <a:off x="4968875" y="3224213"/>
              <a:ext cx="0" cy="666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Rectangle 42"/>
            <p:cNvSpPr>
              <a:spLocks noChangeArrowheads="1"/>
            </p:cNvSpPr>
            <p:nvPr/>
          </p:nvSpPr>
          <p:spPr bwMode="auto">
            <a:xfrm>
              <a:off x="3170238" y="5810250"/>
              <a:ext cx="7694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Rectangle 43"/>
            <p:cNvSpPr>
              <a:spLocks noChangeArrowheads="1"/>
            </p:cNvSpPr>
            <p:nvPr/>
          </p:nvSpPr>
          <p:spPr bwMode="auto">
            <a:xfrm>
              <a:off x="3810000" y="5810250"/>
              <a:ext cx="7694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Rectangle 44"/>
            <p:cNvSpPr>
              <a:spLocks noChangeArrowheads="1"/>
            </p:cNvSpPr>
            <p:nvPr/>
          </p:nvSpPr>
          <p:spPr bwMode="auto">
            <a:xfrm>
              <a:off x="4457700" y="5810250"/>
              <a:ext cx="7694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Rectangle 45"/>
            <p:cNvSpPr>
              <a:spLocks noChangeArrowheads="1"/>
            </p:cNvSpPr>
            <p:nvPr/>
          </p:nvSpPr>
          <p:spPr bwMode="auto">
            <a:xfrm>
              <a:off x="5097463" y="5810250"/>
              <a:ext cx="7694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Rectangle 46"/>
            <p:cNvSpPr>
              <a:spLocks noChangeArrowheads="1"/>
            </p:cNvSpPr>
            <p:nvPr/>
          </p:nvSpPr>
          <p:spPr bwMode="auto">
            <a:xfrm>
              <a:off x="5745163" y="5810250"/>
              <a:ext cx="7694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Rectangle 47"/>
            <p:cNvSpPr>
              <a:spLocks noChangeArrowheads="1"/>
            </p:cNvSpPr>
            <p:nvPr/>
          </p:nvSpPr>
          <p:spPr bwMode="auto">
            <a:xfrm>
              <a:off x="6384925" y="5810250"/>
              <a:ext cx="7694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Rectangle 48"/>
            <p:cNvSpPr>
              <a:spLocks noChangeArrowheads="1"/>
            </p:cNvSpPr>
            <p:nvPr/>
          </p:nvSpPr>
          <p:spPr bwMode="auto">
            <a:xfrm>
              <a:off x="3136900" y="5938838"/>
              <a:ext cx="15388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Rectangle 49"/>
            <p:cNvSpPr>
              <a:spLocks noChangeArrowheads="1"/>
            </p:cNvSpPr>
            <p:nvPr/>
          </p:nvSpPr>
          <p:spPr bwMode="auto">
            <a:xfrm>
              <a:off x="3776663" y="5938838"/>
              <a:ext cx="15388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Rectangle 50"/>
            <p:cNvSpPr>
              <a:spLocks noChangeArrowheads="1"/>
            </p:cNvSpPr>
            <p:nvPr/>
          </p:nvSpPr>
          <p:spPr bwMode="auto">
            <a:xfrm>
              <a:off x="4424363" y="5938838"/>
              <a:ext cx="15388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Rectangle 51"/>
            <p:cNvSpPr>
              <a:spLocks noChangeArrowheads="1"/>
            </p:cNvSpPr>
            <p:nvPr/>
          </p:nvSpPr>
          <p:spPr bwMode="auto">
            <a:xfrm>
              <a:off x="5097463" y="5938838"/>
              <a:ext cx="7694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Rectangle 52"/>
            <p:cNvSpPr>
              <a:spLocks noChangeArrowheads="1"/>
            </p:cNvSpPr>
            <p:nvPr/>
          </p:nvSpPr>
          <p:spPr bwMode="auto">
            <a:xfrm>
              <a:off x="5745163" y="5938838"/>
              <a:ext cx="7694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Rectangle 53"/>
            <p:cNvSpPr>
              <a:spLocks noChangeArrowheads="1"/>
            </p:cNvSpPr>
            <p:nvPr/>
          </p:nvSpPr>
          <p:spPr bwMode="auto">
            <a:xfrm>
              <a:off x="6384925" y="5938838"/>
              <a:ext cx="7694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Rectangle 54"/>
            <p:cNvSpPr>
              <a:spLocks noChangeArrowheads="1"/>
            </p:cNvSpPr>
            <p:nvPr/>
          </p:nvSpPr>
          <p:spPr bwMode="auto">
            <a:xfrm>
              <a:off x="2479711" y="5799654"/>
              <a:ext cx="323198" cy="141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Severe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Rectangle 55"/>
            <p:cNvSpPr>
              <a:spLocks noChangeArrowheads="1"/>
            </p:cNvSpPr>
            <p:nvPr/>
          </p:nvSpPr>
          <p:spPr bwMode="auto">
            <a:xfrm>
              <a:off x="2479486" y="5940022"/>
              <a:ext cx="546476" cy="141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Non-severe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Rectangle 56"/>
            <p:cNvSpPr>
              <a:spLocks noChangeArrowheads="1"/>
            </p:cNvSpPr>
            <p:nvPr/>
          </p:nvSpPr>
          <p:spPr bwMode="auto">
            <a:xfrm>
              <a:off x="3097213" y="5614988"/>
              <a:ext cx="92493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Number at risk</a:t>
              </a:r>
              <a:endParaRPr kumimoji="0" lang="ja-JP" altLang="ja-JP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Line 57"/>
            <p:cNvSpPr>
              <a:spLocks noChangeShapeType="1"/>
            </p:cNvSpPr>
            <p:nvPr/>
          </p:nvSpPr>
          <p:spPr bwMode="auto">
            <a:xfrm>
              <a:off x="3425024" y="4113117"/>
              <a:ext cx="195263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Freeform 58"/>
            <p:cNvSpPr>
              <a:spLocks noEditPoints="1"/>
            </p:cNvSpPr>
            <p:nvPr/>
          </p:nvSpPr>
          <p:spPr bwMode="auto">
            <a:xfrm flipV="1">
              <a:off x="3410778" y="4257216"/>
              <a:ext cx="195263" cy="48717"/>
            </a:xfrm>
            <a:custGeom>
              <a:avLst/>
              <a:gdLst>
                <a:gd name="T0" fmla="*/ 0 w 25"/>
                <a:gd name="T1" fmla="*/ 4 w 25"/>
                <a:gd name="T2" fmla="*/ 8 w 25"/>
                <a:gd name="T3" fmla="*/ 12 w 25"/>
                <a:gd name="T4" fmla="*/ 16 w 25"/>
                <a:gd name="T5" fmla="*/ 20 w 25"/>
                <a:gd name="T6" fmla="*/ 24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25">
                  <a:moveTo>
                    <a:pt x="4" y="0"/>
                  </a:moveTo>
                  <a:lnTo>
                    <a:pt x="8" y="0"/>
                  </a:lnTo>
                  <a:moveTo>
                    <a:pt x="12" y="0"/>
                  </a:moveTo>
                  <a:lnTo>
                    <a:pt x="16" y="0"/>
                  </a:lnTo>
                  <a:moveTo>
                    <a:pt x="20" y="0"/>
                  </a:moveTo>
                  <a:lnTo>
                    <a:pt x="24" y="0"/>
                  </a:lnTo>
                </a:path>
              </a:pathLst>
            </a:cu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Rectangle 60"/>
            <p:cNvSpPr>
              <a:spLocks noChangeArrowheads="1"/>
            </p:cNvSpPr>
            <p:nvPr/>
          </p:nvSpPr>
          <p:spPr bwMode="auto">
            <a:xfrm>
              <a:off x="3659020" y="4026843"/>
              <a:ext cx="108363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Severe dysphagia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Rectangle 61"/>
            <p:cNvSpPr>
              <a:spLocks noChangeArrowheads="1"/>
            </p:cNvSpPr>
            <p:nvPr/>
          </p:nvSpPr>
          <p:spPr bwMode="auto">
            <a:xfrm>
              <a:off x="3644775" y="4243129"/>
              <a:ext cx="137377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Non-severe dysphagia</a:t>
              </a:r>
              <a:endParaRPr kumimoji="0" lang="ja-JP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6" name="Rectangle 157"/>
          <p:cNvSpPr>
            <a:spLocks noChangeArrowheads="1"/>
          </p:cNvSpPr>
          <p:nvPr/>
        </p:nvSpPr>
        <p:spPr bwMode="auto">
          <a:xfrm rot="16200000">
            <a:off x="-267247" y="2423148"/>
            <a:ext cx="343734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Survival rate</a:t>
            </a:r>
            <a:endParaRPr kumimoji="0" lang="ja-JP" altLang="ja-JP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3" name="グループ化 62"/>
          <p:cNvGrpSpPr/>
          <p:nvPr/>
        </p:nvGrpSpPr>
        <p:grpSpPr>
          <a:xfrm>
            <a:off x="6974206" y="5021471"/>
            <a:ext cx="47460" cy="389310"/>
            <a:chOff x="5202719" y="4268627"/>
            <a:chExt cx="185894" cy="473699"/>
          </a:xfrm>
        </p:grpSpPr>
        <p:cxnSp>
          <p:nvCxnSpPr>
            <p:cNvPr id="67" name="直線コネクタ 66"/>
            <p:cNvCxnSpPr/>
            <p:nvPr/>
          </p:nvCxnSpPr>
          <p:spPr>
            <a:xfrm>
              <a:off x="5388613" y="4268627"/>
              <a:ext cx="0" cy="47369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コネクタ 67"/>
            <p:cNvCxnSpPr/>
            <p:nvPr/>
          </p:nvCxnSpPr>
          <p:spPr>
            <a:xfrm>
              <a:off x="5202719" y="4268627"/>
              <a:ext cx="18589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コネクタ 69"/>
            <p:cNvCxnSpPr/>
            <p:nvPr/>
          </p:nvCxnSpPr>
          <p:spPr>
            <a:xfrm flipV="1">
              <a:off x="5209538" y="4742325"/>
              <a:ext cx="161069" cy="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40373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19958</TotalTime>
  <Words>264</Words>
  <Application>Microsoft Office PowerPoint</Application>
  <PresentationFormat>画面に合わせる (4:3)</PresentationFormat>
  <Paragraphs>54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​​テーマ</vt:lpstr>
      <vt:lpstr>Supplementary Figure 1. Food Intake LEVEL Scale in this study</vt:lpstr>
      <vt:lpstr>Supplementary Figure 2. Survival rate in IIM patients with Severe and Non-severe dysphagia </vt:lpstr>
    </vt:vector>
  </TitlesOfParts>
  <Company>聖隷福祉事業団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聖隷浜松病院</dc:creator>
  <cp:lastModifiedBy>晋一郎 大村</cp:lastModifiedBy>
  <cp:revision>6331</cp:revision>
  <dcterms:created xsi:type="dcterms:W3CDTF">2013-12-19T05:13:42Z</dcterms:created>
  <dcterms:modified xsi:type="dcterms:W3CDTF">2023-10-19T09:14:30Z</dcterms:modified>
</cp:coreProperties>
</file>