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7"/>
    <a:srgbClr val="296DC0"/>
    <a:srgbClr val="AA0065"/>
    <a:srgbClr val="0092F7"/>
    <a:srgbClr val="65AA00"/>
    <a:srgbClr val="00437A"/>
    <a:srgbClr val="0066B5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>
        <p:scale>
          <a:sx n="104" d="100"/>
          <a:sy n="104" d="100"/>
        </p:scale>
        <p:origin x="39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363456" cy="100027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  <a:spcAft>
                <a:spcPts val="80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Acute kidney injury requiring dialysis in children: a multicentric, emerging country perspective.</a:t>
            </a:r>
            <a:endParaRPr lang="pt-BR" sz="28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Dialytic acute kidney injury is a condition associated with high mortality in children.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  <a:p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bg1"/>
                </a:solidFill>
                <a:latin typeface="+mj-lt"/>
              </a:rPr>
              <a:t>Cleto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-Yamane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The m</a:t>
            </a:r>
            <a:r>
              <a:rPr lang="en-US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ortality</a:t>
            </a:r>
            <a:r>
              <a:rPr lang="en-US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rate associated with dialytic AKI in pediatric patients is high, notably </a:t>
            </a:r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</a:rPr>
              <a:t>among neonates. </a:t>
            </a:r>
            <a:r>
              <a:rPr lang="en-US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Early mortality may indicate late referral or futility of treatment. </a:t>
            </a:r>
            <a:r>
              <a:rPr lang="en-GB" dirty="0">
                <a:solidFill>
                  <a:schemeClr val="bg1"/>
                </a:solidFill>
              </a:rPr>
              <a:t>  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reeform: Shape 46">
            <a:extLst>
              <a:ext uri="{FF2B5EF4-FFF2-40B4-BE49-F238E27FC236}">
                <a16:creationId xmlns:a16="http://schemas.microsoft.com/office/drawing/2014/main" id="{B5F9D4C5-D7C2-5341-94A8-35090F6D19D8}"/>
              </a:ext>
            </a:extLst>
          </p:cNvPr>
          <p:cNvSpPr/>
          <p:nvPr/>
        </p:nvSpPr>
        <p:spPr>
          <a:xfrm>
            <a:off x="875766" y="3142847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6">
            <a:extLst>
              <a:ext uri="{FF2B5EF4-FFF2-40B4-BE49-F238E27FC236}">
                <a16:creationId xmlns:a16="http://schemas.microsoft.com/office/drawing/2014/main" id="{6C6A56E3-2C2C-708D-39A0-EBF81005EA14}"/>
              </a:ext>
            </a:extLst>
          </p:cNvPr>
          <p:cNvSpPr/>
          <p:nvPr/>
        </p:nvSpPr>
        <p:spPr>
          <a:xfrm>
            <a:off x="1183020" y="3159097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46">
            <a:extLst>
              <a:ext uri="{FF2B5EF4-FFF2-40B4-BE49-F238E27FC236}">
                <a16:creationId xmlns:a16="http://schemas.microsoft.com/office/drawing/2014/main" id="{664668A0-E221-9CD8-DC55-B3767B91776F}"/>
              </a:ext>
            </a:extLst>
          </p:cNvPr>
          <p:cNvSpPr/>
          <p:nvPr/>
        </p:nvSpPr>
        <p:spPr>
          <a:xfrm>
            <a:off x="810406" y="3392684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Freeform: Shape 46">
            <a:extLst>
              <a:ext uri="{FF2B5EF4-FFF2-40B4-BE49-F238E27FC236}">
                <a16:creationId xmlns:a16="http://schemas.microsoft.com/office/drawing/2014/main" id="{42C0B884-9419-0EB8-2F4A-20DE2F052E09}"/>
              </a:ext>
            </a:extLst>
          </p:cNvPr>
          <p:cNvSpPr/>
          <p:nvPr/>
        </p:nvSpPr>
        <p:spPr>
          <a:xfrm>
            <a:off x="1248380" y="3371713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8" name="TextBox 32">
            <a:extLst>
              <a:ext uri="{FF2B5EF4-FFF2-40B4-BE49-F238E27FC236}">
                <a16:creationId xmlns:a16="http://schemas.microsoft.com/office/drawing/2014/main" id="{1E458074-2CE1-73CC-F79F-BA7AC270AD79}"/>
              </a:ext>
            </a:extLst>
          </p:cNvPr>
          <p:cNvSpPr txBox="1"/>
          <p:nvPr/>
        </p:nvSpPr>
        <p:spPr>
          <a:xfrm>
            <a:off x="482923" y="4442582"/>
            <a:ext cx="1762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296DC0"/>
                </a:solidFill>
              </a:rPr>
              <a:t>693 patients  0-18 years</a:t>
            </a:r>
          </a:p>
          <a:p>
            <a:pPr algn="ctr"/>
            <a:endParaRPr lang="en-GB" sz="2000" dirty="0">
              <a:solidFill>
                <a:srgbClr val="296DC0"/>
              </a:solidFill>
            </a:endParaRP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CF20616E-0A5E-0D5B-B680-75FC4AD18F22}"/>
              </a:ext>
            </a:extLst>
          </p:cNvPr>
          <p:cNvSpPr txBox="1"/>
          <p:nvPr/>
        </p:nvSpPr>
        <p:spPr>
          <a:xfrm>
            <a:off x="482924" y="2143434"/>
            <a:ext cx="1762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Retrospective analysis over 13 years</a:t>
            </a:r>
          </a:p>
        </p:txBody>
      </p:sp>
      <p:pic>
        <p:nvPicPr>
          <p:cNvPr id="11" name="image3.png" descr="Gráfico&#10;&#10;Descrição gerada automaticamente">
            <a:extLst>
              <a:ext uri="{FF2B5EF4-FFF2-40B4-BE49-F238E27FC236}">
                <a16:creationId xmlns:a16="http://schemas.microsoft.com/office/drawing/2014/main" id="{63206A8C-C1B3-102E-1A94-93D4CACED01F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10575" y="2330981"/>
            <a:ext cx="4287794" cy="2587864"/>
          </a:xfrm>
          <a:prstGeom prst="rect">
            <a:avLst/>
          </a:prstGeom>
          <a:ln/>
        </p:spPr>
      </p:pic>
      <p:sp>
        <p:nvSpPr>
          <p:cNvPr id="12" name="Quadro 11">
            <a:extLst>
              <a:ext uri="{FF2B5EF4-FFF2-40B4-BE49-F238E27FC236}">
                <a16:creationId xmlns:a16="http://schemas.microsoft.com/office/drawing/2014/main" id="{FF64E623-CCE4-E73A-38B8-D079CE6F5938}"/>
              </a:ext>
            </a:extLst>
          </p:cNvPr>
          <p:cNvSpPr/>
          <p:nvPr/>
        </p:nvSpPr>
        <p:spPr>
          <a:xfrm>
            <a:off x="7545216" y="2143433"/>
            <a:ext cx="4353152" cy="2775412"/>
          </a:xfrm>
          <a:prstGeom prst="frame">
            <a:avLst>
              <a:gd name="adj1" fmla="val 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DD25D3C-F2E7-B4B3-7E3A-EEFCC89DF35D}"/>
              </a:ext>
            </a:extLst>
          </p:cNvPr>
          <p:cNvSpPr txBox="1"/>
          <p:nvPr/>
        </p:nvSpPr>
        <p:spPr>
          <a:xfrm>
            <a:off x="8133113" y="2146882"/>
            <a:ext cx="320151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F</a:t>
            </a:r>
            <a:r>
              <a:rPr lang="en-US" sz="1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actors associated with survival in the multivariate model</a:t>
            </a:r>
            <a:r>
              <a:rPr lang="pt-BR" sz="1000" dirty="0">
                <a:effectLst/>
              </a:rPr>
              <a:t> </a:t>
            </a:r>
            <a:endParaRPr lang="pt-BR" sz="1000" dirty="0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9E6A5660-975F-B7DF-F5AB-7F141322C545}"/>
              </a:ext>
            </a:extLst>
          </p:cNvPr>
          <p:cNvSpPr/>
          <p:nvPr/>
        </p:nvSpPr>
        <p:spPr>
          <a:xfrm>
            <a:off x="3451368" y="2806196"/>
            <a:ext cx="3106013" cy="622841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Median time between the start of therapy and death: 2 days</a:t>
            </a:r>
            <a:endParaRPr lang="pt-BR" sz="18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D2BA46F-97D3-5F7C-E1D0-FE8F59A5C958}"/>
              </a:ext>
            </a:extLst>
          </p:cNvPr>
          <p:cNvSpPr/>
          <p:nvPr/>
        </p:nvSpPr>
        <p:spPr>
          <a:xfrm>
            <a:off x="3434266" y="1889055"/>
            <a:ext cx="3134518" cy="614223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Overall mortality rate: 65.2% (Neonates: 73.4%)</a:t>
            </a:r>
            <a:r>
              <a:rPr lang="pt-BR" dirty="0">
                <a:solidFill>
                  <a:schemeClr val="bg1"/>
                </a:solidFill>
                <a:effectLst/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Rectangle 55">
            <a:extLst>
              <a:ext uri="{FF2B5EF4-FFF2-40B4-BE49-F238E27FC236}">
                <a16:creationId xmlns:a16="http://schemas.microsoft.com/office/drawing/2014/main" id="{DB00EA22-8ACF-120F-6703-28926EC55871}"/>
              </a:ext>
            </a:extLst>
          </p:cNvPr>
          <p:cNvSpPr/>
          <p:nvPr/>
        </p:nvSpPr>
        <p:spPr>
          <a:xfrm>
            <a:off x="3445669" y="4653936"/>
            <a:ext cx="3134518" cy="614223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ea typeface="Times New Roman" panose="02020603050405020304" pitchFamily="18" charset="0"/>
              </a:rPr>
              <a:t>C</a:t>
            </a:r>
            <a:r>
              <a:rPr lang="en-US" sz="1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ongenital abnormalities: higher mortality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9" name="Rectangle 6">
            <a:extLst>
              <a:ext uri="{FF2B5EF4-FFF2-40B4-BE49-F238E27FC236}">
                <a16:creationId xmlns:a16="http://schemas.microsoft.com/office/drawing/2014/main" id="{D2255CDB-6FB3-2165-C6DA-C90832CF1385}"/>
              </a:ext>
            </a:extLst>
          </p:cNvPr>
          <p:cNvSpPr/>
          <p:nvPr/>
        </p:nvSpPr>
        <p:spPr>
          <a:xfrm>
            <a:off x="3457072" y="3731955"/>
            <a:ext cx="3134518" cy="619063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Primary kidney diseases: </a:t>
            </a:r>
          </a:p>
          <a:p>
            <a:pPr algn="ctr"/>
            <a:r>
              <a:rPr lang="en-US" sz="18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most favorable outcomes</a:t>
            </a:r>
            <a:r>
              <a:rPr lang="pt-BR" dirty="0">
                <a:solidFill>
                  <a:schemeClr val="bg1"/>
                </a:solidFill>
                <a:effectLst/>
              </a:rPr>
              <a:t>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2957</TotalTime>
  <Words>123</Words>
  <Application>Microsoft Macintosh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Apresentação do PowerPoint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Thais Cleto</cp:lastModifiedBy>
  <cp:revision>58</cp:revision>
  <dcterms:created xsi:type="dcterms:W3CDTF">2019-06-13T12:30:18Z</dcterms:created>
  <dcterms:modified xsi:type="dcterms:W3CDTF">2023-10-16T14:08:14Z</dcterms:modified>
</cp:coreProperties>
</file>