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88" r:id="rId2"/>
    <p:sldId id="289" r:id="rId3"/>
    <p:sldId id="287" r:id="rId4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D749"/>
    <a:srgbClr val="D6FA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79" autoAdjust="0"/>
    <p:restoredTop sz="94990" autoAdjust="0"/>
  </p:normalViewPr>
  <p:slideViewPr>
    <p:cSldViewPr snapToGrid="0">
      <p:cViewPr>
        <p:scale>
          <a:sx n="150" d="100"/>
          <a:sy n="150" d="100"/>
        </p:scale>
        <p:origin x="974" y="-6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shant Pawar" userId="325608bfbb8b2877" providerId="LiveId" clId="{DC14453D-DAC7-D044-80D2-862A3967471E}"/>
    <pc:docChg chg="modSld">
      <pc:chgData name="Prashant Pawar" userId="325608bfbb8b2877" providerId="LiveId" clId="{DC14453D-DAC7-D044-80D2-862A3967471E}" dt="2023-10-13T12:54:24.193" v="1" actId="207"/>
      <pc:docMkLst>
        <pc:docMk/>
      </pc:docMkLst>
      <pc:sldChg chg="modSp mod">
        <pc:chgData name="Prashant Pawar" userId="325608bfbb8b2877" providerId="LiveId" clId="{DC14453D-DAC7-D044-80D2-862A3967471E}" dt="2023-10-13T12:54:24.193" v="1" actId="207"/>
        <pc:sldMkLst>
          <pc:docMk/>
          <pc:sldMk cId="4248514237" sldId="287"/>
        </pc:sldMkLst>
        <pc:spChg chg="mod">
          <ac:chgData name="Prashant Pawar" userId="325608bfbb8b2877" providerId="LiveId" clId="{DC14453D-DAC7-D044-80D2-862A3967471E}" dt="2023-10-13T12:54:24.193" v="1" actId="207"/>
          <ac:spMkLst>
            <pc:docMk/>
            <pc:sldMk cId="4248514237" sldId="287"/>
            <ac:spMk id="16" creationId="{FBF0A152-BE5D-F892-BD61-C18AEFA5CE06}"/>
          </ac:spMkLst>
        </pc:spChg>
      </pc:sldChg>
    </pc:docChg>
  </pc:docChgLst>
  <pc:docChgLst>
    <pc:chgData name="Prashant Pawar" userId="325608bfbb8b2877" providerId="LiveId" clId="{A8E147B6-A8D5-C841-9098-A4BB49A4F259}"/>
    <pc:docChg chg="modSld">
      <pc:chgData name="Prashant Pawar" userId="325608bfbb8b2877" providerId="LiveId" clId="{A8E147B6-A8D5-C841-9098-A4BB49A4F259}" dt="2023-08-29T09:29:34.704" v="33" actId="20577"/>
      <pc:docMkLst>
        <pc:docMk/>
      </pc:docMkLst>
      <pc:sldChg chg="modSp mod">
        <pc:chgData name="Prashant Pawar" userId="325608bfbb8b2877" providerId="LiveId" clId="{A8E147B6-A8D5-C841-9098-A4BB49A4F259}" dt="2023-08-29T09:29:34.704" v="33" actId="20577"/>
        <pc:sldMkLst>
          <pc:docMk/>
          <pc:sldMk cId="4248514237" sldId="287"/>
        </pc:sldMkLst>
        <pc:spChg chg="mod">
          <ac:chgData name="Prashant Pawar" userId="325608bfbb8b2877" providerId="LiveId" clId="{A8E147B6-A8D5-C841-9098-A4BB49A4F259}" dt="2023-08-29T09:29:34.704" v="33" actId="20577"/>
          <ac:spMkLst>
            <pc:docMk/>
            <pc:sldMk cId="4248514237" sldId="287"/>
            <ac:spMk id="16" creationId="{FBF0A152-BE5D-F892-BD61-C18AEFA5CE0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A6699-E6D9-4FF1-B305-98108CF6B99A}" type="datetimeFigureOut">
              <a:rPr lang="en-IN" smtClean="0"/>
              <a:t>15-10-2023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95CE8-54C0-49A7-8C45-37F56463F4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4639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4200-7FDE-49F9-A563-51886239113B}" type="datetimeFigureOut">
              <a:rPr lang="en-IN" smtClean="0"/>
              <a:t>15-10-2023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68C8-D7CD-40F3-8B39-6D8CBD7D3A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0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4200-7FDE-49F9-A563-51886239113B}" type="datetimeFigureOut">
              <a:rPr lang="en-IN" smtClean="0"/>
              <a:t>15-10-2023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68C8-D7CD-40F3-8B39-6D8CBD7D3A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936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4200-7FDE-49F9-A563-51886239113B}" type="datetimeFigureOut">
              <a:rPr lang="en-IN" smtClean="0"/>
              <a:t>15-10-2023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68C8-D7CD-40F3-8B39-6D8CBD7D3A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6059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4200-7FDE-49F9-A563-51886239113B}" type="datetimeFigureOut">
              <a:rPr lang="en-IN" smtClean="0"/>
              <a:t>15-10-2023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68C8-D7CD-40F3-8B39-6D8CBD7D3A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1798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4200-7FDE-49F9-A563-51886239113B}" type="datetimeFigureOut">
              <a:rPr lang="en-IN" smtClean="0"/>
              <a:t>15-10-2023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68C8-D7CD-40F3-8B39-6D8CBD7D3A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8934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4200-7FDE-49F9-A563-51886239113B}" type="datetimeFigureOut">
              <a:rPr lang="en-IN" smtClean="0"/>
              <a:t>15-10-2023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68C8-D7CD-40F3-8B39-6D8CBD7D3A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1098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4200-7FDE-49F9-A563-51886239113B}" type="datetimeFigureOut">
              <a:rPr lang="en-IN" smtClean="0"/>
              <a:t>15-10-2023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68C8-D7CD-40F3-8B39-6D8CBD7D3A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719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4200-7FDE-49F9-A563-51886239113B}" type="datetimeFigureOut">
              <a:rPr lang="en-IN" smtClean="0"/>
              <a:t>15-10-2023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68C8-D7CD-40F3-8B39-6D8CBD7D3A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7142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4200-7FDE-49F9-A563-51886239113B}" type="datetimeFigureOut">
              <a:rPr lang="en-IN" smtClean="0"/>
              <a:t>15-10-2023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68C8-D7CD-40F3-8B39-6D8CBD7D3A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9390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4200-7FDE-49F9-A563-51886239113B}" type="datetimeFigureOut">
              <a:rPr lang="en-IN" smtClean="0"/>
              <a:t>15-10-2023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68C8-D7CD-40F3-8B39-6D8CBD7D3A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640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4200-7FDE-49F9-A563-51886239113B}" type="datetimeFigureOut">
              <a:rPr lang="en-IN" smtClean="0"/>
              <a:t>15-10-2023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68C8-D7CD-40F3-8B39-6D8CBD7D3A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7911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E4200-7FDE-49F9-A563-51886239113B}" type="datetimeFigureOut">
              <a:rPr lang="en-IN" smtClean="0"/>
              <a:t>15-10-2023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268C8-D7CD-40F3-8B39-6D8CBD7D3A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04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8.png"/><Relationship Id="rId18" Type="http://schemas.openxmlformats.org/officeDocument/2006/relationships/oleObject" Target="../embeddings/oleObject4.bin"/><Relationship Id="rId3" Type="http://schemas.openxmlformats.org/officeDocument/2006/relationships/image" Target="../media/image1.emf"/><Relationship Id="rId21" Type="http://schemas.microsoft.com/office/2007/relationships/hdphoto" Target="../media/hdphoto4.wdp"/><Relationship Id="rId7" Type="http://schemas.openxmlformats.org/officeDocument/2006/relationships/image" Target="../media/image4.jpeg"/><Relationship Id="rId12" Type="http://schemas.microsoft.com/office/2007/relationships/hdphoto" Target="../media/hdphoto1.wdp"/><Relationship Id="rId17" Type="http://schemas.openxmlformats.org/officeDocument/2006/relationships/image" Target="../media/image10.png"/><Relationship Id="rId25" Type="http://schemas.openxmlformats.org/officeDocument/2006/relationships/image" Target="../media/image15.emf"/><Relationship Id="rId2" Type="http://schemas.openxmlformats.org/officeDocument/2006/relationships/oleObject" Target="../embeddings/oleObject1.bin"/><Relationship Id="rId16" Type="http://schemas.microsoft.com/office/2007/relationships/hdphoto" Target="../media/hdphoto3.wdp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7.png"/><Relationship Id="rId24" Type="http://schemas.openxmlformats.org/officeDocument/2006/relationships/oleObject" Target="../embeddings/oleObject5.bin"/><Relationship Id="rId5" Type="http://schemas.openxmlformats.org/officeDocument/2006/relationships/image" Target="../media/image2.emf"/><Relationship Id="rId15" Type="http://schemas.openxmlformats.org/officeDocument/2006/relationships/image" Target="../media/image9.png"/><Relationship Id="rId23" Type="http://schemas.openxmlformats.org/officeDocument/2006/relationships/image" Target="../media/image14.png"/><Relationship Id="rId10" Type="http://schemas.openxmlformats.org/officeDocument/2006/relationships/image" Target="../media/image6.emf"/><Relationship Id="rId19" Type="http://schemas.openxmlformats.org/officeDocument/2006/relationships/image" Target="../media/image11.e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3.bin"/><Relationship Id="rId14" Type="http://schemas.microsoft.com/office/2007/relationships/hdphoto" Target="../media/hdphoto2.wdp"/><Relationship Id="rId22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hyperlink" Target="http://bioinformatics.sdstate.edu/go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29.png"/><Relationship Id="rId18" Type="http://schemas.openxmlformats.org/officeDocument/2006/relationships/image" Target="../media/image33.png"/><Relationship Id="rId3" Type="http://schemas.openxmlformats.org/officeDocument/2006/relationships/image" Target="../media/image22.png"/><Relationship Id="rId7" Type="http://schemas.openxmlformats.org/officeDocument/2006/relationships/image" Target="../media/image24.emf"/><Relationship Id="rId12" Type="http://schemas.openxmlformats.org/officeDocument/2006/relationships/image" Target="../media/image28.png"/><Relationship Id="rId17" Type="http://schemas.openxmlformats.org/officeDocument/2006/relationships/image" Target="../media/image32.png"/><Relationship Id="rId2" Type="http://schemas.openxmlformats.org/officeDocument/2006/relationships/hyperlink" Target="https://www.metaboanalyst.ca/MetaboAnalyst/ModuleView.xhtml" TargetMode="Externa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7.png"/><Relationship Id="rId5" Type="http://schemas.openxmlformats.org/officeDocument/2006/relationships/image" Target="../media/image23.emf"/><Relationship Id="rId15" Type="http://schemas.openxmlformats.org/officeDocument/2006/relationships/image" Target="../media/image30.emf"/><Relationship Id="rId10" Type="http://schemas.openxmlformats.org/officeDocument/2006/relationships/image" Target="../media/image26.png"/><Relationship Id="rId19" Type="http://schemas.openxmlformats.org/officeDocument/2006/relationships/image" Target="../media/image34.png"/><Relationship Id="rId4" Type="http://schemas.openxmlformats.org/officeDocument/2006/relationships/oleObject" Target="../embeddings/oleObject6.bin"/><Relationship Id="rId9" Type="http://schemas.openxmlformats.org/officeDocument/2006/relationships/image" Target="../media/image25.emf"/><Relationship Id="rId14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4ED465F5-30E6-838B-0C58-4E4A9A123A71}"/>
              </a:ext>
            </a:extLst>
          </p:cNvPr>
          <p:cNvSpPr txBox="1"/>
          <p:nvPr/>
        </p:nvSpPr>
        <p:spPr>
          <a:xfrm>
            <a:off x="547427" y="7049417"/>
            <a:ext cx="5763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. Four-week-old </a:t>
            </a: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Arabidopsis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rosette leaves were treated with cellobiose (CB), xylobiose (XB), and water as mock. (A) Represents mock, XB, CB treated rosette leaf and (B) H</a:t>
            </a:r>
            <a:r>
              <a:rPr lang="en-US" sz="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production measurement was done by DAB staining and (C) relative fold change was calculated as compared to the mock. (D) Soluble sugar was extracted from XB-treated leaf samples in 80% ethanol and xylose content was measured using a D-xylose kit (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Megazyme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, K-XYLOSE). (E) Xylosidase activity using the 4-nitrophenyl-xylopyranoside as a substrate, and 4-nitrophenol released was quantified at 400 nm using a spectrophotometer. (F) Represents the purity of XB and xylose by HPLC. (G) and (H) Represents the DAB staining and accumulation in xylose and XB-infiltrated leaves. (I) Expression of genes in mock (water-infiltrated) at different time points with respect to the control (T0). </a:t>
            </a:r>
            <a:r>
              <a:rPr lang="en-U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 represent mean ± SE, n = 3-6 biological replicates. E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ach biological replicate represents a pool of 10-15 leaves from different plants. Student’s t-test at ****p ≤ 0.0001, ***p ≤ 0.001, *p ≤ 0.05.</a:t>
            </a:r>
            <a:endParaRPr lang="en-IN" sz="8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DC20BB-EA86-4090-CFF0-5477AB238310}"/>
              </a:ext>
            </a:extLst>
          </p:cNvPr>
          <p:cNvGrpSpPr/>
          <p:nvPr/>
        </p:nvGrpSpPr>
        <p:grpSpPr>
          <a:xfrm>
            <a:off x="1204673" y="1811467"/>
            <a:ext cx="4427777" cy="1557208"/>
            <a:chOff x="1153317" y="4054529"/>
            <a:chExt cx="4427777" cy="155720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D72E778-0164-7532-7B4B-62C91271E244}"/>
                </a:ext>
              </a:extLst>
            </p:cNvPr>
            <p:cNvGrpSpPr/>
            <p:nvPr/>
          </p:nvGrpSpPr>
          <p:grpSpPr>
            <a:xfrm>
              <a:off x="1153317" y="4054529"/>
              <a:ext cx="4427777" cy="1557208"/>
              <a:chOff x="1291291" y="435576"/>
              <a:chExt cx="4427777" cy="1557208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270105EB-3449-A3EE-91BE-086280A9E971}"/>
                  </a:ext>
                </a:extLst>
              </p:cNvPr>
              <p:cNvGrpSpPr/>
              <p:nvPr/>
            </p:nvGrpSpPr>
            <p:grpSpPr>
              <a:xfrm>
                <a:off x="1294706" y="602134"/>
                <a:ext cx="4424362" cy="1390650"/>
                <a:chOff x="3773987" y="821766"/>
                <a:chExt cx="4424362" cy="1390650"/>
              </a:xfrm>
            </p:grpSpPr>
            <p:graphicFrame>
              <p:nvGraphicFramePr>
                <p:cNvPr id="19" name="Object 18">
                  <a:extLst>
                    <a:ext uri="{FF2B5EF4-FFF2-40B4-BE49-F238E27FC236}">
                      <a16:creationId xmlns:a16="http://schemas.microsoft.com/office/drawing/2014/main" id="{12D88989-883E-6172-4CB8-349D6921D617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4141567732"/>
                    </p:ext>
                  </p:extLst>
                </p:nvPr>
              </p:nvGraphicFramePr>
              <p:xfrm>
                <a:off x="5994899" y="823354"/>
                <a:ext cx="2203450" cy="138906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8" r:id="rId2" imgW="3414886" imgH="2154730" progId="Prism8.Document">
                        <p:embed/>
                      </p:oleObj>
                    </mc:Choice>
                    <mc:Fallback>
                      <p:oleObj name="Prism 8" r:id="rId2" imgW="3414886" imgH="2154730" progId="Prism8.Document">
                        <p:embed/>
                        <p:pic>
                          <p:nvPicPr>
                            <p:cNvPr id="19" name="Object 18">
                              <a:extLst>
                                <a:ext uri="{FF2B5EF4-FFF2-40B4-BE49-F238E27FC236}">
                                  <a16:creationId xmlns:a16="http://schemas.microsoft.com/office/drawing/2014/main" id="{12D88989-883E-6172-4CB8-349D6921D617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994899" y="823354"/>
                              <a:ext cx="2203450" cy="1389062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20" name="Object 19">
                  <a:extLst>
                    <a:ext uri="{FF2B5EF4-FFF2-40B4-BE49-F238E27FC236}">
                      <a16:creationId xmlns:a16="http://schemas.microsoft.com/office/drawing/2014/main" id="{EDB45AEF-926A-D3A2-B504-6A44CC2CE728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941550998"/>
                    </p:ext>
                  </p:extLst>
                </p:nvPr>
              </p:nvGraphicFramePr>
              <p:xfrm>
                <a:off x="3773987" y="821766"/>
                <a:ext cx="2198687" cy="138747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8" r:id="rId4" imgW="3410207" imgH="2154730" progId="Prism8.Document">
                        <p:embed/>
                      </p:oleObj>
                    </mc:Choice>
                    <mc:Fallback>
                      <p:oleObj name="Prism 8" r:id="rId4" imgW="3410207" imgH="2154730" progId="Prism8.Document">
                        <p:embed/>
                        <p:pic>
                          <p:nvPicPr>
                            <p:cNvPr id="20" name="Object 19">
                              <a:extLst>
                                <a:ext uri="{FF2B5EF4-FFF2-40B4-BE49-F238E27FC236}">
                                  <a16:creationId xmlns:a16="http://schemas.microsoft.com/office/drawing/2014/main" id="{EDB45AEF-926A-D3A2-B504-6A44CC2CE728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773987" y="821766"/>
                              <a:ext cx="2198687" cy="1387475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A70DF25-2178-9AF8-5248-4D8627AA8C31}"/>
                  </a:ext>
                </a:extLst>
              </p:cNvPr>
              <p:cNvSpPr txBox="1"/>
              <p:nvPr/>
            </p:nvSpPr>
            <p:spPr>
              <a:xfrm>
                <a:off x="1291291" y="435576"/>
                <a:ext cx="35776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(D)</a:t>
                </a:r>
                <a:endParaRPr 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D7C8E22-C625-54A6-9DAF-4E1ED88D94F8}"/>
                  </a:ext>
                </a:extLst>
              </p:cNvPr>
              <p:cNvSpPr txBox="1"/>
              <p:nvPr/>
            </p:nvSpPr>
            <p:spPr>
              <a:xfrm>
                <a:off x="3522989" y="437807"/>
                <a:ext cx="35776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(E)</a:t>
                </a:r>
                <a:endParaRPr 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2DF0CBA-38EF-4881-B9B3-B3167C5A7DB8}"/>
                </a:ext>
              </a:extLst>
            </p:cNvPr>
            <p:cNvSpPr/>
            <p:nvPr/>
          </p:nvSpPr>
          <p:spPr>
            <a:xfrm>
              <a:off x="2059467" y="4090333"/>
              <a:ext cx="900000" cy="14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Soluble xylose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A175A1-19ED-68EC-8C70-3735E67AC9D9}"/>
                </a:ext>
              </a:extLst>
            </p:cNvPr>
            <p:cNvSpPr/>
            <p:nvPr/>
          </p:nvSpPr>
          <p:spPr>
            <a:xfrm>
              <a:off x="4134056" y="4090333"/>
              <a:ext cx="1120647" cy="14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Xylosidase</a:t>
              </a:r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 activity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6197A66-81FD-715B-9FDF-F6ECC0E5595E}"/>
              </a:ext>
            </a:extLst>
          </p:cNvPr>
          <p:cNvGrpSpPr/>
          <p:nvPr/>
        </p:nvGrpSpPr>
        <p:grpSpPr>
          <a:xfrm>
            <a:off x="561485" y="386108"/>
            <a:ext cx="5886371" cy="1491905"/>
            <a:chOff x="561485" y="386108"/>
            <a:chExt cx="5886371" cy="1491905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E8BD223-22A8-3538-BB30-D41EB9682281}"/>
                </a:ext>
              </a:extLst>
            </p:cNvPr>
            <p:cNvGrpSpPr/>
            <p:nvPr/>
          </p:nvGrpSpPr>
          <p:grpSpPr>
            <a:xfrm>
              <a:off x="561485" y="386108"/>
              <a:ext cx="2801266" cy="1228088"/>
              <a:chOff x="3144890" y="358472"/>
              <a:chExt cx="2801266" cy="1228088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F801FB2-61B2-F62A-8C52-2252DE7918F7}"/>
                  </a:ext>
                </a:extLst>
              </p:cNvPr>
              <p:cNvSpPr txBox="1"/>
              <p:nvPr/>
            </p:nvSpPr>
            <p:spPr>
              <a:xfrm rot="16200000">
                <a:off x="2818197" y="967479"/>
                <a:ext cx="945774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2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100 µM_30 min post-infiltration</a:t>
                </a:r>
                <a:endParaRPr lang="en-IN" sz="62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9ED820B2-9AB0-AA61-06D8-B625DFD2CCE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0" t="11914" r="63297" b="44541"/>
              <a:stretch/>
            </p:blipFill>
            <p:spPr>
              <a:xfrm>
                <a:off x="3441902" y="671236"/>
                <a:ext cx="833045" cy="833045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5537DF17-D3E5-538F-3BD2-927BAE3AAF4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170" t="54895" r="33386" b="-355"/>
              <a:stretch/>
            </p:blipFill>
            <p:spPr>
              <a:xfrm>
                <a:off x="5113111" y="673493"/>
                <a:ext cx="833045" cy="833045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843BFE8F-BB58-A96D-9DA6-A3526F83C0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170" t="12507" r="33386" b="43947"/>
              <a:stretch/>
            </p:blipFill>
            <p:spPr>
              <a:xfrm>
                <a:off x="4272165" y="674074"/>
                <a:ext cx="833045" cy="833045"/>
              </a:xfrm>
              <a:prstGeom prst="rect">
                <a:avLst/>
              </a:prstGeom>
            </p:spPr>
          </p:pic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9FC3BC3-4336-BE3C-9FA9-09A26CF0A394}"/>
                  </a:ext>
                </a:extLst>
              </p:cNvPr>
              <p:cNvSpPr txBox="1"/>
              <p:nvPr/>
            </p:nvSpPr>
            <p:spPr>
              <a:xfrm>
                <a:off x="3170040" y="358472"/>
                <a:ext cx="33632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(A)</a:t>
                </a:r>
                <a:endParaRPr 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7CCD377-3E2F-E7C6-CD66-D2F99295F059}"/>
                  </a:ext>
                </a:extLst>
              </p:cNvPr>
              <p:cNvSpPr txBox="1"/>
              <p:nvPr/>
            </p:nvSpPr>
            <p:spPr>
              <a:xfrm>
                <a:off x="3494428" y="359077"/>
                <a:ext cx="2399874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Mock                  CB                       XB</a:t>
                </a:r>
                <a:endParaRPr lang="en-IN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97A88420-A5FB-7CDA-F0F3-515251E4F1CE}"/>
                </a:ext>
              </a:extLst>
            </p:cNvPr>
            <p:cNvGrpSpPr/>
            <p:nvPr/>
          </p:nvGrpSpPr>
          <p:grpSpPr>
            <a:xfrm>
              <a:off x="3418820" y="386568"/>
              <a:ext cx="3029036" cy="1491445"/>
              <a:chOff x="1575562" y="1981050"/>
              <a:chExt cx="3029036" cy="1491445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10C466F-034A-FE3F-891B-BF7B0F6A72B5}"/>
                  </a:ext>
                </a:extLst>
              </p:cNvPr>
              <p:cNvSpPr txBox="1"/>
              <p:nvPr/>
            </p:nvSpPr>
            <p:spPr>
              <a:xfrm rot="16200000">
                <a:off x="1250058" y="2599240"/>
                <a:ext cx="945773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2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100 µM_30 min post-infiltration</a:t>
                </a:r>
                <a:endParaRPr lang="en-IN" sz="62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B9F56EB-A2D8-455F-F857-9FAD91509563}"/>
                  </a:ext>
                </a:extLst>
              </p:cNvPr>
              <p:cNvSpPr/>
              <p:nvPr/>
            </p:nvSpPr>
            <p:spPr>
              <a:xfrm>
                <a:off x="1913129" y="1998647"/>
                <a:ext cx="1320299" cy="17275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b="1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DAB staining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88247B59-8E4D-8FF6-413B-1684705E4129}"/>
                  </a:ext>
                </a:extLst>
              </p:cNvPr>
              <p:cNvGrpSpPr/>
              <p:nvPr/>
            </p:nvGrpSpPr>
            <p:grpSpPr>
              <a:xfrm>
                <a:off x="3266974" y="1981263"/>
                <a:ext cx="1337624" cy="1491232"/>
                <a:chOff x="4089520" y="3735312"/>
                <a:chExt cx="1337624" cy="1491232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099D3A9-F49B-82D9-50CC-112189303371}"/>
                    </a:ext>
                  </a:extLst>
                </p:cNvPr>
                <p:cNvGrpSpPr/>
                <p:nvPr/>
              </p:nvGrpSpPr>
              <p:grpSpPr>
                <a:xfrm>
                  <a:off x="4089520" y="3735312"/>
                  <a:ext cx="1219131" cy="1491232"/>
                  <a:chOff x="3866305" y="3617603"/>
                  <a:chExt cx="1219131" cy="1491232"/>
                </a:xfrm>
              </p:grpSpPr>
              <p:graphicFrame>
                <p:nvGraphicFramePr>
                  <p:cNvPr id="2" name="Object 1">
                    <a:extLst>
                      <a:ext uri="{FF2B5EF4-FFF2-40B4-BE49-F238E27FC236}">
                        <a16:creationId xmlns:a16="http://schemas.microsoft.com/office/drawing/2014/main" id="{4AFABB73-4457-22CF-B2A7-031A35AC3CDE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763736724"/>
                      </p:ext>
                    </p:extLst>
                  </p:nvPr>
                </p:nvGraphicFramePr>
                <p:xfrm>
                  <a:off x="3932911" y="3722947"/>
                  <a:ext cx="1152525" cy="1385888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Prism 8" r:id="rId9" imgW="1845486" imgH="2215564" progId="Prism8.Document">
                          <p:embed/>
                        </p:oleObj>
                      </mc:Choice>
                      <mc:Fallback>
                        <p:oleObj name="Prism 8" r:id="rId9" imgW="1845486" imgH="2215564" progId="Prism8.Document">
                          <p:embed/>
                          <p:pic>
                            <p:nvPicPr>
                              <p:cNvPr id="2" name="Object 1">
                                <a:extLst>
                                  <a:ext uri="{FF2B5EF4-FFF2-40B4-BE49-F238E27FC236}">
                                    <a16:creationId xmlns:a16="http://schemas.microsoft.com/office/drawing/2014/main" id="{4AFABB73-4457-22CF-B2A7-031A35AC3CDE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0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932911" y="3722947"/>
                                <a:ext cx="1152525" cy="1385888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648E4FFC-8E54-AAF6-4C20-EC474DB70EDE}"/>
                      </a:ext>
                    </a:extLst>
                  </p:cNvPr>
                  <p:cNvSpPr txBox="1"/>
                  <p:nvPr/>
                </p:nvSpPr>
                <p:spPr>
                  <a:xfrm>
                    <a:off x="3866305" y="3617603"/>
                    <a:ext cx="357764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sv-SE" sz="8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(C)</a:t>
                    </a:r>
                    <a:endParaRPr lang="en-US" sz="8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3B8F692D-A183-C639-7814-3C55FEF86945}"/>
                    </a:ext>
                  </a:extLst>
                </p:cNvPr>
                <p:cNvSpPr/>
                <p:nvPr/>
              </p:nvSpPr>
              <p:spPr>
                <a:xfrm>
                  <a:off x="4324372" y="3756851"/>
                  <a:ext cx="1102772" cy="17275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800" b="1" dirty="0">
                      <a:latin typeface="Arial" panose="020B0604020202020204" pitchFamily="34" charset="0"/>
                      <a:ea typeface="Tahoma" panose="020B0604030504040204" pitchFamily="34" charset="0"/>
                      <a:cs typeface="Arial" panose="020B0604020202020204" pitchFamily="34" charset="0"/>
                    </a:rPr>
                    <a:t>DAB accumulation</a:t>
                  </a:r>
                </a:p>
              </p:txBody>
            </p:sp>
          </p:grpSp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BE180616-5157-4CE6-4100-7A3DDE1228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43897" b="60348" l="6489" r="27168">
                            <a14:foregroundMark x1="7277" y1="54891" x2="7277" y2="54891"/>
                            <a14:foregroundMark x1="6489" y1="54608" x2="6489" y2="54608"/>
                            <a14:foregroundMark x1="17799" y1="44665" x2="17799" y2="44665"/>
                            <a14:foregroundMark x1="25864" y1="51576" x2="25864" y2="51576"/>
                            <a14:foregroundMark x1="27168" y1="51900" x2="27168" y2="51900"/>
                            <a14:foregroundMark x1="19193" y1="44301" x2="19193" y2="44301"/>
                            <a14:foregroundMark x1="18860" y1="59297" x2="18860" y2="59297"/>
                            <a14:foregroundMark x1="19557" y1="58892" x2="19557" y2="58892"/>
                            <a14:foregroundMark x1="19770" y1="59216" x2="19770" y2="59216"/>
                            <a14:foregroundMark x1="19466" y1="59378" x2="19466" y2="59378"/>
                            <a14:foregroundMark x1="19254" y1="59458" x2="19254" y2="59458"/>
                            <a14:foregroundMark x1="14585" y1="60267" x2="14585" y2="60267"/>
                            <a14:foregroundMark x1="18769" y1="44220" x2="18769" y2="44220"/>
                            <a14:foregroundMark x1="13099" y1="45271" x2="21528" y2="45352"/>
                            <a14:foregroundMark x1="11431" y1="58124" x2="15797" y2="59580"/>
                            <a14:foregroundMark x1="13372" y1="45069" x2="20770" y2="45513"/>
                            <a14:foregroundMark x1="14251" y1="44665" x2="14251" y2="44665"/>
                            <a14:foregroundMark x1="15434" y1="44341" x2="15434" y2="44341"/>
                            <a14:foregroundMark x1="16677" y1="43977" x2="16677" y2="43977"/>
                            <a14:foregroundMark x1="17374" y1="44058" x2="17374" y2="44058"/>
                            <a14:foregroundMark x1="18072" y1="44058" x2="18072" y2="44058"/>
                            <a14:foregroundMark x1="18678" y1="43897" x2="18678" y2="43897"/>
                            <a14:foregroundMark x1="18830" y1="43897" x2="18830" y2="43897"/>
                            <a14:foregroundMark x1="18648" y1="43897" x2="18648" y2="43897"/>
                            <a14:foregroundMark x1="17374" y1="44301" x2="17374" y2="44301"/>
                            <a14:foregroundMark x1="17041" y1="44341" x2="16919" y2="44422"/>
                            <a14:foregroundMark x1="16313" y1="44422" x2="16040" y2="44422"/>
                            <a14:foregroundMark x1="15616" y1="44422" x2="15464" y2="44422"/>
                            <a14:foregroundMark x1="15009" y1="44422" x2="15009" y2="44422"/>
                            <a14:foregroundMark x1="14948" y1="44422" x2="14948" y2="44422"/>
                            <a14:foregroundMark x1="15191" y1="44301" x2="18132" y2="44058"/>
                            <a14:foregroundMark x1="14403" y1="45109" x2="18132" y2="44826"/>
                            <a14:foregroundMark x1="15039" y1="44422" x2="15039" y2="44422"/>
                            <a14:foregroundMark x1="13159" y1="60348" x2="13159" y2="60348"/>
                            <a14:foregroundMark x1="13948" y1="60226" x2="13948" y2="60226"/>
                            <a14:foregroundMark x1="16161" y1="48989" x2="16161" y2="48989"/>
                            <a14:foregroundMark x1="16555" y1="44988" x2="16555" y2="44988"/>
                            <a14:foregroundMark x1="14312" y1="48343" x2="14312" y2="48343"/>
                          </a14:backgroundRemoval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35" t="42716" r="74497" b="38214"/>
              <a:stretch/>
            </p:blipFill>
            <p:spPr>
              <a:xfrm rot="5400000" flipV="1">
                <a:off x="1735444" y="2527905"/>
                <a:ext cx="720000" cy="4680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9D7601AD-28F5-662F-00E0-C80922019D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86632" b="96244" l="30406" r="46941">
                            <a14:foregroundMark x1="30436" y1="93094" x2="30436" y2="93094"/>
                            <a14:foregroundMark x1="46063" y1="90994" x2="46063" y2="90994"/>
                            <a14:foregroundMark x1="46941" y1="90509" x2="46941" y2="90509"/>
                          </a14:backgroundRemoval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295" t="85995" r="53658" b="2854"/>
              <a:stretch/>
            </p:blipFill>
            <p:spPr>
              <a:xfrm rot="5400000" flipV="1">
                <a:off x="2695887" y="2523724"/>
                <a:ext cx="720000" cy="4680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0302F453-F8C4-C872-88DA-2F58A4E1CC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60348" b="74495" l="34112" r="54942">
                            <a14:foregroundMark x1="34839" y1="67259" x2="34839" y2="67259"/>
                            <a14:foregroundMark x1="34112" y1="67098" x2="34112" y2="67098"/>
                            <a14:foregroundMark x1="53699" y1="67664" x2="53699" y2="67664"/>
                            <a14:foregroundMark x1="54942" y1="67583" x2="54942" y2="67583"/>
                            <a14:foregroundMark x1="53032" y1="70736" x2="53032" y2="70736"/>
                          </a14:backgroundRemoval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376" t="60533" r="45422" b="24250"/>
              <a:stretch/>
            </p:blipFill>
            <p:spPr>
              <a:xfrm rot="5400000" flipV="1">
                <a:off x="2215528" y="2529928"/>
                <a:ext cx="720000" cy="46800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C104C23-A6CD-1EAD-3176-6ADDABE33B1B}"/>
                  </a:ext>
                </a:extLst>
              </p:cNvPr>
              <p:cNvSpPr txBox="1"/>
              <p:nvPr/>
            </p:nvSpPr>
            <p:spPr>
              <a:xfrm>
                <a:off x="1861444" y="2191644"/>
                <a:ext cx="1364026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Mock         CB           XB</a:t>
                </a:r>
                <a:endParaRPr lang="en-IN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BF63FBE-FEE9-0896-E3B5-A1A22179EF3D}"/>
                  </a:ext>
                </a:extLst>
              </p:cNvPr>
              <p:cNvSpPr txBox="1"/>
              <p:nvPr/>
            </p:nvSpPr>
            <p:spPr>
              <a:xfrm>
                <a:off x="1575562" y="1981050"/>
                <a:ext cx="33632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(B)</a:t>
                </a:r>
                <a:endParaRPr 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4E4BF96-E3A7-5D4C-410B-54DAF4354D68}"/>
              </a:ext>
            </a:extLst>
          </p:cNvPr>
          <p:cNvGrpSpPr/>
          <p:nvPr/>
        </p:nvGrpSpPr>
        <p:grpSpPr>
          <a:xfrm>
            <a:off x="518124" y="3484453"/>
            <a:ext cx="5865214" cy="1634206"/>
            <a:chOff x="617556" y="3409430"/>
            <a:chExt cx="5865214" cy="163420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B2BFAEC-531D-1333-C8AC-C2CEDDE23B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02" t="5251" r="49792" b="77444"/>
            <a:stretch/>
          </p:blipFill>
          <p:spPr>
            <a:xfrm>
              <a:off x="2964487" y="3743073"/>
              <a:ext cx="376054" cy="579821"/>
            </a:xfrm>
            <a:prstGeom prst="rect">
              <a:avLst/>
            </a:prstGeom>
            <a:ln>
              <a:noFill/>
            </a:ln>
          </p:spPr>
        </p:pic>
        <p:graphicFrame>
          <p:nvGraphicFramePr>
            <p:cNvPr id="23" name="Object 22">
              <a:extLst>
                <a:ext uri="{FF2B5EF4-FFF2-40B4-BE49-F238E27FC236}">
                  <a16:creationId xmlns:a16="http://schemas.microsoft.com/office/drawing/2014/main" id="{6B1C350D-CC83-2FE3-3DFE-6B0EAF7B75B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04082725"/>
                </p:ext>
              </p:extLst>
            </p:nvPr>
          </p:nvGraphicFramePr>
          <p:xfrm>
            <a:off x="4498395" y="3660682"/>
            <a:ext cx="1984375" cy="1352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18" imgW="2753650" imgH="1875760" progId="Prism8.Document">
                    <p:embed/>
                  </p:oleObj>
                </mc:Choice>
                <mc:Fallback>
                  <p:oleObj name="Prism 8" r:id="rId18" imgW="2753650" imgH="1875760" progId="Prism8.Document">
                    <p:embed/>
                    <p:pic>
                      <p:nvPicPr>
                        <p:cNvPr id="23" name="Object 22">
                          <a:extLst>
                            <a:ext uri="{FF2B5EF4-FFF2-40B4-BE49-F238E27FC236}">
                              <a16:creationId xmlns:a16="http://schemas.microsoft.com/office/drawing/2014/main" id="{6B1C350D-CC83-2FE3-3DFE-6B0EAF7B75B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4498395" y="3660682"/>
                          <a:ext cx="1984375" cy="13525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D881582-486B-8E27-4F89-C0070329A6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888" t="4895" r="13647" b="78741"/>
            <a:stretch/>
          </p:blipFill>
          <p:spPr>
            <a:xfrm>
              <a:off x="3517940" y="3743073"/>
              <a:ext cx="376054" cy="579821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FB3E57F-A7AE-F53D-A92A-7E1C479DE1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28" t="28124" r="48620" b="51655"/>
            <a:stretch/>
          </p:blipFill>
          <p:spPr>
            <a:xfrm>
              <a:off x="4065716" y="3743073"/>
              <a:ext cx="376054" cy="579821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B2F58B6-DEEF-F919-DDB4-163B351771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710" t="53679" r="26416" b="29402"/>
            <a:stretch/>
          </p:blipFill>
          <p:spPr>
            <a:xfrm>
              <a:off x="3512837" y="4366796"/>
              <a:ext cx="376054" cy="579821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2A490A7-F135-59BB-EEB0-45D17DD9D7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02" t="54515" r="38723" b="28931"/>
            <a:stretch/>
          </p:blipFill>
          <p:spPr>
            <a:xfrm>
              <a:off x="2959407" y="4366796"/>
              <a:ext cx="376054" cy="579821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A0030B8-AF73-6027-66A9-A408ECA30C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45" t="75672" r="61165" b="3672"/>
            <a:stretch/>
          </p:blipFill>
          <p:spPr>
            <a:xfrm>
              <a:off x="4065716" y="4366796"/>
              <a:ext cx="376054" cy="579821"/>
            </a:xfrm>
            <a:prstGeom prst="rect">
              <a:avLst/>
            </a:prstGeom>
            <a:ln>
              <a:noFill/>
            </a:ln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3820CB9-B7D0-2B09-D32F-153B481EAD99}"/>
                </a:ext>
              </a:extLst>
            </p:cNvPr>
            <p:cNvSpPr txBox="1"/>
            <p:nvPr/>
          </p:nvSpPr>
          <p:spPr>
            <a:xfrm rot="16200000">
              <a:off x="2411204" y="3846870"/>
              <a:ext cx="792000" cy="288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20" b="1" dirty="0">
                  <a:latin typeface="Arial" panose="020B0604020202020204" pitchFamily="34" charset="0"/>
                  <a:cs typeface="Arial" panose="020B0604020202020204" pitchFamily="34" charset="0"/>
                </a:rPr>
                <a:t>100 µM_30 min post-infiltration</a:t>
              </a:r>
              <a:endParaRPr lang="en-IN" sz="62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AA94CDF-5309-EFDA-5451-CDA3B10E3A70}"/>
                </a:ext>
              </a:extLst>
            </p:cNvPr>
            <p:cNvSpPr txBox="1"/>
            <p:nvPr/>
          </p:nvSpPr>
          <p:spPr>
            <a:xfrm>
              <a:off x="2933983" y="3557792"/>
              <a:ext cx="1497737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Mock          Xylose          XB</a:t>
              </a:r>
              <a:endParaRPr lang="en-IN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3770CF3-FFDC-1F26-0E94-CE401D105762}"/>
                </a:ext>
              </a:extLst>
            </p:cNvPr>
            <p:cNvSpPr/>
            <p:nvPr/>
          </p:nvSpPr>
          <p:spPr>
            <a:xfrm>
              <a:off x="3063339" y="3429052"/>
              <a:ext cx="1320299" cy="17275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DAB staining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9D89306-7116-133E-58BE-E56BF0B91C9A}"/>
                </a:ext>
              </a:extLst>
            </p:cNvPr>
            <p:cNvSpPr txBox="1"/>
            <p:nvPr/>
          </p:nvSpPr>
          <p:spPr>
            <a:xfrm rot="16200000">
              <a:off x="2414873" y="4503636"/>
              <a:ext cx="792000" cy="288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20" b="1" dirty="0">
                  <a:latin typeface="Arial" panose="020B0604020202020204" pitchFamily="34" charset="0"/>
                  <a:cs typeface="Arial" panose="020B0604020202020204" pitchFamily="34" charset="0"/>
                </a:rPr>
                <a:t>100 µM_24 h post-infiltration</a:t>
              </a:r>
              <a:endParaRPr lang="en-IN" sz="62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72A3BE6-B4BD-0FAB-DA47-7683C2B92232}"/>
                </a:ext>
              </a:extLst>
            </p:cNvPr>
            <p:cNvSpPr/>
            <p:nvPr/>
          </p:nvSpPr>
          <p:spPr>
            <a:xfrm>
              <a:off x="4638405" y="3428738"/>
              <a:ext cx="1320299" cy="17275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DAB accumulation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4D0778D-B37C-A45B-6550-2622CFAE2A41}"/>
                </a:ext>
              </a:extLst>
            </p:cNvPr>
            <p:cNvGrpSpPr/>
            <p:nvPr/>
          </p:nvGrpSpPr>
          <p:grpSpPr>
            <a:xfrm>
              <a:off x="636411" y="3627249"/>
              <a:ext cx="1961068" cy="1372788"/>
              <a:chOff x="672486" y="556379"/>
              <a:chExt cx="1961068" cy="1372788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CB349547-4EDD-7D56-1C54-8A27C9C709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82786" y="556379"/>
                <a:ext cx="1950768" cy="684000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7B201745-2459-6034-51DC-C8412A0FED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72486" y="1245167"/>
                <a:ext cx="1950768" cy="684000"/>
              </a:xfrm>
              <a:prstGeom prst="rect">
                <a:avLst/>
              </a:prstGeom>
            </p:spPr>
          </p:pic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60769D53-3EC0-C431-E371-10EC81F328EE}"/>
                  </a:ext>
                </a:extLst>
              </p:cNvPr>
              <p:cNvSpPr/>
              <p:nvPr/>
            </p:nvSpPr>
            <p:spPr>
              <a:xfrm>
                <a:off x="1262698" y="622545"/>
                <a:ext cx="576000" cy="10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62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Xylobiose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C3310D44-7D96-F816-AE4A-8311BD70D7A2}"/>
                  </a:ext>
                </a:extLst>
              </p:cNvPr>
              <p:cNvSpPr/>
              <p:nvPr/>
            </p:nvSpPr>
            <p:spPr>
              <a:xfrm>
                <a:off x="1418180" y="1441776"/>
                <a:ext cx="576000" cy="10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62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Xylose</a:t>
                </a:r>
              </a:p>
            </p:txBody>
          </p:sp>
        </p:grp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6A49B31-079C-69FE-B4F3-5C4B93912AAD}"/>
                </a:ext>
              </a:extLst>
            </p:cNvPr>
            <p:cNvSpPr/>
            <p:nvPr/>
          </p:nvSpPr>
          <p:spPr>
            <a:xfrm>
              <a:off x="787577" y="3430937"/>
              <a:ext cx="1725626" cy="17275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Xylobiose and Xylose standard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B9BBB2B-1958-559B-4E4D-CFF47618AEBC}"/>
                </a:ext>
              </a:extLst>
            </p:cNvPr>
            <p:cNvSpPr txBox="1"/>
            <p:nvPr/>
          </p:nvSpPr>
          <p:spPr>
            <a:xfrm>
              <a:off x="617556" y="3409430"/>
              <a:ext cx="3577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(F)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B83DF1A-87C8-F5AB-79A8-81E7062DD697}"/>
                </a:ext>
              </a:extLst>
            </p:cNvPr>
            <p:cNvSpPr txBox="1"/>
            <p:nvPr/>
          </p:nvSpPr>
          <p:spPr>
            <a:xfrm>
              <a:off x="2653059" y="3409963"/>
              <a:ext cx="3577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(G)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1CE7CC5-867F-3F51-2E57-F1FAB5B694F4}"/>
                </a:ext>
              </a:extLst>
            </p:cNvPr>
            <p:cNvSpPr txBox="1"/>
            <p:nvPr/>
          </p:nvSpPr>
          <p:spPr>
            <a:xfrm>
              <a:off x="4458189" y="3409791"/>
              <a:ext cx="3577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(H)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CFF2761-59CF-EFC4-2298-ACEED7C8C528}"/>
              </a:ext>
            </a:extLst>
          </p:cNvPr>
          <p:cNvGrpSpPr/>
          <p:nvPr/>
        </p:nvGrpSpPr>
        <p:grpSpPr>
          <a:xfrm>
            <a:off x="922958" y="5237594"/>
            <a:ext cx="5003076" cy="1735127"/>
            <a:chOff x="896074" y="5232411"/>
            <a:chExt cx="5003076" cy="1735127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02408EF-122B-2AA5-6B27-D8A45DCDD329}"/>
                </a:ext>
              </a:extLst>
            </p:cNvPr>
            <p:cNvGrpSpPr/>
            <p:nvPr/>
          </p:nvGrpSpPr>
          <p:grpSpPr>
            <a:xfrm>
              <a:off x="958850" y="5251194"/>
              <a:ext cx="4940300" cy="1716344"/>
              <a:chOff x="1042687" y="5665500"/>
              <a:chExt cx="4940300" cy="1716344"/>
            </a:xfrm>
          </p:grpSpPr>
          <p:graphicFrame>
            <p:nvGraphicFramePr>
              <p:cNvPr id="57" name="Object 77">
                <a:extLst>
                  <a:ext uri="{FF2B5EF4-FFF2-40B4-BE49-F238E27FC236}">
                    <a16:creationId xmlns:a16="http://schemas.microsoft.com/office/drawing/2014/main" id="{070CC1F1-9A4E-9A58-72C2-6A9F519047C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14557455"/>
                  </p:ext>
                </p:extLst>
              </p:nvPr>
            </p:nvGraphicFramePr>
            <p:xfrm>
              <a:off x="1042687" y="5724494"/>
              <a:ext cx="4940300" cy="16573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8" r:id="rId24" imgW="6003678" imgH="2012905" progId="Prism8.Document">
                      <p:embed/>
                    </p:oleObj>
                  </mc:Choice>
                  <mc:Fallback>
                    <p:oleObj name="Prism 8" r:id="rId24" imgW="6003678" imgH="2012905" progId="Prism8.Document">
                      <p:embed/>
                      <p:pic>
                        <p:nvPicPr>
                          <p:cNvPr id="57" name="Object 77">
                            <a:extLst>
                              <a:ext uri="{FF2B5EF4-FFF2-40B4-BE49-F238E27FC236}">
                                <a16:creationId xmlns:a16="http://schemas.microsoft.com/office/drawing/2014/main" id="{070CC1F1-9A4E-9A58-72C2-6A9F519047C1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25"/>
                          <a:stretch>
                            <a:fillRect/>
                          </a:stretch>
                        </p:blipFill>
                        <p:spPr>
                          <a:xfrm>
                            <a:off x="1042687" y="5724494"/>
                            <a:ext cx="4940300" cy="165735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7A5C19B7-6322-2B8E-3F4A-E976DC9B3A03}"/>
                  </a:ext>
                </a:extLst>
              </p:cNvPr>
              <p:cNvSpPr/>
              <p:nvPr/>
            </p:nvSpPr>
            <p:spPr>
              <a:xfrm>
                <a:off x="1786632" y="5665500"/>
                <a:ext cx="2869005" cy="17275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b="1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Expression analysis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DFBD482-E9E6-C067-C43B-195E440EA94B}"/>
                </a:ext>
              </a:extLst>
            </p:cNvPr>
            <p:cNvSpPr txBox="1"/>
            <p:nvPr/>
          </p:nvSpPr>
          <p:spPr>
            <a:xfrm>
              <a:off x="896074" y="5232411"/>
              <a:ext cx="3577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(I)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4898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C892098F-2411-A2B2-60A6-1B645397E966}"/>
              </a:ext>
            </a:extLst>
          </p:cNvPr>
          <p:cNvSpPr txBox="1"/>
          <p:nvPr/>
        </p:nvSpPr>
        <p:spPr>
          <a:xfrm>
            <a:off x="547427" y="10184461"/>
            <a:ext cx="57631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Figure S2. </a:t>
            </a:r>
            <a:r>
              <a:rPr lang="en-US" sz="800" dirty="0">
                <a:latin typeface="Helvetica" panose="020B0604020202020204" pitchFamily="34" charset="0"/>
                <a:cs typeface="Helvetica" panose="020B0604020202020204" pitchFamily="34" charset="0"/>
              </a:rPr>
              <a:t>RNA-seq analysis was performed on XB-treated </a:t>
            </a:r>
            <a:r>
              <a:rPr lang="en-US" sz="800" i="1" dirty="0">
                <a:latin typeface="Helvetica" panose="020B0604020202020204" pitchFamily="34" charset="0"/>
                <a:cs typeface="Helvetica" panose="020B0604020202020204" pitchFamily="34" charset="0"/>
              </a:rPr>
              <a:t>Arabidopsis</a:t>
            </a:r>
            <a:r>
              <a:rPr lang="en-US" sz="800" dirty="0">
                <a:latin typeface="Helvetica" panose="020B0604020202020204" pitchFamily="34" charset="0"/>
                <a:cs typeface="Helvetica" panose="020B0604020202020204" pitchFamily="34" charset="0"/>
              </a:rPr>
              <a:t> four-weeks-old rosette leaves for 30 min and 24 h. The mock represents water-treated leaves which were used as a control. (A) Volcano plot of expressed genes at 30 min, and 24 h of test group compared to mock group. The y-axis illustrates −log 10 p values, and the x-axis corresponds to a log </a:t>
            </a:r>
            <a:r>
              <a:rPr lang="en-US" sz="800" baseline="-25000" dirty="0">
                <a:latin typeface="Helvetica" panose="020B0604020202020204" pitchFamily="34" charset="0"/>
                <a:cs typeface="Helvetica" panose="020B0604020202020204" pitchFamily="34" charset="0"/>
              </a:rPr>
              <a:t>2 </a:t>
            </a:r>
            <a:r>
              <a:rPr lang="en-US" sz="800" dirty="0">
                <a:latin typeface="Helvetica" panose="020B0604020202020204" pitchFamily="34" charset="0"/>
                <a:cs typeface="Helvetica" panose="020B0604020202020204" pitchFamily="34" charset="0"/>
              </a:rPr>
              <a:t>fold gene expression change between mock and XB-treated leaves. The red points represent statistically significant genes (adjusted p-value (FDR) . (B), (C), (D), and (E), GO analysis represented the top 30 up- and down-regulated biological processes categories was done using </a:t>
            </a:r>
            <a:r>
              <a:rPr lang="en-US" sz="800" dirty="0" err="1">
                <a:latin typeface="Helvetica" panose="020B0604020202020204" pitchFamily="34" charset="0"/>
                <a:cs typeface="Helvetica" panose="020B0604020202020204" pitchFamily="34" charset="0"/>
              </a:rPr>
              <a:t>ShinyGO</a:t>
            </a:r>
            <a:r>
              <a:rPr lang="en-US" sz="800" dirty="0">
                <a:latin typeface="Helvetica" panose="020B0604020202020204" pitchFamily="34" charset="0"/>
                <a:cs typeface="Helvetica" panose="020B0604020202020204" pitchFamily="34" charset="0"/>
              </a:rPr>
              <a:t> 0.77 (</a:t>
            </a:r>
            <a:r>
              <a:rPr lang="en-US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http://bioinformatics.sdstate.edu/go</a:t>
            </a:r>
            <a:r>
              <a:rPr lang="en-US" sz="800" dirty="0">
                <a:solidFill>
                  <a:srgbClr val="0563C1"/>
                </a:solidFill>
                <a:latin typeface="Helvetica" panose="020B0604020202020204" pitchFamily="34" charset="0"/>
                <a:cs typeface="Helvetica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800" dirty="0">
                <a:latin typeface="Helvetica" panose="020B0604020202020204" pitchFamily="34" charset="0"/>
                <a:cs typeface="Helvetica" panose="020B0604020202020204" pitchFamily="34" charset="0"/>
              </a:rPr>
              <a:t>). </a:t>
            </a:r>
            <a:r>
              <a:rPr lang="en-US" sz="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Data represent mean ± SE, n = 3 biological replicates,</a:t>
            </a:r>
            <a:r>
              <a:rPr lang="en-US" sz="800" dirty="0">
                <a:latin typeface="Helvetica" panose="020B0604020202020204" pitchFamily="34" charset="0"/>
                <a:cs typeface="Helvetica" panose="020B0604020202020204" pitchFamily="34" charset="0"/>
              </a:rPr>
              <a:t> each replicate has 10-15 leaves from the individual plant.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44285BD-9BFF-B509-87AE-EF36B6C9A776}"/>
              </a:ext>
            </a:extLst>
          </p:cNvPr>
          <p:cNvGrpSpPr/>
          <p:nvPr/>
        </p:nvGrpSpPr>
        <p:grpSpPr>
          <a:xfrm>
            <a:off x="1316492" y="1897860"/>
            <a:ext cx="4523563" cy="8152969"/>
            <a:chOff x="1530727" y="2072604"/>
            <a:chExt cx="4523563" cy="815296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47041E9-E33C-4A2E-62FA-2AB254F3C3F3}"/>
                </a:ext>
              </a:extLst>
            </p:cNvPr>
            <p:cNvGrpSpPr/>
            <p:nvPr/>
          </p:nvGrpSpPr>
          <p:grpSpPr>
            <a:xfrm>
              <a:off x="1530727" y="2297397"/>
              <a:ext cx="3889887" cy="7928176"/>
              <a:chOff x="1811021" y="1896268"/>
              <a:chExt cx="3889887" cy="7928176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4FB96D10-5C29-0E2D-D512-D1F0E124B2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2908" y="7880444"/>
                <a:ext cx="3888000" cy="19440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B88D21B2-DF64-56A4-1BF1-2BE553BD00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2908" y="5926571"/>
                <a:ext cx="3888000" cy="19440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9B83C41B-51C4-4DE2-A9E3-785FFDE1AC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1021" y="1896268"/>
                <a:ext cx="3888000" cy="19440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B826D6E5-B9F6-E4BC-D63C-96B87FDC2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2908" y="3850778"/>
                <a:ext cx="3888000" cy="194400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30EC4F8-FBAD-AC6F-13E0-33798E122B8E}"/>
                </a:ext>
              </a:extLst>
            </p:cNvPr>
            <p:cNvSpPr/>
            <p:nvPr/>
          </p:nvSpPr>
          <p:spPr>
            <a:xfrm>
              <a:off x="2217225" y="2072604"/>
              <a:ext cx="2423549" cy="15627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G</a:t>
              </a:r>
              <a:r>
                <a:rPr lang="en-IN" sz="8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O Biological process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7A8E5D1-5810-CC73-876C-F7899E9E7ABE}"/>
                </a:ext>
              </a:extLst>
            </p:cNvPr>
            <p:cNvGrpSpPr/>
            <p:nvPr/>
          </p:nvGrpSpPr>
          <p:grpSpPr>
            <a:xfrm>
              <a:off x="5469727" y="2336537"/>
              <a:ext cx="156273" cy="3765437"/>
              <a:chOff x="5469727" y="2336537"/>
              <a:chExt cx="156273" cy="3765437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7ACA4C1-20A7-3628-77C9-4F9E677EABFD}"/>
                  </a:ext>
                </a:extLst>
              </p:cNvPr>
              <p:cNvSpPr/>
              <p:nvPr/>
            </p:nvSpPr>
            <p:spPr>
              <a:xfrm rot="5400000">
                <a:off x="4761709" y="3044555"/>
                <a:ext cx="1572309" cy="15627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8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Upregulated genes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567E6B40-AB03-BD53-BEE4-486074125FB1}"/>
                  </a:ext>
                </a:extLst>
              </p:cNvPr>
              <p:cNvSpPr/>
              <p:nvPr/>
            </p:nvSpPr>
            <p:spPr>
              <a:xfrm rot="5400000">
                <a:off x="4775583" y="5251558"/>
                <a:ext cx="1544561" cy="15627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8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Downregulated genes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14583E2-0C3E-D532-28DA-908A966CB112}"/>
                </a:ext>
              </a:extLst>
            </p:cNvPr>
            <p:cNvGrpSpPr/>
            <p:nvPr/>
          </p:nvGrpSpPr>
          <p:grpSpPr>
            <a:xfrm>
              <a:off x="5469727" y="6346993"/>
              <a:ext cx="156273" cy="3765437"/>
              <a:chOff x="5469727" y="1998717"/>
              <a:chExt cx="156273" cy="3765437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482CFBE-2F96-2621-BB4F-1FF9F5CDA7D9}"/>
                  </a:ext>
                </a:extLst>
              </p:cNvPr>
              <p:cNvSpPr/>
              <p:nvPr/>
            </p:nvSpPr>
            <p:spPr>
              <a:xfrm rot="5400000">
                <a:off x="4761709" y="2706735"/>
                <a:ext cx="1572309" cy="15627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8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Upregulated genes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7D5A529C-958B-C267-AC77-A9DBFFCF3D79}"/>
                  </a:ext>
                </a:extLst>
              </p:cNvPr>
              <p:cNvSpPr/>
              <p:nvPr/>
            </p:nvSpPr>
            <p:spPr>
              <a:xfrm rot="5400000">
                <a:off x="4775583" y="4913738"/>
                <a:ext cx="1544561" cy="15627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8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Downregulated genes</a:t>
                </a:r>
              </a:p>
            </p:txBody>
          </p:sp>
        </p:grpSp>
        <p:sp>
          <p:nvSpPr>
            <p:cNvPr id="48" name="Right Brace 47">
              <a:extLst>
                <a:ext uri="{FF2B5EF4-FFF2-40B4-BE49-F238E27FC236}">
                  <a16:creationId xmlns:a16="http://schemas.microsoft.com/office/drawing/2014/main" id="{79CA87A1-AF83-018B-D119-2276091CF540}"/>
                </a:ext>
              </a:extLst>
            </p:cNvPr>
            <p:cNvSpPr/>
            <p:nvPr/>
          </p:nvSpPr>
          <p:spPr>
            <a:xfrm>
              <a:off x="5638646" y="3070859"/>
              <a:ext cx="156274" cy="2247901"/>
            </a:xfrm>
            <a:prstGeom prst="righ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sz="8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EE56E96-E91E-18B6-EE6B-F10D2AFB4FBA}"/>
                </a:ext>
              </a:extLst>
            </p:cNvPr>
            <p:cNvSpPr/>
            <p:nvPr/>
          </p:nvSpPr>
          <p:spPr>
            <a:xfrm rot="5400000">
              <a:off x="5189999" y="4127176"/>
              <a:ext cx="1572309" cy="15627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30 min</a:t>
              </a:r>
            </a:p>
          </p:txBody>
        </p:sp>
        <p:sp>
          <p:nvSpPr>
            <p:cNvPr id="51" name="Right Brace 50">
              <a:extLst>
                <a:ext uri="{FF2B5EF4-FFF2-40B4-BE49-F238E27FC236}">
                  <a16:creationId xmlns:a16="http://schemas.microsoft.com/office/drawing/2014/main" id="{C5346429-187A-635E-C7D2-6D06DF2510A1}"/>
                </a:ext>
              </a:extLst>
            </p:cNvPr>
            <p:cNvSpPr/>
            <p:nvPr/>
          </p:nvSpPr>
          <p:spPr>
            <a:xfrm>
              <a:off x="5638646" y="7163889"/>
              <a:ext cx="156274" cy="2247901"/>
            </a:xfrm>
            <a:prstGeom prst="righ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sz="8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57DAEAA-838A-7CC4-A7DF-6412292E1A83}"/>
                </a:ext>
              </a:extLst>
            </p:cNvPr>
            <p:cNvSpPr/>
            <p:nvPr/>
          </p:nvSpPr>
          <p:spPr>
            <a:xfrm rot="5400000">
              <a:off x="5189998" y="8220077"/>
              <a:ext cx="1572309" cy="15627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24 h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597BE828-5B8B-FB79-9E53-A3157E25C0C5}"/>
              </a:ext>
            </a:extLst>
          </p:cNvPr>
          <p:cNvSpPr txBox="1"/>
          <p:nvPr/>
        </p:nvSpPr>
        <p:spPr>
          <a:xfrm>
            <a:off x="1277315" y="2101850"/>
            <a:ext cx="357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(B)</a:t>
            </a:r>
            <a:endParaRPr lang="en-US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069A434-8454-5F10-00FF-F6AF91F4F675}"/>
              </a:ext>
            </a:extLst>
          </p:cNvPr>
          <p:cNvGrpSpPr/>
          <p:nvPr/>
        </p:nvGrpSpPr>
        <p:grpSpPr>
          <a:xfrm>
            <a:off x="1231297" y="397314"/>
            <a:ext cx="4395405" cy="1366915"/>
            <a:chOff x="1101211" y="373804"/>
            <a:chExt cx="4395405" cy="136691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F5DB9F8-C42D-3431-DD5D-77D92B358A78}"/>
                </a:ext>
              </a:extLst>
            </p:cNvPr>
            <p:cNvSpPr txBox="1"/>
            <p:nvPr/>
          </p:nvSpPr>
          <p:spPr>
            <a:xfrm>
              <a:off x="1101211" y="378044"/>
              <a:ext cx="3577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8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(A)</a:t>
              </a:r>
              <a:endParaRPr lang="en-US" sz="800" b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F8B9075-5C60-B415-6E62-64E349E62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01211" y="565300"/>
              <a:ext cx="2169072" cy="117541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ECB9975-01F6-402A-3719-C4A0B48D1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48188" y="581475"/>
              <a:ext cx="2048428" cy="115924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F4A5CB9-4905-2C45-6A51-E57F377D2E4B}"/>
                </a:ext>
              </a:extLst>
            </p:cNvPr>
            <p:cNvSpPr txBox="1"/>
            <p:nvPr/>
          </p:nvSpPr>
          <p:spPr>
            <a:xfrm>
              <a:off x="1903208" y="378044"/>
              <a:ext cx="78284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8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30 min</a:t>
              </a:r>
              <a:endParaRPr lang="en-US" sz="800" b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B4BB9CD-A628-9487-CE4C-56B96F7B4972}"/>
                </a:ext>
              </a:extLst>
            </p:cNvPr>
            <p:cNvSpPr txBox="1"/>
            <p:nvPr/>
          </p:nvSpPr>
          <p:spPr>
            <a:xfrm>
              <a:off x="4055858" y="373804"/>
              <a:ext cx="78284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8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24 h</a:t>
              </a:r>
              <a:endParaRPr lang="en-US" sz="800" b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D528F18-AA44-48DD-6690-1FFA0C56BEE1}"/>
              </a:ext>
            </a:extLst>
          </p:cNvPr>
          <p:cNvSpPr txBox="1"/>
          <p:nvPr/>
        </p:nvSpPr>
        <p:spPr>
          <a:xfrm>
            <a:off x="1277315" y="4026093"/>
            <a:ext cx="357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(C)</a:t>
            </a:r>
            <a:endParaRPr lang="en-US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091271-0983-C5CD-721F-571AE8CCAAC8}"/>
              </a:ext>
            </a:extLst>
          </p:cNvPr>
          <p:cNvSpPr txBox="1"/>
          <p:nvPr/>
        </p:nvSpPr>
        <p:spPr>
          <a:xfrm>
            <a:off x="1277315" y="6146622"/>
            <a:ext cx="357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(D)</a:t>
            </a:r>
            <a:endParaRPr lang="en-US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84C272-8333-8DBB-167A-A4B92965703B}"/>
              </a:ext>
            </a:extLst>
          </p:cNvPr>
          <p:cNvSpPr txBox="1"/>
          <p:nvPr/>
        </p:nvSpPr>
        <p:spPr>
          <a:xfrm>
            <a:off x="1277315" y="8070865"/>
            <a:ext cx="357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(E)</a:t>
            </a:r>
            <a:endParaRPr lang="en-US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84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BF0A152-BE5D-F892-BD61-C18AEFA5CE06}"/>
              </a:ext>
            </a:extLst>
          </p:cNvPr>
          <p:cNvSpPr txBox="1"/>
          <p:nvPr/>
        </p:nvSpPr>
        <p:spPr>
          <a:xfrm>
            <a:off x="547427" y="6484167"/>
            <a:ext cx="5763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Figure S3.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(A), (B) Represents the PLS-DA 2D score plot and Q-square value of Control (T0) and XB-treated alcohol insoluble residue (AIR). (C), and (D) Represents the PLS-DA 2D score plot and Q-square value of Control (T0) and mock (water) treated AIR. (E) Represents FT-IR on commercially available plant cell wall polysaccharides. PCA score plots were generated for (F) xylan, (G) cellulose (H) pectin, and (I) </a:t>
            </a: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-acetyl linkages using the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MetaboAnalyst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(V5.0) (</a:t>
            </a:r>
            <a:r>
              <a:rPr lang="en-US" sz="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https://www.metaboanalyst.ca/MetaboAnalyst/ModuleView.xhtml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). The xylose was quantified on a supernatant fraction collected from the HCl hydrolyzed AIR by using (J) D-Xylose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Megazyme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Assay Kit. (K) Total cellulose content was quantified by the Updegraff method by prior removal of hemicellulosic sugar. (L) Total uronic acid was quantified by the biphenyl method. </a:t>
            </a:r>
            <a:r>
              <a:rPr lang="en-U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 represent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ean ± SE, </a:t>
            </a: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= 3-4 biological replicates. </a:t>
            </a:r>
            <a:r>
              <a:rPr lang="en-U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ach biological replicate represents a pool of 10-15 leaves from different plants. Student’s t-test at ****p ≤ 0.0001, ***p ≤ 0.001, **p ≤ 0.01, *p ≤ 0.05.</a:t>
            </a:r>
            <a:endParaRPr lang="en-IN" sz="8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6" descr="PCAScore2DImage">
            <a:extLst>
              <a:ext uri="{FF2B5EF4-FFF2-40B4-BE49-F238E27FC236}">
                <a16:creationId xmlns:a16="http://schemas.microsoft.com/office/drawing/2014/main" id="{DBC52F26-5CDB-248D-2ADF-75F2283C0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209" y="-3401067"/>
            <a:ext cx="171256" cy="15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45E4028-142B-DDC7-E08A-8483D6EFAA49}"/>
              </a:ext>
            </a:extLst>
          </p:cNvPr>
          <p:cNvGrpSpPr/>
          <p:nvPr/>
        </p:nvGrpSpPr>
        <p:grpSpPr>
          <a:xfrm>
            <a:off x="574533" y="5015952"/>
            <a:ext cx="5708934" cy="1436378"/>
            <a:chOff x="473532" y="5150562"/>
            <a:chExt cx="5708934" cy="1436378"/>
          </a:xfrm>
        </p:grpSpPr>
        <p:graphicFrame>
          <p:nvGraphicFramePr>
            <p:cNvPr id="1032" name="Object 1031">
              <a:extLst>
                <a:ext uri="{FF2B5EF4-FFF2-40B4-BE49-F238E27FC236}">
                  <a16:creationId xmlns:a16="http://schemas.microsoft.com/office/drawing/2014/main" id="{EBA1D3D6-2A24-2DC3-417F-DA146C93DB7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65516091"/>
                </p:ext>
              </p:extLst>
            </p:nvPr>
          </p:nvGraphicFramePr>
          <p:xfrm>
            <a:off x="4263699" y="5321805"/>
            <a:ext cx="1918767" cy="126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4" imgW="3341816" imgH="2188207" progId="Prism8.Document">
                    <p:embed/>
                  </p:oleObj>
                </mc:Choice>
                <mc:Fallback>
                  <p:oleObj name="Prism 8" r:id="rId4" imgW="3341816" imgH="2188207" progId="Prism8.Document">
                    <p:embed/>
                    <p:pic>
                      <p:nvPicPr>
                        <p:cNvPr id="1032" name="Object 1031">
                          <a:extLst>
                            <a:ext uri="{FF2B5EF4-FFF2-40B4-BE49-F238E27FC236}">
                              <a16:creationId xmlns:a16="http://schemas.microsoft.com/office/drawing/2014/main" id="{EBA1D3D6-2A24-2DC3-417F-DA146C93DB7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263699" y="5321805"/>
                          <a:ext cx="1918767" cy="126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5" name="TextBox 1034">
              <a:extLst>
                <a:ext uri="{FF2B5EF4-FFF2-40B4-BE49-F238E27FC236}">
                  <a16:creationId xmlns:a16="http://schemas.microsoft.com/office/drawing/2014/main" id="{72D3D77B-5207-FDD9-CDB9-E9DD1F57404E}"/>
                </a:ext>
              </a:extLst>
            </p:cNvPr>
            <p:cNvSpPr txBox="1"/>
            <p:nvPr/>
          </p:nvSpPr>
          <p:spPr>
            <a:xfrm>
              <a:off x="4248325" y="5151706"/>
              <a:ext cx="357764" cy="216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(L)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6" name="Rectangle 1035">
              <a:extLst>
                <a:ext uri="{FF2B5EF4-FFF2-40B4-BE49-F238E27FC236}">
                  <a16:creationId xmlns:a16="http://schemas.microsoft.com/office/drawing/2014/main" id="{939AD6CB-5C2B-D8A8-E846-B3FE6AA653F1}"/>
                </a:ext>
              </a:extLst>
            </p:cNvPr>
            <p:cNvSpPr/>
            <p:nvPr/>
          </p:nvSpPr>
          <p:spPr>
            <a:xfrm>
              <a:off x="4669737" y="5186018"/>
              <a:ext cx="1440000" cy="14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Uronic acid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8EA2B1-D9E4-F35F-381E-E059655A6182}"/>
                </a:ext>
              </a:extLst>
            </p:cNvPr>
            <p:cNvSpPr/>
            <p:nvPr/>
          </p:nvSpPr>
          <p:spPr>
            <a:xfrm>
              <a:off x="919473" y="5186103"/>
              <a:ext cx="1440000" cy="14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Xylose content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87AC16C-6655-C96A-7EEC-C6EDA16A9E5D}"/>
                </a:ext>
              </a:extLst>
            </p:cNvPr>
            <p:cNvSpPr txBox="1"/>
            <p:nvPr/>
          </p:nvSpPr>
          <p:spPr>
            <a:xfrm>
              <a:off x="473532" y="5150562"/>
              <a:ext cx="357764" cy="216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(J)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170BB3-9146-352C-7D4E-B6DEEB2A2237}"/>
                </a:ext>
              </a:extLst>
            </p:cNvPr>
            <p:cNvSpPr txBox="1"/>
            <p:nvPr/>
          </p:nvSpPr>
          <p:spPr>
            <a:xfrm>
              <a:off x="2390713" y="5151804"/>
              <a:ext cx="357764" cy="216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(K)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0270084-EC4C-0F8D-3CA5-51B7AD6273AE}"/>
                </a:ext>
              </a:extLst>
            </p:cNvPr>
            <p:cNvSpPr/>
            <p:nvPr/>
          </p:nvSpPr>
          <p:spPr>
            <a:xfrm>
              <a:off x="2797672" y="5184138"/>
              <a:ext cx="1472016" cy="15023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Cellulose</a:t>
              </a:r>
            </a:p>
          </p:txBody>
        </p:sp>
        <p:graphicFrame>
          <p:nvGraphicFramePr>
            <p:cNvPr id="19" name="Object 18">
              <a:extLst>
                <a:ext uri="{FF2B5EF4-FFF2-40B4-BE49-F238E27FC236}">
                  <a16:creationId xmlns:a16="http://schemas.microsoft.com/office/drawing/2014/main" id="{720F7A1A-51ED-1FF7-FF4A-7269B909B7E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1715848"/>
                </p:ext>
              </p:extLst>
            </p:nvPr>
          </p:nvGraphicFramePr>
          <p:xfrm>
            <a:off x="2405380" y="5326940"/>
            <a:ext cx="1914564" cy="126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6" imgW="3268745" imgH="2154730" progId="Prism8.Document">
                    <p:embed/>
                  </p:oleObj>
                </mc:Choice>
                <mc:Fallback>
                  <p:oleObj name="Prism 8" r:id="rId6" imgW="3268745" imgH="2154730" progId="Prism8.Document">
                    <p:embed/>
                    <p:pic>
                      <p:nvPicPr>
                        <p:cNvPr id="19" name="Object 18">
                          <a:extLst>
                            <a:ext uri="{FF2B5EF4-FFF2-40B4-BE49-F238E27FC236}">
                              <a16:creationId xmlns:a16="http://schemas.microsoft.com/office/drawing/2014/main" id="{720F7A1A-51ED-1FF7-FF4A-7269B909B7E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405380" y="5326940"/>
                          <a:ext cx="1914564" cy="126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" name="Object 1">
              <a:extLst>
                <a:ext uri="{FF2B5EF4-FFF2-40B4-BE49-F238E27FC236}">
                  <a16:creationId xmlns:a16="http://schemas.microsoft.com/office/drawing/2014/main" id="{507258E8-D4C8-8494-0E36-5B8F1ED4B52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24570861"/>
                </p:ext>
              </p:extLst>
            </p:nvPr>
          </p:nvGraphicFramePr>
          <p:xfrm>
            <a:off x="479552" y="5313363"/>
            <a:ext cx="1980218" cy="126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8" imgW="3334257" imgH="2121254" progId="Prism8.Document">
                    <p:embed/>
                  </p:oleObj>
                </mc:Choice>
                <mc:Fallback>
                  <p:oleObj name="Prism 8" r:id="rId8" imgW="3334257" imgH="2121254" progId="Prism8.Document">
                    <p:embed/>
                    <p:pic>
                      <p:nvPicPr>
                        <p:cNvPr id="2" name="Object 1">
                          <a:extLst>
                            <a:ext uri="{FF2B5EF4-FFF2-40B4-BE49-F238E27FC236}">
                              <a16:creationId xmlns:a16="http://schemas.microsoft.com/office/drawing/2014/main" id="{507258E8-D4C8-8494-0E36-5B8F1ED4B52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479552" y="5313363"/>
                          <a:ext cx="1980218" cy="126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8753A9B-49A2-FAA4-AACA-0BA81FA0C0FA}"/>
              </a:ext>
            </a:extLst>
          </p:cNvPr>
          <p:cNvGrpSpPr/>
          <p:nvPr/>
        </p:nvGrpSpPr>
        <p:grpSpPr>
          <a:xfrm>
            <a:off x="594803" y="488818"/>
            <a:ext cx="5816957" cy="4439566"/>
            <a:chOff x="604634" y="467317"/>
            <a:chExt cx="5816957" cy="4439566"/>
          </a:xfrm>
        </p:grpSpPr>
        <p:sp>
          <p:nvSpPr>
            <p:cNvPr id="1050" name="Rectangle 1049">
              <a:extLst>
                <a:ext uri="{FF2B5EF4-FFF2-40B4-BE49-F238E27FC236}">
                  <a16:creationId xmlns:a16="http://schemas.microsoft.com/office/drawing/2014/main" id="{4C42235A-C030-14A4-2F7A-E36CA4225373}"/>
                </a:ext>
              </a:extLst>
            </p:cNvPr>
            <p:cNvSpPr/>
            <p:nvPr/>
          </p:nvSpPr>
          <p:spPr>
            <a:xfrm>
              <a:off x="2564340" y="3514095"/>
              <a:ext cx="1368000" cy="14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Pectin (1622-1642 cm</a:t>
              </a:r>
              <a:r>
                <a:rPr lang="en-IN" sz="8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-1</a:t>
              </a:r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 )</a:t>
              </a:r>
            </a:p>
          </p:txBody>
        </p:sp>
        <p:sp>
          <p:nvSpPr>
            <p:cNvPr id="1051" name="Rectangle 1050">
              <a:extLst>
                <a:ext uri="{FF2B5EF4-FFF2-40B4-BE49-F238E27FC236}">
                  <a16:creationId xmlns:a16="http://schemas.microsoft.com/office/drawing/2014/main" id="{1CC23A0A-2BF9-1EEA-EEA0-1AD5BEFFFCA6}"/>
                </a:ext>
              </a:extLst>
            </p:cNvPr>
            <p:cNvSpPr/>
            <p:nvPr/>
          </p:nvSpPr>
          <p:spPr>
            <a:xfrm>
              <a:off x="4566985" y="3515821"/>
              <a:ext cx="1440000" cy="14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-acetyl (1230-1255 cm</a:t>
              </a:r>
              <a:r>
                <a:rPr lang="en-IN" sz="8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-1</a:t>
              </a:r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 )</a:t>
              </a:r>
            </a:p>
          </p:txBody>
        </p:sp>
        <p:sp>
          <p:nvSpPr>
            <p:cNvPr id="1052" name="TextBox 1051">
              <a:extLst>
                <a:ext uri="{FF2B5EF4-FFF2-40B4-BE49-F238E27FC236}">
                  <a16:creationId xmlns:a16="http://schemas.microsoft.com/office/drawing/2014/main" id="{8F2A8AFA-6B55-1786-EF24-D2E1C75C26EC}"/>
                </a:ext>
              </a:extLst>
            </p:cNvPr>
            <p:cNvSpPr txBox="1"/>
            <p:nvPr/>
          </p:nvSpPr>
          <p:spPr>
            <a:xfrm>
              <a:off x="4418583" y="3481402"/>
              <a:ext cx="29684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(I)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3" name="TextBox 1052">
              <a:extLst>
                <a:ext uri="{FF2B5EF4-FFF2-40B4-BE49-F238E27FC236}">
                  <a16:creationId xmlns:a16="http://schemas.microsoft.com/office/drawing/2014/main" id="{74C04AAB-40A0-419A-AC60-A0B88454D7AA}"/>
                </a:ext>
              </a:extLst>
            </p:cNvPr>
            <p:cNvSpPr txBox="1"/>
            <p:nvPr/>
          </p:nvSpPr>
          <p:spPr>
            <a:xfrm>
              <a:off x="2383481" y="3478963"/>
              <a:ext cx="3577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(H)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4" name="Rectangle 1053">
              <a:extLst>
                <a:ext uri="{FF2B5EF4-FFF2-40B4-BE49-F238E27FC236}">
                  <a16:creationId xmlns:a16="http://schemas.microsoft.com/office/drawing/2014/main" id="{8BD2CD83-7A7F-0CFC-EE7C-012702902C94}"/>
                </a:ext>
              </a:extLst>
            </p:cNvPr>
            <p:cNvSpPr/>
            <p:nvPr/>
          </p:nvSpPr>
          <p:spPr>
            <a:xfrm>
              <a:off x="4563575" y="1960028"/>
              <a:ext cx="1368000" cy="14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Xylan (1031-1042 cm</a:t>
              </a:r>
              <a:r>
                <a:rPr lang="en-IN" sz="8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-1</a:t>
              </a:r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 )</a:t>
              </a:r>
            </a:p>
          </p:txBody>
        </p:sp>
        <p:sp>
          <p:nvSpPr>
            <p:cNvPr id="1055" name="Rectangle 1054">
              <a:extLst>
                <a:ext uri="{FF2B5EF4-FFF2-40B4-BE49-F238E27FC236}">
                  <a16:creationId xmlns:a16="http://schemas.microsoft.com/office/drawing/2014/main" id="{E8330E3E-3F51-EB5A-5D67-5340ED312A62}"/>
                </a:ext>
              </a:extLst>
            </p:cNvPr>
            <p:cNvSpPr/>
            <p:nvPr/>
          </p:nvSpPr>
          <p:spPr>
            <a:xfrm>
              <a:off x="805050" y="3516010"/>
              <a:ext cx="1512000" cy="14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Cellulose (1018-1028 cm</a:t>
              </a:r>
              <a:r>
                <a:rPr lang="en-IN" sz="8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-1</a:t>
              </a:r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 )</a:t>
              </a:r>
              <a:endParaRPr lang="en-IN" sz="800" b="1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6" name="TextBox 1055">
              <a:extLst>
                <a:ext uri="{FF2B5EF4-FFF2-40B4-BE49-F238E27FC236}">
                  <a16:creationId xmlns:a16="http://schemas.microsoft.com/office/drawing/2014/main" id="{BED7FD44-816B-8A21-8C19-DA59066ED3A4}"/>
                </a:ext>
              </a:extLst>
            </p:cNvPr>
            <p:cNvSpPr txBox="1"/>
            <p:nvPr/>
          </p:nvSpPr>
          <p:spPr>
            <a:xfrm>
              <a:off x="4391946" y="1923147"/>
              <a:ext cx="3577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(F)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7" name="TextBox 1056">
              <a:extLst>
                <a:ext uri="{FF2B5EF4-FFF2-40B4-BE49-F238E27FC236}">
                  <a16:creationId xmlns:a16="http://schemas.microsoft.com/office/drawing/2014/main" id="{52AADD86-7AFA-3823-3C03-B5FF69F24B6E}"/>
                </a:ext>
              </a:extLst>
            </p:cNvPr>
            <p:cNvSpPr txBox="1"/>
            <p:nvPr/>
          </p:nvSpPr>
          <p:spPr>
            <a:xfrm>
              <a:off x="607528" y="3484049"/>
              <a:ext cx="3327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(G)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58" name="Picture 2" descr="PCAScore2DImage">
              <a:extLst>
                <a:ext uri="{FF2B5EF4-FFF2-40B4-BE49-F238E27FC236}">
                  <a16:creationId xmlns:a16="http://schemas.microsoft.com/office/drawing/2014/main" id="{1B484FCE-FCD0-1DBF-BD8D-2510584C88B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6" t="5603" r="15940" b="6229"/>
            <a:stretch/>
          </p:blipFill>
          <p:spPr bwMode="auto">
            <a:xfrm>
              <a:off x="4659095" y="2167414"/>
              <a:ext cx="1109258" cy="11109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9" name="Picture 8" descr="PCAScore2DImage">
              <a:extLst>
                <a:ext uri="{FF2B5EF4-FFF2-40B4-BE49-F238E27FC236}">
                  <a16:creationId xmlns:a16="http://schemas.microsoft.com/office/drawing/2014/main" id="{45A55CF7-F717-DCF3-1913-EA2DCB89C59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29" t="6399" r="16005" b="6793"/>
            <a:stretch/>
          </p:blipFill>
          <p:spPr bwMode="auto">
            <a:xfrm>
              <a:off x="2663082" y="3702034"/>
              <a:ext cx="1108009" cy="1093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0" name="Picture 10" descr="PCAScore2DImage">
              <a:extLst>
                <a:ext uri="{FF2B5EF4-FFF2-40B4-BE49-F238E27FC236}">
                  <a16:creationId xmlns:a16="http://schemas.microsoft.com/office/drawing/2014/main" id="{A5EDD974-79B6-40B4-88CB-AE12C253EE1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20" t="6298" r="16329" b="5866"/>
            <a:stretch/>
          </p:blipFill>
          <p:spPr bwMode="auto">
            <a:xfrm>
              <a:off x="4659731" y="3702034"/>
              <a:ext cx="1103541" cy="1106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1" name="Picture 12" descr="PCAScore2DImage">
              <a:extLst>
                <a:ext uri="{FF2B5EF4-FFF2-40B4-BE49-F238E27FC236}">
                  <a16:creationId xmlns:a16="http://schemas.microsoft.com/office/drawing/2014/main" id="{5B1353B0-7120-E137-FA09-9354C8A7384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8" t="5600" r="15876" b="6701"/>
            <a:stretch/>
          </p:blipFill>
          <p:spPr bwMode="auto">
            <a:xfrm>
              <a:off x="845820" y="3697121"/>
              <a:ext cx="1108009" cy="1105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2" name="TextBox 24">
              <a:extLst>
                <a:ext uri="{FF2B5EF4-FFF2-40B4-BE49-F238E27FC236}">
                  <a16:creationId xmlns:a16="http://schemas.microsoft.com/office/drawing/2014/main" id="{981D569D-8BA0-FA2B-576B-696C54CE6D1F}"/>
                </a:ext>
              </a:extLst>
            </p:cNvPr>
            <p:cNvSpPr txBox="1"/>
            <p:nvPr/>
          </p:nvSpPr>
          <p:spPr>
            <a:xfrm>
              <a:off x="615172" y="475437"/>
              <a:ext cx="3319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(A)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1063" name="Object 20">
              <a:extLst>
                <a:ext uri="{FF2B5EF4-FFF2-40B4-BE49-F238E27FC236}">
                  <a16:creationId xmlns:a16="http://schemas.microsoft.com/office/drawing/2014/main" id="{9DA2C770-925C-6FDE-2F43-D069D53C125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381302"/>
                </p:ext>
              </p:extLst>
            </p:nvPr>
          </p:nvGraphicFramePr>
          <p:xfrm>
            <a:off x="2468564" y="2089538"/>
            <a:ext cx="1902126" cy="13559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14" imgW="4079362" imgH="2901291" progId="Prism8.Document">
                    <p:embed/>
                  </p:oleObj>
                </mc:Choice>
                <mc:Fallback>
                  <p:oleObj name="Prism 8" r:id="rId14" imgW="4079362" imgH="2901291" progId="Prism8.Document">
                    <p:embed/>
                    <p:pic>
                      <p:nvPicPr>
                        <p:cNvPr id="1063" name="Object 20">
                          <a:extLst>
                            <a:ext uri="{FF2B5EF4-FFF2-40B4-BE49-F238E27FC236}">
                              <a16:creationId xmlns:a16="http://schemas.microsoft.com/office/drawing/2014/main" id="{9DA2C770-925C-6FDE-2F43-D069D53C125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2468564" y="2089538"/>
                          <a:ext cx="1902126" cy="135592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4" name="Rectangle 23">
              <a:extLst>
                <a:ext uri="{FF2B5EF4-FFF2-40B4-BE49-F238E27FC236}">
                  <a16:creationId xmlns:a16="http://schemas.microsoft.com/office/drawing/2014/main" id="{E13048C8-32D0-D8E3-48AA-EB338F847B2E}"/>
                </a:ext>
              </a:extLst>
            </p:cNvPr>
            <p:cNvSpPr/>
            <p:nvPr/>
          </p:nvSpPr>
          <p:spPr>
            <a:xfrm>
              <a:off x="2704652" y="1962426"/>
              <a:ext cx="1296000" cy="14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Cell wall standard</a:t>
              </a:r>
            </a:p>
          </p:txBody>
        </p:sp>
        <p:pic>
          <p:nvPicPr>
            <p:cNvPr id="1065" name="Picture 8" descr="PCACVImage">
              <a:extLst>
                <a:ext uri="{FF2B5EF4-FFF2-40B4-BE49-F238E27FC236}">
                  <a16:creationId xmlns:a16="http://schemas.microsoft.com/office/drawing/2014/main" id="{DBE8F916-2CFF-DDD3-0E9E-A5E0214599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7" r="20311" b="7312"/>
            <a:stretch/>
          </p:blipFill>
          <p:spPr bwMode="auto">
            <a:xfrm>
              <a:off x="804679" y="2105030"/>
              <a:ext cx="1166398" cy="10677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6" name="Rectangle 29">
              <a:extLst>
                <a:ext uri="{FF2B5EF4-FFF2-40B4-BE49-F238E27FC236}">
                  <a16:creationId xmlns:a16="http://schemas.microsoft.com/office/drawing/2014/main" id="{408B70E4-6BDA-6DC6-D690-16464DA726CD}"/>
                </a:ext>
              </a:extLst>
            </p:cNvPr>
            <p:cNvSpPr/>
            <p:nvPr/>
          </p:nvSpPr>
          <p:spPr>
            <a:xfrm>
              <a:off x="4596045" y="499497"/>
              <a:ext cx="1296000" cy="14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PLS-DA 2D scores plot</a:t>
              </a:r>
            </a:p>
          </p:txBody>
        </p:sp>
        <p:sp>
          <p:nvSpPr>
            <p:cNvPr id="1067" name="Rectangle 1024">
              <a:extLst>
                <a:ext uri="{FF2B5EF4-FFF2-40B4-BE49-F238E27FC236}">
                  <a16:creationId xmlns:a16="http://schemas.microsoft.com/office/drawing/2014/main" id="{8EB81AFF-190B-0D6A-EC08-BE267AA1F58C}"/>
                </a:ext>
              </a:extLst>
            </p:cNvPr>
            <p:cNvSpPr/>
            <p:nvPr/>
          </p:nvSpPr>
          <p:spPr>
            <a:xfrm>
              <a:off x="826669" y="1965953"/>
              <a:ext cx="1296000" cy="14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Q-square value</a:t>
              </a:r>
            </a:p>
          </p:txBody>
        </p:sp>
        <p:pic>
          <p:nvPicPr>
            <p:cNvPr id="1069" name="Picture 16" descr="PCACVImage">
              <a:extLst>
                <a:ext uri="{FF2B5EF4-FFF2-40B4-BE49-F238E27FC236}">
                  <a16:creationId xmlns:a16="http://schemas.microsoft.com/office/drawing/2014/main" id="{2C662BF7-DE20-B2BE-1E55-07543915907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67" r="18515" b="10325"/>
            <a:stretch/>
          </p:blipFill>
          <p:spPr bwMode="auto">
            <a:xfrm>
              <a:off x="2625272" y="758278"/>
              <a:ext cx="1192145" cy="1033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0" name="Picture 18" descr="PLSScore2DImage">
              <a:extLst>
                <a:ext uri="{FF2B5EF4-FFF2-40B4-BE49-F238E27FC236}">
                  <a16:creationId xmlns:a16="http://schemas.microsoft.com/office/drawing/2014/main" id="{C8A6EA6E-6CE6-8698-BA51-9233B38A32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6" t="5388" r="15311" b="6070"/>
            <a:stretch/>
          </p:blipFill>
          <p:spPr bwMode="auto">
            <a:xfrm>
              <a:off x="836977" y="677460"/>
              <a:ext cx="1124693" cy="11156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71" name="Rectangle 1033">
              <a:extLst>
                <a:ext uri="{FF2B5EF4-FFF2-40B4-BE49-F238E27FC236}">
                  <a16:creationId xmlns:a16="http://schemas.microsoft.com/office/drawing/2014/main" id="{505A720E-7E24-7A7D-5F2A-FCE632652B57}"/>
                </a:ext>
              </a:extLst>
            </p:cNvPr>
            <p:cNvSpPr/>
            <p:nvPr/>
          </p:nvSpPr>
          <p:spPr>
            <a:xfrm>
              <a:off x="2624267" y="504395"/>
              <a:ext cx="1296000" cy="14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Q-square value</a:t>
              </a:r>
            </a:p>
          </p:txBody>
        </p:sp>
        <p:sp>
          <p:nvSpPr>
            <p:cNvPr id="1072" name="Rectangle 1071">
              <a:extLst>
                <a:ext uri="{FF2B5EF4-FFF2-40B4-BE49-F238E27FC236}">
                  <a16:creationId xmlns:a16="http://schemas.microsoft.com/office/drawing/2014/main" id="{B654995A-9E54-7EEA-9223-7508E1851A8E}"/>
                </a:ext>
              </a:extLst>
            </p:cNvPr>
            <p:cNvSpPr/>
            <p:nvPr/>
          </p:nvSpPr>
          <p:spPr>
            <a:xfrm>
              <a:off x="867458" y="508850"/>
              <a:ext cx="1296000" cy="14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PLS-DA 2D scores plot</a:t>
              </a:r>
            </a:p>
          </p:txBody>
        </p:sp>
        <p:sp>
          <p:nvSpPr>
            <p:cNvPr id="1073" name="TextBox 1072">
              <a:extLst>
                <a:ext uri="{FF2B5EF4-FFF2-40B4-BE49-F238E27FC236}">
                  <a16:creationId xmlns:a16="http://schemas.microsoft.com/office/drawing/2014/main" id="{0165AC2B-EAD2-3985-07CC-ADA6618F0DC1}"/>
                </a:ext>
              </a:extLst>
            </p:cNvPr>
            <p:cNvSpPr txBox="1"/>
            <p:nvPr/>
          </p:nvSpPr>
          <p:spPr>
            <a:xfrm>
              <a:off x="2378964" y="472397"/>
              <a:ext cx="3577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(B)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4" name="TextBox 1073">
              <a:extLst>
                <a:ext uri="{FF2B5EF4-FFF2-40B4-BE49-F238E27FC236}">
                  <a16:creationId xmlns:a16="http://schemas.microsoft.com/office/drawing/2014/main" id="{9AB04687-411F-FD22-A66F-37F53109DA82}"/>
                </a:ext>
              </a:extLst>
            </p:cNvPr>
            <p:cNvSpPr txBox="1"/>
            <p:nvPr/>
          </p:nvSpPr>
          <p:spPr>
            <a:xfrm>
              <a:off x="4390460" y="467317"/>
              <a:ext cx="3577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(C)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5" name="TextBox 1074">
              <a:extLst>
                <a:ext uri="{FF2B5EF4-FFF2-40B4-BE49-F238E27FC236}">
                  <a16:creationId xmlns:a16="http://schemas.microsoft.com/office/drawing/2014/main" id="{BDE45A3C-D2BD-0B88-DFE6-082EAECB0596}"/>
                </a:ext>
              </a:extLst>
            </p:cNvPr>
            <p:cNvSpPr txBox="1"/>
            <p:nvPr/>
          </p:nvSpPr>
          <p:spPr>
            <a:xfrm>
              <a:off x="604634" y="1931513"/>
              <a:ext cx="3577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(D)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6" name="TextBox 1075">
              <a:extLst>
                <a:ext uri="{FF2B5EF4-FFF2-40B4-BE49-F238E27FC236}">
                  <a16:creationId xmlns:a16="http://schemas.microsoft.com/office/drawing/2014/main" id="{1F9FA3AE-B254-A8DC-D34E-BA703EF1CFA6}"/>
                </a:ext>
              </a:extLst>
            </p:cNvPr>
            <p:cNvSpPr txBox="1"/>
            <p:nvPr/>
          </p:nvSpPr>
          <p:spPr>
            <a:xfrm>
              <a:off x="2383439" y="1926900"/>
              <a:ext cx="3577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(E)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B421074-ABE9-99BA-DB81-83F73A7C87D1}"/>
                </a:ext>
              </a:extLst>
            </p:cNvPr>
            <p:cNvGrpSpPr/>
            <p:nvPr/>
          </p:nvGrpSpPr>
          <p:grpSpPr>
            <a:xfrm>
              <a:off x="1943222" y="730642"/>
              <a:ext cx="515440" cy="580886"/>
              <a:chOff x="5768520" y="915174"/>
              <a:chExt cx="515440" cy="580886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CEDF57A7-E9A6-A68D-3C38-B8EFA7FFD2EF}"/>
                  </a:ext>
                </a:extLst>
              </p:cNvPr>
              <p:cNvSpPr/>
              <p:nvPr/>
            </p:nvSpPr>
            <p:spPr>
              <a:xfrm>
                <a:off x="5782310" y="952389"/>
                <a:ext cx="32400" cy="32400"/>
              </a:xfrm>
              <a:prstGeom prst="ellipse">
                <a:avLst/>
              </a:prstGeom>
              <a:solidFill>
                <a:srgbClr val="FFFF71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1E21BA25-4485-DB3F-BAFD-7FAA68E1359C}"/>
                  </a:ext>
                </a:extLst>
              </p:cNvPr>
              <p:cNvSpPr/>
              <p:nvPr/>
            </p:nvSpPr>
            <p:spPr>
              <a:xfrm>
                <a:off x="5782310" y="1042420"/>
                <a:ext cx="32400" cy="32400"/>
              </a:xfrm>
              <a:prstGeom prst="ellipse">
                <a:avLst/>
              </a:prstGeom>
              <a:solidFill>
                <a:srgbClr val="A0FEFC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AB09366F-8DD6-8204-1979-B17C06A1882B}"/>
                  </a:ext>
                </a:extLst>
              </p:cNvPr>
              <p:cNvSpPr/>
              <p:nvPr/>
            </p:nvSpPr>
            <p:spPr>
              <a:xfrm>
                <a:off x="5782310" y="1141743"/>
                <a:ext cx="32400" cy="32400"/>
              </a:xfrm>
              <a:prstGeom prst="ellipse">
                <a:avLst/>
              </a:prstGeom>
              <a:solidFill>
                <a:srgbClr val="C4B9F5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73AA4886-CF9F-DE9F-94CE-040FE76EBCE0}"/>
                  </a:ext>
                </a:extLst>
              </p:cNvPr>
              <p:cNvSpPr/>
              <p:nvPr/>
            </p:nvSpPr>
            <p:spPr>
              <a:xfrm>
                <a:off x="5782310" y="1237734"/>
                <a:ext cx="32400" cy="32400"/>
              </a:xfrm>
              <a:prstGeom prst="ellipse">
                <a:avLst/>
              </a:prstGeom>
              <a:solidFill>
                <a:srgbClr val="FA62EF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8C708269-2237-A132-158F-975A7656F0BA}"/>
                  </a:ext>
                </a:extLst>
              </p:cNvPr>
              <p:cNvSpPr/>
              <p:nvPr/>
            </p:nvSpPr>
            <p:spPr>
              <a:xfrm>
                <a:off x="5782310" y="1333409"/>
                <a:ext cx="32400" cy="32400"/>
              </a:xfrm>
              <a:prstGeom prst="ellipse">
                <a:avLst/>
              </a:prstGeom>
              <a:solidFill>
                <a:srgbClr val="FF5D9F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096F55C-B92D-FA11-F565-0E880898A89E}"/>
                  </a:ext>
                </a:extLst>
              </p:cNvPr>
              <p:cNvSpPr/>
              <p:nvPr/>
            </p:nvSpPr>
            <p:spPr>
              <a:xfrm>
                <a:off x="5782310" y="1434389"/>
                <a:ext cx="32400" cy="32400"/>
              </a:xfrm>
              <a:prstGeom prst="ellipse">
                <a:avLst/>
              </a:prstGeom>
              <a:solidFill>
                <a:srgbClr val="92DF6B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6153F5D-EEE5-7764-3909-35D6B24DA427}"/>
                  </a:ext>
                </a:extLst>
              </p:cNvPr>
              <p:cNvSpPr/>
              <p:nvPr/>
            </p:nvSpPr>
            <p:spPr>
              <a:xfrm>
                <a:off x="5768520" y="915174"/>
                <a:ext cx="515440" cy="580886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Control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30 min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12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24 h</a:t>
                </a:r>
              </a:p>
            </p:txBody>
          </p: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9A9BCF0-1BC2-1973-A03A-74B16195A4C4}"/>
                </a:ext>
              </a:extLst>
            </p:cNvPr>
            <p:cNvSpPr/>
            <p:nvPr/>
          </p:nvSpPr>
          <p:spPr>
            <a:xfrm>
              <a:off x="1094809" y="1793889"/>
              <a:ext cx="707706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PC 1 (82.2%)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3AD5263-73F0-84F8-6D64-89A7B776BFBB}"/>
                </a:ext>
              </a:extLst>
            </p:cNvPr>
            <p:cNvSpPr/>
            <p:nvPr/>
          </p:nvSpPr>
          <p:spPr>
            <a:xfrm rot="16200000">
              <a:off x="433783" y="1092528"/>
              <a:ext cx="688160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PC 2 (4.6%)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C624760-70B2-960E-DB6A-77F5A9AB1E47}"/>
                </a:ext>
              </a:extLst>
            </p:cNvPr>
            <p:cNvGrpSpPr/>
            <p:nvPr/>
          </p:nvGrpSpPr>
          <p:grpSpPr>
            <a:xfrm>
              <a:off x="5756318" y="2212888"/>
              <a:ext cx="515440" cy="580886"/>
              <a:chOff x="5768520" y="915174"/>
              <a:chExt cx="515440" cy="580886"/>
            </a:xfrm>
          </p:grpSpPr>
          <p:sp>
            <p:nvSpPr>
              <p:cNvPr id="1024" name="Oval 1023">
                <a:extLst>
                  <a:ext uri="{FF2B5EF4-FFF2-40B4-BE49-F238E27FC236}">
                    <a16:creationId xmlns:a16="http://schemas.microsoft.com/office/drawing/2014/main" id="{DA7E2ABA-357D-BBF1-F559-8F5B6CFA90BC}"/>
                  </a:ext>
                </a:extLst>
              </p:cNvPr>
              <p:cNvSpPr/>
              <p:nvPr/>
            </p:nvSpPr>
            <p:spPr>
              <a:xfrm>
                <a:off x="5782310" y="952389"/>
                <a:ext cx="32400" cy="32400"/>
              </a:xfrm>
              <a:prstGeom prst="ellipse">
                <a:avLst/>
              </a:prstGeom>
              <a:solidFill>
                <a:srgbClr val="FFFF71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5" name="Oval 1024">
                <a:extLst>
                  <a:ext uri="{FF2B5EF4-FFF2-40B4-BE49-F238E27FC236}">
                    <a16:creationId xmlns:a16="http://schemas.microsoft.com/office/drawing/2014/main" id="{B487F56B-F832-4CCA-1C50-D52CD5025E74}"/>
                  </a:ext>
                </a:extLst>
              </p:cNvPr>
              <p:cNvSpPr/>
              <p:nvPr/>
            </p:nvSpPr>
            <p:spPr>
              <a:xfrm>
                <a:off x="5782310" y="1042420"/>
                <a:ext cx="32400" cy="32400"/>
              </a:xfrm>
              <a:prstGeom prst="ellipse">
                <a:avLst/>
              </a:prstGeom>
              <a:solidFill>
                <a:srgbClr val="A0FEFC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6" name="Oval 1025">
                <a:extLst>
                  <a:ext uri="{FF2B5EF4-FFF2-40B4-BE49-F238E27FC236}">
                    <a16:creationId xmlns:a16="http://schemas.microsoft.com/office/drawing/2014/main" id="{7A101F9B-D95B-439B-46FF-68DAB4A42BB5}"/>
                  </a:ext>
                </a:extLst>
              </p:cNvPr>
              <p:cNvSpPr/>
              <p:nvPr/>
            </p:nvSpPr>
            <p:spPr>
              <a:xfrm>
                <a:off x="5782310" y="1141743"/>
                <a:ext cx="32400" cy="32400"/>
              </a:xfrm>
              <a:prstGeom prst="ellipse">
                <a:avLst/>
              </a:prstGeom>
              <a:solidFill>
                <a:srgbClr val="C4B9F5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7" name="Oval 1026">
                <a:extLst>
                  <a:ext uri="{FF2B5EF4-FFF2-40B4-BE49-F238E27FC236}">
                    <a16:creationId xmlns:a16="http://schemas.microsoft.com/office/drawing/2014/main" id="{F794B0EF-8BD9-B3BB-4C5F-A98152D5A256}"/>
                  </a:ext>
                </a:extLst>
              </p:cNvPr>
              <p:cNvSpPr/>
              <p:nvPr/>
            </p:nvSpPr>
            <p:spPr>
              <a:xfrm>
                <a:off x="5782310" y="1237734"/>
                <a:ext cx="32400" cy="32400"/>
              </a:xfrm>
              <a:prstGeom prst="ellipse">
                <a:avLst/>
              </a:prstGeom>
              <a:solidFill>
                <a:srgbClr val="FA62EF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8" name="Oval 1027">
                <a:extLst>
                  <a:ext uri="{FF2B5EF4-FFF2-40B4-BE49-F238E27FC236}">
                    <a16:creationId xmlns:a16="http://schemas.microsoft.com/office/drawing/2014/main" id="{6E7F8162-6380-ACD0-3BC3-568DC52C3FB9}"/>
                  </a:ext>
                </a:extLst>
              </p:cNvPr>
              <p:cNvSpPr/>
              <p:nvPr/>
            </p:nvSpPr>
            <p:spPr>
              <a:xfrm>
                <a:off x="5782310" y="1333409"/>
                <a:ext cx="32400" cy="32400"/>
              </a:xfrm>
              <a:prstGeom prst="ellipse">
                <a:avLst/>
              </a:prstGeom>
              <a:solidFill>
                <a:srgbClr val="FF5D9F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9" name="Oval 1028">
                <a:extLst>
                  <a:ext uri="{FF2B5EF4-FFF2-40B4-BE49-F238E27FC236}">
                    <a16:creationId xmlns:a16="http://schemas.microsoft.com/office/drawing/2014/main" id="{E87F0475-3738-4731-83FA-486F8758F2F1}"/>
                  </a:ext>
                </a:extLst>
              </p:cNvPr>
              <p:cNvSpPr/>
              <p:nvPr/>
            </p:nvSpPr>
            <p:spPr>
              <a:xfrm>
                <a:off x="5782310" y="1434389"/>
                <a:ext cx="32400" cy="32400"/>
              </a:xfrm>
              <a:prstGeom prst="ellipse">
                <a:avLst/>
              </a:prstGeom>
              <a:solidFill>
                <a:srgbClr val="92DF6B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0" name="Rectangle 1029">
                <a:extLst>
                  <a:ext uri="{FF2B5EF4-FFF2-40B4-BE49-F238E27FC236}">
                    <a16:creationId xmlns:a16="http://schemas.microsoft.com/office/drawing/2014/main" id="{40EECB42-C26C-A105-302A-CE0622495254}"/>
                  </a:ext>
                </a:extLst>
              </p:cNvPr>
              <p:cNvSpPr/>
              <p:nvPr/>
            </p:nvSpPr>
            <p:spPr>
              <a:xfrm>
                <a:off x="5768520" y="915174"/>
                <a:ext cx="515440" cy="580886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Control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30 min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12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24 h</a:t>
                </a:r>
              </a:p>
            </p:txBody>
          </p:sp>
        </p:grpSp>
        <p:sp>
          <p:nvSpPr>
            <p:cNvPr id="1031" name="Rectangle 1030">
              <a:extLst>
                <a:ext uri="{FF2B5EF4-FFF2-40B4-BE49-F238E27FC236}">
                  <a16:creationId xmlns:a16="http://schemas.microsoft.com/office/drawing/2014/main" id="{FF682818-2DCB-8C9D-779C-3658C1CFCF22}"/>
                </a:ext>
              </a:extLst>
            </p:cNvPr>
            <p:cNvSpPr/>
            <p:nvPr/>
          </p:nvSpPr>
          <p:spPr>
            <a:xfrm>
              <a:off x="4888273" y="3284868"/>
              <a:ext cx="707706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PC 1 (82.6%)</a:t>
              </a:r>
            </a:p>
          </p:txBody>
        </p:sp>
        <p:sp>
          <p:nvSpPr>
            <p:cNvPr id="1033" name="Rectangle 1032">
              <a:extLst>
                <a:ext uri="{FF2B5EF4-FFF2-40B4-BE49-F238E27FC236}">
                  <a16:creationId xmlns:a16="http://schemas.microsoft.com/office/drawing/2014/main" id="{24B3BB5D-6A37-820E-7FF6-E1FBFD2A9B53}"/>
                </a:ext>
              </a:extLst>
            </p:cNvPr>
            <p:cNvSpPr/>
            <p:nvPr/>
          </p:nvSpPr>
          <p:spPr>
            <a:xfrm rot="16200000">
              <a:off x="4222270" y="2656366"/>
              <a:ext cx="688160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PC 2 (17.1%)</a:t>
              </a:r>
            </a:p>
          </p:txBody>
        </p:sp>
        <p:grpSp>
          <p:nvGrpSpPr>
            <p:cNvPr id="1034" name="Group 1033">
              <a:extLst>
                <a:ext uri="{FF2B5EF4-FFF2-40B4-BE49-F238E27FC236}">
                  <a16:creationId xmlns:a16="http://schemas.microsoft.com/office/drawing/2014/main" id="{2C66F228-51F6-3078-9A34-293A22EAC611}"/>
                </a:ext>
              </a:extLst>
            </p:cNvPr>
            <p:cNvGrpSpPr/>
            <p:nvPr/>
          </p:nvGrpSpPr>
          <p:grpSpPr>
            <a:xfrm>
              <a:off x="5771470" y="717885"/>
              <a:ext cx="650121" cy="580886"/>
              <a:chOff x="5783759" y="915174"/>
              <a:chExt cx="650121" cy="580886"/>
            </a:xfrm>
          </p:grpSpPr>
          <p:sp>
            <p:nvSpPr>
              <p:cNvPr id="1037" name="Oval 1036">
                <a:extLst>
                  <a:ext uri="{FF2B5EF4-FFF2-40B4-BE49-F238E27FC236}">
                    <a16:creationId xmlns:a16="http://schemas.microsoft.com/office/drawing/2014/main" id="{71B20272-96CB-82D4-F11D-23912F985C55}"/>
                  </a:ext>
                </a:extLst>
              </p:cNvPr>
              <p:cNvSpPr/>
              <p:nvPr/>
            </p:nvSpPr>
            <p:spPr>
              <a:xfrm>
                <a:off x="5797550" y="952389"/>
                <a:ext cx="32400" cy="32400"/>
              </a:xfrm>
              <a:prstGeom prst="ellipse">
                <a:avLst/>
              </a:prstGeom>
              <a:solidFill>
                <a:srgbClr val="FFFF71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8" name="Oval 1037">
                <a:extLst>
                  <a:ext uri="{FF2B5EF4-FFF2-40B4-BE49-F238E27FC236}">
                    <a16:creationId xmlns:a16="http://schemas.microsoft.com/office/drawing/2014/main" id="{BD8088E7-18D0-DF67-AA0F-A193A0F0EB8C}"/>
                  </a:ext>
                </a:extLst>
              </p:cNvPr>
              <p:cNvSpPr/>
              <p:nvPr/>
            </p:nvSpPr>
            <p:spPr>
              <a:xfrm>
                <a:off x="5797550" y="1042420"/>
                <a:ext cx="32400" cy="32400"/>
              </a:xfrm>
              <a:prstGeom prst="ellipse">
                <a:avLst/>
              </a:prstGeom>
              <a:solidFill>
                <a:srgbClr val="A0FEFC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9" name="Oval 1038">
                <a:extLst>
                  <a:ext uri="{FF2B5EF4-FFF2-40B4-BE49-F238E27FC236}">
                    <a16:creationId xmlns:a16="http://schemas.microsoft.com/office/drawing/2014/main" id="{2D71F494-A57E-7DF0-7A48-F4826157E195}"/>
                  </a:ext>
                </a:extLst>
              </p:cNvPr>
              <p:cNvSpPr/>
              <p:nvPr/>
            </p:nvSpPr>
            <p:spPr>
              <a:xfrm>
                <a:off x="5797550" y="1141743"/>
                <a:ext cx="32400" cy="32400"/>
              </a:xfrm>
              <a:prstGeom prst="ellipse">
                <a:avLst/>
              </a:prstGeom>
              <a:solidFill>
                <a:srgbClr val="C4B9F5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0" name="Oval 1039">
                <a:extLst>
                  <a:ext uri="{FF2B5EF4-FFF2-40B4-BE49-F238E27FC236}">
                    <a16:creationId xmlns:a16="http://schemas.microsoft.com/office/drawing/2014/main" id="{78A73C6E-F45D-3C4F-1A38-7EC43D9FD0B4}"/>
                  </a:ext>
                </a:extLst>
              </p:cNvPr>
              <p:cNvSpPr/>
              <p:nvPr/>
            </p:nvSpPr>
            <p:spPr>
              <a:xfrm>
                <a:off x="5797550" y="1237734"/>
                <a:ext cx="32400" cy="32400"/>
              </a:xfrm>
              <a:prstGeom prst="ellipse">
                <a:avLst/>
              </a:prstGeom>
              <a:solidFill>
                <a:srgbClr val="FA62EF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1" name="Oval 1040">
                <a:extLst>
                  <a:ext uri="{FF2B5EF4-FFF2-40B4-BE49-F238E27FC236}">
                    <a16:creationId xmlns:a16="http://schemas.microsoft.com/office/drawing/2014/main" id="{1EA09466-A6E5-ADA6-8EA8-F58B7C0AFC63}"/>
                  </a:ext>
                </a:extLst>
              </p:cNvPr>
              <p:cNvSpPr/>
              <p:nvPr/>
            </p:nvSpPr>
            <p:spPr>
              <a:xfrm>
                <a:off x="5797550" y="1333409"/>
                <a:ext cx="32400" cy="32400"/>
              </a:xfrm>
              <a:prstGeom prst="ellipse">
                <a:avLst/>
              </a:prstGeom>
              <a:solidFill>
                <a:srgbClr val="FF5D9F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2" name="Oval 1041">
                <a:extLst>
                  <a:ext uri="{FF2B5EF4-FFF2-40B4-BE49-F238E27FC236}">
                    <a16:creationId xmlns:a16="http://schemas.microsoft.com/office/drawing/2014/main" id="{8167AB59-E085-3155-A003-5D0A7BD10D3E}"/>
                  </a:ext>
                </a:extLst>
              </p:cNvPr>
              <p:cNvSpPr/>
              <p:nvPr/>
            </p:nvSpPr>
            <p:spPr>
              <a:xfrm>
                <a:off x="5797550" y="1434389"/>
                <a:ext cx="32400" cy="32400"/>
              </a:xfrm>
              <a:prstGeom prst="ellipse">
                <a:avLst/>
              </a:prstGeom>
              <a:solidFill>
                <a:srgbClr val="92DF6B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3" name="Rectangle 1042">
                <a:extLst>
                  <a:ext uri="{FF2B5EF4-FFF2-40B4-BE49-F238E27FC236}">
                    <a16:creationId xmlns:a16="http://schemas.microsoft.com/office/drawing/2014/main" id="{A6D37C42-B73C-3854-752E-DD47A54B41C6}"/>
                  </a:ext>
                </a:extLst>
              </p:cNvPr>
              <p:cNvSpPr/>
              <p:nvPr/>
            </p:nvSpPr>
            <p:spPr>
              <a:xfrm>
                <a:off x="5783759" y="915174"/>
                <a:ext cx="650121" cy="580886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Control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Mock-30 min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Mock-3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Mock-6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Mock-12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Mock-24 h</a:t>
                </a:r>
              </a:p>
            </p:txBody>
          </p:sp>
        </p:grpSp>
        <p:sp>
          <p:nvSpPr>
            <p:cNvPr id="1044" name="Rectangle 1043">
              <a:extLst>
                <a:ext uri="{FF2B5EF4-FFF2-40B4-BE49-F238E27FC236}">
                  <a16:creationId xmlns:a16="http://schemas.microsoft.com/office/drawing/2014/main" id="{31F3BCD7-8EDE-E82F-3EC7-42062E4E3DBD}"/>
                </a:ext>
              </a:extLst>
            </p:cNvPr>
            <p:cNvSpPr/>
            <p:nvPr/>
          </p:nvSpPr>
          <p:spPr>
            <a:xfrm>
              <a:off x="4741151" y="1785499"/>
              <a:ext cx="1043967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Component 1 (34.3%)</a:t>
              </a:r>
            </a:p>
          </p:txBody>
        </p:sp>
        <p:sp>
          <p:nvSpPr>
            <p:cNvPr id="1045" name="Rectangle 1044">
              <a:extLst>
                <a:ext uri="{FF2B5EF4-FFF2-40B4-BE49-F238E27FC236}">
                  <a16:creationId xmlns:a16="http://schemas.microsoft.com/office/drawing/2014/main" id="{ABE1B694-13B6-5AFC-BE6C-DF7DBBA61E32}"/>
                </a:ext>
              </a:extLst>
            </p:cNvPr>
            <p:cNvSpPr/>
            <p:nvPr/>
          </p:nvSpPr>
          <p:spPr>
            <a:xfrm rot="16200000">
              <a:off x="4065076" y="1152447"/>
              <a:ext cx="1024984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Component 2 (14.9%)</a:t>
              </a:r>
            </a:p>
          </p:txBody>
        </p:sp>
        <p:grpSp>
          <p:nvGrpSpPr>
            <p:cNvPr id="1046" name="Group 1045">
              <a:extLst>
                <a:ext uri="{FF2B5EF4-FFF2-40B4-BE49-F238E27FC236}">
                  <a16:creationId xmlns:a16="http://schemas.microsoft.com/office/drawing/2014/main" id="{B1165B4B-4365-7EA7-FC4A-F6B636EC5D96}"/>
                </a:ext>
              </a:extLst>
            </p:cNvPr>
            <p:cNvGrpSpPr/>
            <p:nvPr/>
          </p:nvGrpSpPr>
          <p:grpSpPr>
            <a:xfrm>
              <a:off x="1939864" y="3745149"/>
              <a:ext cx="515440" cy="580886"/>
              <a:chOff x="5768520" y="915174"/>
              <a:chExt cx="515440" cy="580886"/>
            </a:xfrm>
          </p:grpSpPr>
          <p:sp>
            <p:nvSpPr>
              <p:cNvPr id="1047" name="Oval 1046">
                <a:extLst>
                  <a:ext uri="{FF2B5EF4-FFF2-40B4-BE49-F238E27FC236}">
                    <a16:creationId xmlns:a16="http://schemas.microsoft.com/office/drawing/2014/main" id="{43B835D1-62F7-DCFE-9656-0E6037BFE201}"/>
                  </a:ext>
                </a:extLst>
              </p:cNvPr>
              <p:cNvSpPr/>
              <p:nvPr/>
            </p:nvSpPr>
            <p:spPr>
              <a:xfrm>
                <a:off x="5782310" y="952389"/>
                <a:ext cx="32400" cy="32400"/>
              </a:xfrm>
              <a:prstGeom prst="ellipse">
                <a:avLst/>
              </a:prstGeom>
              <a:solidFill>
                <a:srgbClr val="FFFF71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8" name="Oval 1047">
                <a:extLst>
                  <a:ext uri="{FF2B5EF4-FFF2-40B4-BE49-F238E27FC236}">
                    <a16:creationId xmlns:a16="http://schemas.microsoft.com/office/drawing/2014/main" id="{E0E2EBDC-B901-086A-E908-E6DA5309ED61}"/>
                  </a:ext>
                </a:extLst>
              </p:cNvPr>
              <p:cNvSpPr/>
              <p:nvPr/>
            </p:nvSpPr>
            <p:spPr>
              <a:xfrm>
                <a:off x="5782310" y="1042420"/>
                <a:ext cx="32400" cy="32400"/>
              </a:xfrm>
              <a:prstGeom prst="ellipse">
                <a:avLst/>
              </a:prstGeom>
              <a:solidFill>
                <a:srgbClr val="A0FEFC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9" name="Oval 1048">
                <a:extLst>
                  <a:ext uri="{FF2B5EF4-FFF2-40B4-BE49-F238E27FC236}">
                    <a16:creationId xmlns:a16="http://schemas.microsoft.com/office/drawing/2014/main" id="{FCB3C5C2-371C-88D3-904E-50D9918A9489}"/>
                  </a:ext>
                </a:extLst>
              </p:cNvPr>
              <p:cNvSpPr/>
              <p:nvPr/>
            </p:nvSpPr>
            <p:spPr>
              <a:xfrm>
                <a:off x="5782310" y="1141743"/>
                <a:ext cx="32400" cy="32400"/>
              </a:xfrm>
              <a:prstGeom prst="ellipse">
                <a:avLst/>
              </a:prstGeom>
              <a:solidFill>
                <a:srgbClr val="C4B9F5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7" name="Oval 1076">
                <a:extLst>
                  <a:ext uri="{FF2B5EF4-FFF2-40B4-BE49-F238E27FC236}">
                    <a16:creationId xmlns:a16="http://schemas.microsoft.com/office/drawing/2014/main" id="{9E05C219-D587-4BD2-0058-595517E6759D}"/>
                  </a:ext>
                </a:extLst>
              </p:cNvPr>
              <p:cNvSpPr/>
              <p:nvPr/>
            </p:nvSpPr>
            <p:spPr>
              <a:xfrm>
                <a:off x="5782310" y="1237734"/>
                <a:ext cx="32400" cy="32400"/>
              </a:xfrm>
              <a:prstGeom prst="ellipse">
                <a:avLst/>
              </a:prstGeom>
              <a:solidFill>
                <a:srgbClr val="FA62EF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8" name="Oval 1077">
                <a:extLst>
                  <a:ext uri="{FF2B5EF4-FFF2-40B4-BE49-F238E27FC236}">
                    <a16:creationId xmlns:a16="http://schemas.microsoft.com/office/drawing/2014/main" id="{A891DB2E-BBFE-2A32-88DD-F683D95F3C9E}"/>
                  </a:ext>
                </a:extLst>
              </p:cNvPr>
              <p:cNvSpPr/>
              <p:nvPr/>
            </p:nvSpPr>
            <p:spPr>
              <a:xfrm>
                <a:off x="5782310" y="1333409"/>
                <a:ext cx="32400" cy="32400"/>
              </a:xfrm>
              <a:prstGeom prst="ellipse">
                <a:avLst/>
              </a:prstGeom>
              <a:solidFill>
                <a:srgbClr val="FF5D9F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9" name="Oval 1078">
                <a:extLst>
                  <a:ext uri="{FF2B5EF4-FFF2-40B4-BE49-F238E27FC236}">
                    <a16:creationId xmlns:a16="http://schemas.microsoft.com/office/drawing/2014/main" id="{537BCEF0-7A78-EE12-3487-650B7FB066DC}"/>
                  </a:ext>
                </a:extLst>
              </p:cNvPr>
              <p:cNvSpPr/>
              <p:nvPr/>
            </p:nvSpPr>
            <p:spPr>
              <a:xfrm>
                <a:off x="5782310" y="1434389"/>
                <a:ext cx="32400" cy="32400"/>
              </a:xfrm>
              <a:prstGeom prst="ellipse">
                <a:avLst/>
              </a:prstGeom>
              <a:solidFill>
                <a:srgbClr val="92DF6B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0" name="Rectangle 1079">
                <a:extLst>
                  <a:ext uri="{FF2B5EF4-FFF2-40B4-BE49-F238E27FC236}">
                    <a16:creationId xmlns:a16="http://schemas.microsoft.com/office/drawing/2014/main" id="{B08531A6-431D-6488-F3D6-B8F8C88D36FE}"/>
                  </a:ext>
                </a:extLst>
              </p:cNvPr>
              <p:cNvSpPr/>
              <p:nvPr/>
            </p:nvSpPr>
            <p:spPr>
              <a:xfrm>
                <a:off x="5768520" y="915174"/>
                <a:ext cx="515440" cy="580886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Control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30 min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12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24 h</a:t>
                </a:r>
              </a:p>
            </p:txBody>
          </p:sp>
        </p:grpSp>
        <p:sp>
          <p:nvSpPr>
            <p:cNvPr id="1081" name="Rectangle 1080">
              <a:extLst>
                <a:ext uri="{FF2B5EF4-FFF2-40B4-BE49-F238E27FC236}">
                  <a16:creationId xmlns:a16="http://schemas.microsoft.com/office/drawing/2014/main" id="{374C1AE8-5411-74C2-08D6-322CF83A8B22}"/>
                </a:ext>
              </a:extLst>
            </p:cNvPr>
            <p:cNvSpPr/>
            <p:nvPr/>
          </p:nvSpPr>
          <p:spPr>
            <a:xfrm>
              <a:off x="1069054" y="4811063"/>
              <a:ext cx="707706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PC 1 (96.9%)</a:t>
              </a:r>
            </a:p>
          </p:txBody>
        </p:sp>
        <p:sp>
          <p:nvSpPr>
            <p:cNvPr id="1082" name="Rectangle 1081">
              <a:extLst>
                <a:ext uri="{FF2B5EF4-FFF2-40B4-BE49-F238E27FC236}">
                  <a16:creationId xmlns:a16="http://schemas.microsoft.com/office/drawing/2014/main" id="{6E8FE243-5E51-A93A-ADDC-EB38A989480E}"/>
                </a:ext>
              </a:extLst>
            </p:cNvPr>
            <p:cNvSpPr/>
            <p:nvPr/>
          </p:nvSpPr>
          <p:spPr>
            <a:xfrm rot="16200000">
              <a:off x="435129" y="4143972"/>
              <a:ext cx="688160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PC 2 (2.8%)</a:t>
              </a:r>
            </a:p>
          </p:txBody>
        </p:sp>
        <p:grpSp>
          <p:nvGrpSpPr>
            <p:cNvPr id="1083" name="Group 1082">
              <a:extLst>
                <a:ext uri="{FF2B5EF4-FFF2-40B4-BE49-F238E27FC236}">
                  <a16:creationId xmlns:a16="http://schemas.microsoft.com/office/drawing/2014/main" id="{4C760DB5-73FE-3BDF-A36F-1D605D4A089B}"/>
                </a:ext>
              </a:extLst>
            </p:cNvPr>
            <p:cNvGrpSpPr/>
            <p:nvPr/>
          </p:nvGrpSpPr>
          <p:grpSpPr>
            <a:xfrm>
              <a:off x="3778711" y="3747754"/>
              <a:ext cx="515440" cy="580886"/>
              <a:chOff x="5768520" y="915174"/>
              <a:chExt cx="515440" cy="580886"/>
            </a:xfrm>
          </p:grpSpPr>
          <p:sp>
            <p:nvSpPr>
              <p:cNvPr id="1084" name="Oval 1083">
                <a:extLst>
                  <a:ext uri="{FF2B5EF4-FFF2-40B4-BE49-F238E27FC236}">
                    <a16:creationId xmlns:a16="http://schemas.microsoft.com/office/drawing/2014/main" id="{FCF9D3D3-E04C-D087-1FB9-139607C46155}"/>
                  </a:ext>
                </a:extLst>
              </p:cNvPr>
              <p:cNvSpPr/>
              <p:nvPr/>
            </p:nvSpPr>
            <p:spPr>
              <a:xfrm>
                <a:off x="5782310" y="952389"/>
                <a:ext cx="32400" cy="32400"/>
              </a:xfrm>
              <a:prstGeom prst="ellipse">
                <a:avLst/>
              </a:prstGeom>
              <a:solidFill>
                <a:srgbClr val="FFFF71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5" name="Oval 1084">
                <a:extLst>
                  <a:ext uri="{FF2B5EF4-FFF2-40B4-BE49-F238E27FC236}">
                    <a16:creationId xmlns:a16="http://schemas.microsoft.com/office/drawing/2014/main" id="{61999FD9-A5EB-62B2-9A78-062DFC53EFBA}"/>
                  </a:ext>
                </a:extLst>
              </p:cNvPr>
              <p:cNvSpPr/>
              <p:nvPr/>
            </p:nvSpPr>
            <p:spPr>
              <a:xfrm>
                <a:off x="5782310" y="1042420"/>
                <a:ext cx="32400" cy="32400"/>
              </a:xfrm>
              <a:prstGeom prst="ellipse">
                <a:avLst/>
              </a:prstGeom>
              <a:solidFill>
                <a:srgbClr val="A0FEFC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6" name="Oval 1085">
                <a:extLst>
                  <a:ext uri="{FF2B5EF4-FFF2-40B4-BE49-F238E27FC236}">
                    <a16:creationId xmlns:a16="http://schemas.microsoft.com/office/drawing/2014/main" id="{76BBBCBA-602C-9C08-4366-30692D985C1B}"/>
                  </a:ext>
                </a:extLst>
              </p:cNvPr>
              <p:cNvSpPr/>
              <p:nvPr/>
            </p:nvSpPr>
            <p:spPr>
              <a:xfrm>
                <a:off x="5782310" y="1141743"/>
                <a:ext cx="32400" cy="32400"/>
              </a:xfrm>
              <a:prstGeom prst="ellipse">
                <a:avLst/>
              </a:prstGeom>
              <a:solidFill>
                <a:srgbClr val="C4B9F5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7" name="Oval 1086">
                <a:extLst>
                  <a:ext uri="{FF2B5EF4-FFF2-40B4-BE49-F238E27FC236}">
                    <a16:creationId xmlns:a16="http://schemas.microsoft.com/office/drawing/2014/main" id="{0BE1ADA3-5812-F220-4901-1B62AF79B6B9}"/>
                  </a:ext>
                </a:extLst>
              </p:cNvPr>
              <p:cNvSpPr/>
              <p:nvPr/>
            </p:nvSpPr>
            <p:spPr>
              <a:xfrm>
                <a:off x="5782310" y="1237734"/>
                <a:ext cx="32400" cy="32400"/>
              </a:xfrm>
              <a:prstGeom prst="ellipse">
                <a:avLst/>
              </a:prstGeom>
              <a:solidFill>
                <a:srgbClr val="FA62EF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8" name="Oval 1087">
                <a:extLst>
                  <a:ext uri="{FF2B5EF4-FFF2-40B4-BE49-F238E27FC236}">
                    <a16:creationId xmlns:a16="http://schemas.microsoft.com/office/drawing/2014/main" id="{EADB6925-DE12-A59C-ED7A-53B44C98D970}"/>
                  </a:ext>
                </a:extLst>
              </p:cNvPr>
              <p:cNvSpPr/>
              <p:nvPr/>
            </p:nvSpPr>
            <p:spPr>
              <a:xfrm>
                <a:off x="5782310" y="1333409"/>
                <a:ext cx="32400" cy="32400"/>
              </a:xfrm>
              <a:prstGeom prst="ellipse">
                <a:avLst/>
              </a:prstGeom>
              <a:solidFill>
                <a:srgbClr val="FF5D9F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9" name="Oval 1088">
                <a:extLst>
                  <a:ext uri="{FF2B5EF4-FFF2-40B4-BE49-F238E27FC236}">
                    <a16:creationId xmlns:a16="http://schemas.microsoft.com/office/drawing/2014/main" id="{B03BCE7D-0FEC-5B04-B2A8-38005D910EA1}"/>
                  </a:ext>
                </a:extLst>
              </p:cNvPr>
              <p:cNvSpPr/>
              <p:nvPr/>
            </p:nvSpPr>
            <p:spPr>
              <a:xfrm>
                <a:off x="5782310" y="1434389"/>
                <a:ext cx="32400" cy="32400"/>
              </a:xfrm>
              <a:prstGeom prst="ellipse">
                <a:avLst/>
              </a:prstGeom>
              <a:solidFill>
                <a:srgbClr val="92DF6B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0" name="Rectangle 1089">
                <a:extLst>
                  <a:ext uri="{FF2B5EF4-FFF2-40B4-BE49-F238E27FC236}">
                    <a16:creationId xmlns:a16="http://schemas.microsoft.com/office/drawing/2014/main" id="{A4CA72C3-7F74-00AC-59FD-B490104C44B4}"/>
                  </a:ext>
                </a:extLst>
              </p:cNvPr>
              <p:cNvSpPr/>
              <p:nvPr/>
            </p:nvSpPr>
            <p:spPr>
              <a:xfrm>
                <a:off x="5768520" y="915174"/>
                <a:ext cx="515440" cy="580886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Control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30 min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12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24 h</a:t>
                </a:r>
              </a:p>
            </p:txBody>
          </p:sp>
        </p:grpSp>
        <p:sp>
          <p:nvSpPr>
            <p:cNvPr id="1091" name="Rectangle 1090">
              <a:extLst>
                <a:ext uri="{FF2B5EF4-FFF2-40B4-BE49-F238E27FC236}">
                  <a16:creationId xmlns:a16="http://schemas.microsoft.com/office/drawing/2014/main" id="{6DE54138-325E-A892-A0A7-67980CA1BB74}"/>
                </a:ext>
              </a:extLst>
            </p:cNvPr>
            <p:cNvSpPr/>
            <p:nvPr/>
          </p:nvSpPr>
          <p:spPr>
            <a:xfrm>
              <a:off x="2898923" y="4806181"/>
              <a:ext cx="707706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PC 1 (78.5%)</a:t>
              </a:r>
            </a:p>
          </p:txBody>
        </p:sp>
        <p:sp>
          <p:nvSpPr>
            <p:cNvPr id="1092" name="Rectangle 1091">
              <a:extLst>
                <a:ext uri="{FF2B5EF4-FFF2-40B4-BE49-F238E27FC236}">
                  <a16:creationId xmlns:a16="http://schemas.microsoft.com/office/drawing/2014/main" id="{D2638F7E-8F71-BDE1-123D-E8473AC1746E}"/>
                </a:ext>
              </a:extLst>
            </p:cNvPr>
            <p:cNvSpPr/>
            <p:nvPr/>
          </p:nvSpPr>
          <p:spPr>
            <a:xfrm rot="16200000">
              <a:off x="2217050" y="4161646"/>
              <a:ext cx="688160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PC 2 (19.9%)</a:t>
              </a:r>
            </a:p>
          </p:txBody>
        </p:sp>
        <p:grpSp>
          <p:nvGrpSpPr>
            <p:cNvPr id="1093" name="Group 1092">
              <a:extLst>
                <a:ext uri="{FF2B5EF4-FFF2-40B4-BE49-F238E27FC236}">
                  <a16:creationId xmlns:a16="http://schemas.microsoft.com/office/drawing/2014/main" id="{C6601F35-D321-25D4-C4D4-5151EA58979F}"/>
                </a:ext>
              </a:extLst>
            </p:cNvPr>
            <p:cNvGrpSpPr/>
            <p:nvPr/>
          </p:nvGrpSpPr>
          <p:grpSpPr>
            <a:xfrm>
              <a:off x="5757588" y="3738891"/>
              <a:ext cx="515440" cy="580886"/>
              <a:chOff x="5768520" y="915174"/>
              <a:chExt cx="515440" cy="580886"/>
            </a:xfrm>
          </p:grpSpPr>
          <p:sp>
            <p:nvSpPr>
              <p:cNvPr id="1094" name="Oval 1093">
                <a:extLst>
                  <a:ext uri="{FF2B5EF4-FFF2-40B4-BE49-F238E27FC236}">
                    <a16:creationId xmlns:a16="http://schemas.microsoft.com/office/drawing/2014/main" id="{17014479-72CE-0175-1128-45DDD3007CC4}"/>
                  </a:ext>
                </a:extLst>
              </p:cNvPr>
              <p:cNvSpPr/>
              <p:nvPr/>
            </p:nvSpPr>
            <p:spPr>
              <a:xfrm>
                <a:off x="5782310" y="952389"/>
                <a:ext cx="32400" cy="32400"/>
              </a:xfrm>
              <a:prstGeom prst="ellipse">
                <a:avLst/>
              </a:prstGeom>
              <a:solidFill>
                <a:srgbClr val="FFFF71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5" name="Oval 1094">
                <a:extLst>
                  <a:ext uri="{FF2B5EF4-FFF2-40B4-BE49-F238E27FC236}">
                    <a16:creationId xmlns:a16="http://schemas.microsoft.com/office/drawing/2014/main" id="{30BE9F55-5F66-2B8C-3DAD-21B8041DD1AE}"/>
                  </a:ext>
                </a:extLst>
              </p:cNvPr>
              <p:cNvSpPr/>
              <p:nvPr/>
            </p:nvSpPr>
            <p:spPr>
              <a:xfrm>
                <a:off x="5782310" y="1042420"/>
                <a:ext cx="32400" cy="32400"/>
              </a:xfrm>
              <a:prstGeom prst="ellipse">
                <a:avLst/>
              </a:prstGeom>
              <a:solidFill>
                <a:srgbClr val="A0FEFC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6" name="Oval 1095">
                <a:extLst>
                  <a:ext uri="{FF2B5EF4-FFF2-40B4-BE49-F238E27FC236}">
                    <a16:creationId xmlns:a16="http://schemas.microsoft.com/office/drawing/2014/main" id="{C13FE3F5-886E-4477-60A7-88DC09A1F1BB}"/>
                  </a:ext>
                </a:extLst>
              </p:cNvPr>
              <p:cNvSpPr/>
              <p:nvPr/>
            </p:nvSpPr>
            <p:spPr>
              <a:xfrm>
                <a:off x="5782310" y="1141743"/>
                <a:ext cx="32400" cy="32400"/>
              </a:xfrm>
              <a:prstGeom prst="ellipse">
                <a:avLst/>
              </a:prstGeom>
              <a:solidFill>
                <a:srgbClr val="C4B9F5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7" name="Oval 1096">
                <a:extLst>
                  <a:ext uri="{FF2B5EF4-FFF2-40B4-BE49-F238E27FC236}">
                    <a16:creationId xmlns:a16="http://schemas.microsoft.com/office/drawing/2014/main" id="{D2C105B7-7E49-A620-1B3E-88DFB400E239}"/>
                  </a:ext>
                </a:extLst>
              </p:cNvPr>
              <p:cNvSpPr/>
              <p:nvPr/>
            </p:nvSpPr>
            <p:spPr>
              <a:xfrm>
                <a:off x="5782310" y="1237734"/>
                <a:ext cx="32400" cy="32400"/>
              </a:xfrm>
              <a:prstGeom prst="ellipse">
                <a:avLst/>
              </a:prstGeom>
              <a:solidFill>
                <a:srgbClr val="FA62EF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8" name="Oval 1097">
                <a:extLst>
                  <a:ext uri="{FF2B5EF4-FFF2-40B4-BE49-F238E27FC236}">
                    <a16:creationId xmlns:a16="http://schemas.microsoft.com/office/drawing/2014/main" id="{6C7DBCC8-6F57-F028-7DDB-CDD48A7A870C}"/>
                  </a:ext>
                </a:extLst>
              </p:cNvPr>
              <p:cNvSpPr/>
              <p:nvPr/>
            </p:nvSpPr>
            <p:spPr>
              <a:xfrm>
                <a:off x="5782310" y="1333409"/>
                <a:ext cx="32400" cy="32400"/>
              </a:xfrm>
              <a:prstGeom prst="ellipse">
                <a:avLst/>
              </a:prstGeom>
              <a:solidFill>
                <a:srgbClr val="FF5D9F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9" name="Oval 1098">
                <a:extLst>
                  <a:ext uri="{FF2B5EF4-FFF2-40B4-BE49-F238E27FC236}">
                    <a16:creationId xmlns:a16="http://schemas.microsoft.com/office/drawing/2014/main" id="{C80BC0A7-64F3-E23D-BEA2-BA3CC051EEBD}"/>
                  </a:ext>
                </a:extLst>
              </p:cNvPr>
              <p:cNvSpPr/>
              <p:nvPr/>
            </p:nvSpPr>
            <p:spPr>
              <a:xfrm>
                <a:off x="5782310" y="1434389"/>
                <a:ext cx="32400" cy="32400"/>
              </a:xfrm>
              <a:prstGeom prst="ellipse">
                <a:avLst/>
              </a:prstGeom>
              <a:solidFill>
                <a:srgbClr val="92DF6B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00" name="Rectangle 1099">
                <a:extLst>
                  <a:ext uri="{FF2B5EF4-FFF2-40B4-BE49-F238E27FC236}">
                    <a16:creationId xmlns:a16="http://schemas.microsoft.com/office/drawing/2014/main" id="{7E9D8545-338D-78EF-E151-5A17A632BC20}"/>
                  </a:ext>
                </a:extLst>
              </p:cNvPr>
              <p:cNvSpPr/>
              <p:nvPr/>
            </p:nvSpPr>
            <p:spPr>
              <a:xfrm>
                <a:off x="5768520" y="915174"/>
                <a:ext cx="515440" cy="580886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Control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30 min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12 h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24 h</a:t>
                </a:r>
              </a:p>
            </p:txBody>
          </p:sp>
        </p:grpSp>
        <p:sp>
          <p:nvSpPr>
            <p:cNvPr id="1101" name="Rectangle 1100">
              <a:extLst>
                <a:ext uri="{FF2B5EF4-FFF2-40B4-BE49-F238E27FC236}">
                  <a16:creationId xmlns:a16="http://schemas.microsoft.com/office/drawing/2014/main" id="{CC16F478-E6B0-9502-A9A6-DCFFE766BEC0}"/>
                </a:ext>
              </a:extLst>
            </p:cNvPr>
            <p:cNvSpPr/>
            <p:nvPr/>
          </p:nvSpPr>
          <p:spPr>
            <a:xfrm>
              <a:off x="4869172" y="4806267"/>
              <a:ext cx="707706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PC 1 (75.6%)</a:t>
              </a:r>
            </a:p>
          </p:txBody>
        </p:sp>
        <p:sp>
          <p:nvSpPr>
            <p:cNvPr id="1102" name="Rectangle 1101">
              <a:extLst>
                <a:ext uri="{FF2B5EF4-FFF2-40B4-BE49-F238E27FC236}">
                  <a16:creationId xmlns:a16="http://schemas.microsoft.com/office/drawing/2014/main" id="{C5800798-2FA6-FD1E-F03C-A5581232ED11}"/>
                </a:ext>
              </a:extLst>
            </p:cNvPr>
            <p:cNvSpPr/>
            <p:nvPr/>
          </p:nvSpPr>
          <p:spPr>
            <a:xfrm rot="16200000">
              <a:off x="4223925" y="4168037"/>
              <a:ext cx="688160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PC 2 (18.4%)</a:t>
              </a:r>
            </a:p>
          </p:txBody>
        </p:sp>
        <p:pic>
          <p:nvPicPr>
            <p:cNvPr id="1108" name="Picture 6" descr="PLSScore2DImage">
              <a:extLst>
                <a:ext uri="{FF2B5EF4-FFF2-40B4-BE49-F238E27FC236}">
                  <a16:creationId xmlns:a16="http://schemas.microsoft.com/office/drawing/2014/main" id="{D46CB4E6-0AE1-3535-76DE-8DA19F7DF9C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18" t="5721" r="15488" b="5755"/>
            <a:stretch/>
          </p:blipFill>
          <p:spPr bwMode="auto">
            <a:xfrm>
              <a:off x="4658076" y="670378"/>
              <a:ext cx="1116113" cy="11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15" name="Group 1114">
              <a:extLst>
                <a:ext uri="{FF2B5EF4-FFF2-40B4-BE49-F238E27FC236}">
                  <a16:creationId xmlns:a16="http://schemas.microsoft.com/office/drawing/2014/main" id="{9D3D9CD7-A7BD-F20E-8784-6AFDF8EA3D5D}"/>
                </a:ext>
              </a:extLst>
            </p:cNvPr>
            <p:cNvGrpSpPr/>
            <p:nvPr/>
          </p:nvGrpSpPr>
          <p:grpSpPr>
            <a:xfrm>
              <a:off x="1931418" y="2225845"/>
              <a:ext cx="535949" cy="299466"/>
              <a:chOff x="3952315" y="2103334"/>
              <a:chExt cx="535949" cy="299466"/>
            </a:xfrm>
          </p:grpSpPr>
          <p:sp>
            <p:nvSpPr>
              <p:cNvPr id="1109" name="Rectangle 1108">
                <a:extLst>
                  <a:ext uri="{FF2B5EF4-FFF2-40B4-BE49-F238E27FC236}">
                    <a16:creationId xmlns:a16="http://schemas.microsoft.com/office/drawing/2014/main" id="{978CFE71-F77E-B98D-EE59-7C3D19CC3158}"/>
                  </a:ext>
                </a:extLst>
              </p:cNvPr>
              <p:cNvSpPr/>
              <p:nvPr/>
            </p:nvSpPr>
            <p:spPr>
              <a:xfrm>
                <a:off x="3973830" y="2139601"/>
                <a:ext cx="45719" cy="45719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0" name="Rectangle 1109">
                <a:extLst>
                  <a:ext uri="{FF2B5EF4-FFF2-40B4-BE49-F238E27FC236}">
                    <a16:creationId xmlns:a16="http://schemas.microsoft.com/office/drawing/2014/main" id="{6373E3E1-5B7A-291F-2415-CD84DA016A9E}"/>
                  </a:ext>
                </a:extLst>
              </p:cNvPr>
              <p:cNvSpPr/>
              <p:nvPr/>
            </p:nvSpPr>
            <p:spPr>
              <a:xfrm>
                <a:off x="3973830" y="2232184"/>
                <a:ext cx="45719" cy="4571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1" name="Rectangle 1110">
                <a:extLst>
                  <a:ext uri="{FF2B5EF4-FFF2-40B4-BE49-F238E27FC236}">
                    <a16:creationId xmlns:a16="http://schemas.microsoft.com/office/drawing/2014/main" id="{81A7A9C8-C826-C81A-A84F-E162AE52A02F}"/>
                  </a:ext>
                </a:extLst>
              </p:cNvPr>
              <p:cNvSpPr/>
              <p:nvPr/>
            </p:nvSpPr>
            <p:spPr>
              <a:xfrm>
                <a:off x="3973830" y="2327334"/>
                <a:ext cx="45719" cy="45719"/>
              </a:xfrm>
              <a:prstGeom prst="rect">
                <a:avLst/>
              </a:prstGeom>
              <a:solidFill>
                <a:srgbClr val="D6FAFC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2" name="Rectangle 1111">
                <a:extLst>
                  <a:ext uri="{FF2B5EF4-FFF2-40B4-BE49-F238E27FC236}">
                    <a16:creationId xmlns:a16="http://schemas.microsoft.com/office/drawing/2014/main" id="{827C4991-F929-5418-C5C1-386AFAF016F2}"/>
                  </a:ext>
                </a:extLst>
              </p:cNvPr>
              <p:cNvSpPr/>
              <p:nvPr/>
            </p:nvSpPr>
            <p:spPr>
              <a:xfrm>
                <a:off x="3952315" y="2103334"/>
                <a:ext cx="535949" cy="299466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Accuracy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Q2</a:t>
                </a:r>
              </a:p>
            </p:txBody>
          </p:sp>
        </p:grpSp>
        <p:sp>
          <p:nvSpPr>
            <p:cNvPr id="1113" name="Rectangle 1112">
              <a:extLst>
                <a:ext uri="{FF2B5EF4-FFF2-40B4-BE49-F238E27FC236}">
                  <a16:creationId xmlns:a16="http://schemas.microsoft.com/office/drawing/2014/main" id="{297C978F-E247-A31D-6D79-72B4DBA2F6C6}"/>
                </a:ext>
              </a:extLst>
            </p:cNvPr>
            <p:cNvSpPr/>
            <p:nvPr/>
          </p:nvSpPr>
          <p:spPr>
            <a:xfrm>
              <a:off x="940246" y="3285699"/>
              <a:ext cx="1120636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Number of components</a:t>
              </a:r>
            </a:p>
          </p:txBody>
        </p:sp>
        <p:sp>
          <p:nvSpPr>
            <p:cNvPr id="1114" name="Rectangle 1113">
              <a:extLst>
                <a:ext uri="{FF2B5EF4-FFF2-40B4-BE49-F238E27FC236}">
                  <a16:creationId xmlns:a16="http://schemas.microsoft.com/office/drawing/2014/main" id="{563A135F-7398-CEB7-AEE2-1ADDD34BE386}"/>
                </a:ext>
              </a:extLst>
            </p:cNvPr>
            <p:cNvSpPr/>
            <p:nvPr/>
          </p:nvSpPr>
          <p:spPr>
            <a:xfrm rot="16200000">
              <a:off x="433868" y="2547032"/>
              <a:ext cx="688160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Performance</a:t>
              </a:r>
            </a:p>
          </p:txBody>
        </p:sp>
        <p:grpSp>
          <p:nvGrpSpPr>
            <p:cNvPr id="1116" name="Group 1115">
              <a:extLst>
                <a:ext uri="{FF2B5EF4-FFF2-40B4-BE49-F238E27FC236}">
                  <a16:creationId xmlns:a16="http://schemas.microsoft.com/office/drawing/2014/main" id="{7D2772C4-27AD-A486-F726-48717E115DF9}"/>
                </a:ext>
              </a:extLst>
            </p:cNvPr>
            <p:cNvGrpSpPr/>
            <p:nvPr/>
          </p:nvGrpSpPr>
          <p:grpSpPr>
            <a:xfrm>
              <a:off x="3767962" y="750941"/>
              <a:ext cx="592794" cy="299466"/>
              <a:chOff x="3952315" y="2103334"/>
              <a:chExt cx="535949" cy="299466"/>
            </a:xfrm>
          </p:grpSpPr>
          <p:sp>
            <p:nvSpPr>
              <p:cNvPr id="1117" name="Rectangle 1116">
                <a:extLst>
                  <a:ext uri="{FF2B5EF4-FFF2-40B4-BE49-F238E27FC236}">
                    <a16:creationId xmlns:a16="http://schemas.microsoft.com/office/drawing/2014/main" id="{7F18B606-2199-EC28-23E6-A654FBF9041A}"/>
                  </a:ext>
                </a:extLst>
              </p:cNvPr>
              <p:cNvSpPr/>
              <p:nvPr/>
            </p:nvSpPr>
            <p:spPr>
              <a:xfrm>
                <a:off x="3973830" y="2139601"/>
                <a:ext cx="45719" cy="45719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8" name="Rectangle 1117">
                <a:extLst>
                  <a:ext uri="{FF2B5EF4-FFF2-40B4-BE49-F238E27FC236}">
                    <a16:creationId xmlns:a16="http://schemas.microsoft.com/office/drawing/2014/main" id="{46527EED-4BD9-0C3B-E0D2-636823BCC61B}"/>
                  </a:ext>
                </a:extLst>
              </p:cNvPr>
              <p:cNvSpPr/>
              <p:nvPr/>
            </p:nvSpPr>
            <p:spPr>
              <a:xfrm>
                <a:off x="3973830" y="2232184"/>
                <a:ext cx="45719" cy="4571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9" name="Rectangle 1118">
                <a:extLst>
                  <a:ext uri="{FF2B5EF4-FFF2-40B4-BE49-F238E27FC236}">
                    <a16:creationId xmlns:a16="http://schemas.microsoft.com/office/drawing/2014/main" id="{B31E470A-D86A-8364-4E61-2496936E0F32}"/>
                  </a:ext>
                </a:extLst>
              </p:cNvPr>
              <p:cNvSpPr/>
              <p:nvPr/>
            </p:nvSpPr>
            <p:spPr>
              <a:xfrm>
                <a:off x="3973830" y="2327334"/>
                <a:ext cx="45719" cy="45719"/>
              </a:xfrm>
              <a:prstGeom prst="rect">
                <a:avLst/>
              </a:prstGeom>
              <a:solidFill>
                <a:srgbClr val="D6FAFC"/>
              </a:solidFill>
              <a:ln w="31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0" name="Rectangle 1119">
                <a:extLst>
                  <a:ext uri="{FF2B5EF4-FFF2-40B4-BE49-F238E27FC236}">
                    <a16:creationId xmlns:a16="http://schemas.microsoft.com/office/drawing/2014/main" id="{4201FD09-CC5D-44AF-3DA2-42589E8F0306}"/>
                  </a:ext>
                </a:extLst>
              </p:cNvPr>
              <p:cNvSpPr/>
              <p:nvPr/>
            </p:nvSpPr>
            <p:spPr>
              <a:xfrm>
                <a:off x="3952315" y="2103334"/>
                <a:ext cx="535949" cy="299466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Accuracy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</a:p>
              <a:p>
                <a:r>
                  <a:rPr lang="en-IN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Q2</a:t>
                </a:r>
              </a:p>
            </p:txBody>
          </p:sp>
        </p:grpSp>
        <p:sp>
          <p:nvSpPr>
            <p:cNvPr id="1121" name="Rectangle 1120">
              <a:extLst>
                <a:ext uri="{FF2B5EF4-FFF2-40B4-BE49-F238E27FC236}">
                  <a16:creationId xmlns:a16="http://schemas.microsoft.com/office/drawing/2014/main" id="{6DE10778-6A1D-B596-D62E-8A208F6882A3}"/>
                </a:ext>
              </a:extLst>
            </p:cNvPr>
            <p:cNvSpPr/>
            <p:nvPr/>
          </p:nvSpPr>
          <p:spPr>
            <a:xfrm>
              <a:off x="2694240" y="1789205"/>
              <a:ext cx="1120636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Number of components</a:t>
              </a:r>
            </a:p>
          </p:txBody>
        </p:sp>
        <p:sp>
          <p:nvSpPr>
            <p:cNvPr id="1122" name="Rectangle 1121">
              <a:extLst>
                <a:ext uri="{FF2B5EF4-FFF2-40B4-BE49-F238E27FC236}">
                  <a16:creationId xmlns:a16="http://schemas.microsoft.com/office/drawing/2014/main" id="{A576B15B-EE5F-844A-8B9D-F627EB5FF466}"/>
                </a:ext>
              </a:extLst>
            </p:cNvPr>
            <p:cNvSpPr/>
            <p:nvPr/>
          </p:nvSpPr>
          <p:spPr>
            <a:xfrm rot="16200000">
              <a:off x="2214532" y="1174998"/>
              <a:ext cx="688160" cy="9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Performance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8514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7620</TotalTime>
  <Words>929</Words>
  <Application>Microsoft Office PowerPoint</Application>
  <PresentationFormat>Widescreen</PresentationFormat>
  <Paragraphs>125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Office Theme</vt:lpstr>
      <vt:lpstr>Prism 8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Bhagwat .</dc:creator>
  <cp:lastModifiedBy>Bhagwat .</cp:lastModifiedBy>
  <cp:revision>61</cp:revision>
  <dcterms:created xsi:type="dcterms:W3CDTF">2023-04-24T06:01:48Z</dcterms:created>
  <dcterms:modified xsi:type="dcterms:W3CDTF">2023-10-15T14:54:54Z</dcterms:modified>
</cp:coreProperties>
</file>