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1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G%20TCHO%20trend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01139496887164"/>
          <c:y val="0.0758105707864741"/>
          <c:w val="0.886828298465536"/>
          <c:h val="0.762101427181098"/>
        </c:manualLayout>
      </c:layout>
      <c:lineChart>
        <c:grouping val="standard"/>
        <c:varyColors val="0"/>
        <c:ser>
          <c:idx val="0"/>
          <c:order val="0"/>
          <c:tx>
            <c:strRef>
              <c:f>'解析用 (HDL-C) '!$B$3</c:f>
              <c:strCache>
                <c:ptCount val="1"/>
                <c:pt idx="0">
                  <c:v>Men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(HDL-C) '!$Z$3:$AI$3</c:f>
                <c:numCache>
                  <c:formatCode>General</c:formatCode>
                  <c:ptCount val="10"/>
                </c:numCache>
              </c:numRef>
            </c:plus>
            <c:minus>
              <c:numRef>
                <c:f>'解析用 (HDL-C) '!$Z$4:$AI$4</c:f>
                <c:numCache>
                  <c:formatCode>General</c:formatCode>
                  <c:ptCount val="10"/>
                </c:numCache>
              </c:numRef>
            </c:minus>
          </c:errBars>
          <c:cat>
            <c:strRef>
              <c:f>'解析用 (HDL-C) 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(HDL-C) '!$C$3:$L$3</c:f>
              <c:numCache>
                <c:formatCode>General</c:formatCode>
                <c:ptCount val="10"/>
                <c:pt idx="0">
                  <c:v>56.5</c:v>
                </c:pt>
                <c:pt idx="1">
                  <c:v>56.5</c:v>
                </c:pt>
                <c:pt idx="2">
                  <c:v>55.1</c:v>
                </c:pt>
                <c:pt idx="3">
                  <c:v>57.6</c:v>
                </c:pt>
                <c:pt idx="4">
                  <c:v>57.8</c:v>
                </c:pt>
                <c:pt idx="5">
                  <c:v>58.0</c:v>
                </c:pt>
                <c:pt idx="6">
                  <c:v>57.4</c:v>
                </c:pt>
                <c:pt idx="7">
                  <c:v>54.5</c:v>
                </c:pt>
                <c:pt idx="8">
                  <c:v>54.4</c:v>
                </c:pt>
                <c:pt idx="9">
                  <c:v>53.4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'解析用 (HDL-C) '!$B$4</c:f>
              <c:strCache>
                <c:ptCount val="1"/>
                <c:pt idx="0">
                  <c:v>Premenopausal Women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lgDashDot"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(HDL-C) '!$V$7:$Y$7</c:f>
                <c:numCache>
                  <c:formatCode>General</c:formatCode>
                  <c:ptCount val="4"/>
                </c:numCache>
              </c:numRef>
            </c:plus>
            <c:minus>
              <c:numRef>
                <c:f>'解析用 (HDL-C) '!$V$8:$Y$8</c:f>
                <c:numCache>
                  <c:formatCode>General</c:formatCode>
                  <c:ptCount val="4"/>
                </c:numCache>
              </c:numRef>
            </c:minus>
          </c:errBars>
          <c:cat>
            <c:strRef>
              <c:f>'解析用 (HDL-C) 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(HDL-C) '!$C$4:$L$4</c:f>
              <c:numCache>
                <c:formatCode>General</c:formatCode>
                <c:ptCount val="10"/>
                <c:pt idx="0">
                  <c:v>72.2</c:v>
                </c:pt>
                <c:pt idx="1">
                  <c:v>67.8</c:v>
                </c:pt>
                <c:pt idx="2">
                  <c:v>66.6</c:v>
                </c:pt>
                <c:pt idx="3">
                  <c:v>70.4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'解析用 (HDL-C) '!$B$5</c:f>
              <c:strCache>
                <c:ptCount val="1"/>
                <c:pt idx="0">
                  <c:v>Postmenopausal　Women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(HDL-C) '!$C$6:$L$6</c:f>
                <c:numCache>
                  <c:formatCode>General</c:formatCode>
                  <c:ptCount val="10"/>
                </c:numCache>
              </c:numRef>
            </c:plus>
            <c:minus>
              <c:numRef>
                <c:f>'解析用 (HDL-C) '!$C$7:$L$7</c:f>
                <c:numCache>
                  <c:formatCode>General</c:formatCode>
                  <c:ptCount val="10"/>
                </c:numCache>
              </c:numRef>
            </c:minus>
          </c:errBars>
          <c:cat>
            <c:strRef>
              <c:f>'解析用 (HDL-C) 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(HDL-C) '!$C$5:$L$5</c:f>
              <c:numCache>
                <c:formatCode>General</c:formatCode>
                <c:ptCount val="10"/>
                <c:pt idx="2">
                  <c:v>67.5</c:v>
                </c:pt>
                <c:pt idx="3">
                  <c:v>70.6</c:v>
                </c:pt>
                <c:pt idx="4">
                  <c:v>65.6</c:v>
                </c:pt>
                <c:pt idx="5">
                  <c:v>64.5</c:v>
                </c:pt>
                <c:pt idx="6">
                  <c:v>61.9</c:v>
                </c:pt>
                <c:pt idx="7">
                  <c:v>60.5</c:v>
                </c:pt>
                <c:pt idx="8">
                  <c:v>58.7</c:v>
                </c:pt>
                <c:pt idx="9">
                  <c:v>59.2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29972824"/>
        <c:axId val="-2130543016"/>
      </c:lineChart>
      <c:catAx>
        <c:axId val="-21299728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ja-JP" sz="1600">
                    <a:latin typeface="Century" panose="02040604050505020304" pitchFamily="18" charset="0"/>
                  </a:rPr>
                  <a:t>Age,</a:t>
                </a:r>
                <a:r>
                  <a:rPr lang="ja-JP" altLang="en-US" sz="1600">
                    <a:latin typeface="Century" panose="02040604050505020304" pitchFamily="18" charset="0"/>
                  </a:rPr>
                  <a:t> </a:t>
                </a:r>
                <a:r>
                  <a:rPr lang="en-US" altLang="ja-JP" sz="1600">
                    <a:latin typeface="Century" panose="02040604050505020304" pitchFamily="18" charset="0"/>
                  </a:rPr>
                  <a:t>years</a:t>
                </a:r>
                <a:endParaRPr lang="ja-JP" altLang="en-US" sz="1600">
                  <a:latin typeface="Century" panose="020406040505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pPr>
            <a:endParaRPr lang="ja-JP"/>
          </a:p>
        </c:txPr>
        <c:crossAx val="-2130543016"/>
        <c:crosses val="autoZero"/>
        <c:auto val="1"/>
        <c:lblAlgn val="ctr"/>
        <c:lblOffset val="100"/>
        <c:noMultiLvlLbl val="0"/>
      </c:catAx>
      <c:valAx>
        <c:axId val="-2130543016"/>
        <c:scaling>
          <c:orientation val="minMax"/>
          <c:min val="4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altLang="ja-JP" sz="1600">
                    <a:latin typeface="Century" panose="02040604050505020304" pitchFamily="18" charset="0"/>
                  </a:rPr>
                  <a:t>HDL-C,</a:t>
                </a:r>
                <a:r>
                  <a:rPr lang="en-US" altLang="ja-JP" sz="1600" baseline="0">
                    <a:latin typeface="Century" panose="02040604050505020304" pitchFamily="18" charset="0"/>
                  </a:rPr>
                  <a:t> mg/dL</a:t>
                </a:r>
                <a:endParaRPr lang="ja-JP" altLang="en-US" sz="1600">
                  <a:latin typeface="Century" panose="020406040505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0"/>
              <c:y val="0.0014888082036318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pPr>
            <a:endParaRPr lang="ja-JP"/>
          </a:p>
        </c:txPr>
        <c:crossAx val="-2129972824"/>
        <c:crosses val="autoZero"/>
        <c:crossBetween val="between"/>
        <c:majorUnit val="10.0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57881457702714"/>
          <c:y val="0.651841998071827"/>
          <c:w val="0.477544442961375"/>
          <c:h val="0.0420044368836023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2734-7F16-0F4A-97E4-7597DB2643FE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DBC2-32B5-8A42-9C62-232AE266B9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46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2734-7F16-0F4A-97E4-7597DB2643FE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DBC2-32B5-8A42-9C62-232AE266B9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8966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2734-7F16-0F4A-97E4-7597DB2643FE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DBC2-32B5-8A42-9C62-232AE266B9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682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2734-7F16-0F4A-97E4-7597DB2643FE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DBC2-32B5-8A42-9C62-232AE266B9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6075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2734-7F16-0F4A-97E4-7597DB2643FE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DBC2-32B5-8A42-9C62-232AE266B9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7729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2734-7F16-0F4A-97E4-7597DB2643FE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DBC2-32B5-8A42-9C62-232AE266B9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938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2734-7F16-0F4A-97E4-7597DB2643FE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DBC2-32B5-8A42-9C62-232AE266B9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217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2734-7F16-0F4A-97E4-7597DB2643FE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DBC2-32B5-8A42-9C62-232AE266B9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1603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2734-7F16-0F4A-97E4-7597DB2643FE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DBC2-32B5-8A42-9C62-232AE266B9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940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2734-7F16-0F4A-97E4-7597DB2643FE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DBC2-32B5-8A42-9C62-232AE266B9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7490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2734-7F16-0F4A-97E4-7597DB2643FE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6DBC2-32B5-8A42-9C62-232AE266B9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814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02734-7F16-0F4A-97E4-7597DB2643FE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6DBC2-32B5-8A42-9C62-232AE266B9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933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668555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6702068" y="0"/>
            <a:ext cx="2441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Century" panose="02040604050505020304" pitchFamily="18" charset="0"/>
              </a:rPr>
              <a:t>Supplement Figure</a:t>
            </a:r>
            <a:r>
              <a:rPr kumimoji="1" lang="ja-JP" altLang="en-US" b="1" dirty="0" smtClean="0">
                <a:latin typeface="Century" panose="02040604050505020304" pitchFamily="18" charset="0"/>
              </a:rPr>
              <a:t> </a:t>
            </a:r>
            <a:r>
              <a:rPr kumimoji="1" lang="en-US" altLang="ja-JP" b="1" dirty="0" smtClean="0">
                <a:latin typeface="Century" panose="02040604050505020304" pitchFamily="18" charset="0"/>
              </a:rPr>
              <a:t>5</a:t>
            </a:r>
            <a:endParaRPr kumimoji="1" lang="ja-JP" altLang="en-US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009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Macintosh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izumida tosihide</dc:creator>
  <cp:lastModifiedBy>izumida tosihide</cp:lastModifiedBy>
  <cp:revision>2</cp:revision>
  <dcterms:created xsi:type="dcterms:W3CDTF">2020-04-27T03:47:38Z</dcterms:created>
  <dcterms:modified xsi:type="dcterms:W3CDTF">2020-04-27T03:53:24Z</dcterms:modified>
</cp:coreProperties>
</file>