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1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TG%20TCHO%20trend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985198733699923"/>
          <c:y val="0.0820614313340108"/>
          <c:w val="0.88764365001301"/>
          <c:h val="0.769430343826566"/>
        </c:manualLayout>
      </c:layout>
      <c:lineChart>
        <c:grouping val="standard"/>
        <c:varyColors val="0"/>
        <c:ser>
          <c:idx val="0"/>
          <c:order val="0"/>
          <c:tx>
            <c:strRef>
              <c:f>'解析用 (TG)'!$B$3</c:f>
              <c:strCache>
                <c:ptCount val="1"/>
                <c:pt idx="0">
                  <c:v>Men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'解析用 (TG)'!$Z$3:$AI$3</c:f>
                <c:numCache>
                  <c:formatCode>General</c:formatCode>
                  <c:ptCount val="10"/>
                </c:numCache>
              </c:numRef>
            </c:plus>
            <c:minus>
              <c:numRef>
                <c:f>'解析用 (TG)'!$Z$4:$AI$4</c:f>
                <c:numCache>
                  <c:formatCode>General</c:formatCode>
                  <c:ptCount val="10"/>
                </c:numCache>
              </c:numRef>
            </c:minus>
          </c:errBars>
          <c:cat>
            <c:strRef>
              <c:f>'解析用 (TG)'!$C$2:$L$2</c:f>
              <c:strCache>
                <c:ptCount val="10"/>
                <c:pt idx="0">
                  <c:v>-39</c:v>
                </c:pt>
                <c:pt idx="1">
                  <c:v>40-44</c:v>
                </c:pt>
                <c:pt idx="2">
                  <c:v>45-49</c:v>
                </c:pt>
                <c:pt idx="3">
                  <c:v>50-54</c:v>
                </c:pt>
                <c:pt idx="4">
                  <c:v>55-59</c:v>
                </c:pt>
                <c:pt idx="5">
                  <c:v>60-64</c:v>
                </c:pt>
                <c:pt idx="6">
                  <c:v>65-69</c:v>
                </c:pt>
                <c:pt idx="7">
                  <c:v>70-74</c:v>
                </c:pt>
                <c:pt idx="8">
                  <c:v>75-79</c:v>
                </c:pt>
                <c:pt idx="9">
                  <c:v>80-</c:v>
                </c:pt>
              </c:strCache>
            </c:strRef>
          </c:cat>
          <c:val>
            <c:numRef>
              <c:f>'解析用 (TG)'!$C$3:$L$3</c:f>
              <c:numCache>
                <c:formatCode>General</c:formatCode>
                <c:ptCount val="10"/>
                <c:pt idx="0">
                  <c:v>126.1993752980285</c:v>
                </c:pt>
                <c:pt idx="1">
                  <c:v>106.9255716104983</c:v>
                </c:pt>
                <c:pt idx="2">
                  <c:v>118.230250662642</c:v>
                </c:pt>
                <c:pt idx="3">
                  <c:v>120.6526794163809</c:v>
                </c:pt>
                <c:pt idx="4">
                  <c:v>110.743531400443</c:v>
                </c:pt>
                <c:pt idx="5">
                  <c:v>107.3592835651293</c:v>
                </c:pt>
                <c:pt idx="6">
                  <c:v>100.565876467499</c:v>
                </c:pt>
                <c:pt idx="7">
                  <c:v>102.7418981350146</c:v>
                </c:pt>
                <c:pt idx="8">
                  <c:v>92.769321699301</c:v>
                </c:pt>
                <c:pt idx="9">
                  <c:v>88.7905299851641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'解析用 (TG)'!$B$4</c:f>
              <c:strCache>
                <c:ptCount val="1"/>
                <c:pt idx="0">
                  <c:v>Premenopausal Women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lgDashDot"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'解析用 (TG)'!$V$7:$Y$7</c:f>
                <c:numCache>
                  <c:formatCode>General</c:formatCode>
                  <c:ptCount val="4"/>
                </c:numCache>
              </c:numRef>
            </c:plus>
            <c:minus>
              <c:numRef>
                <c:f>'解析用 (TG)'!$V$8:$Y$8</c:f>
                <c:numCache>
                  <c:formatCode>General</c:formatCode>
                  <c:ptCount val="4"/>
                </c:numCache>
              </c:numRef>
            </c:minus>
          </c:errBars>
          <c:cat>
            <c:strRef>
              <c:f>'解析用 (TG)'!$C$2:$L$2</c:f>
              <c:strCache>
                <c:ptCount val="10"/>
                <c:pt idx="0">
                  <c:v>-39</c:v>
                </c:pt>
                <c:pt idx="1">
                  <c:v>40-44</c:v>
                </c:pt>
                <c:pt idx="2">
                  <c:v>45-49</c:v>
                </c:pt>
                <c:pt idx="3">
                  <c:v>50-54</c:v>
                </c:pt>
                <c:pt idx="4">
                  <c:v>55-59</c:v>
                </c:pt>
                <c:pt idx="5">
                  <c:v>60-64</c:v>
                </c:pt>
                <c:pt idx="6">
                  <c:v>65-69</c:v>
                </c:pt>
                <c:pt idx="7">
                  <c:v>70-74</c:v>
                </c:pt>
                <c:pt idx="8">
                  <c:v>75-79</c:v>
                </c:pt>
                <c:pt idx="9">
                  <c:v>80-</c:v>
                </c:pt>
              </c:strCache>
            </c:strRef>
          </c:cat>
          <c:val>
            <c:numRef>
              <c:f>'解析用 (TG)'!$C$4:$L$4</c:f>
              <c:numCache>
                <c:formatCode>General</c:formatCode>
                <c:ptCount val="10"/>
                <c:pt idx="0">
                  <c:v>61.45437318266457</c:v>
                </c:pt>
                <c:pt idx="1">
                  <c:v>66.2172498001844</c:v>
                </c:pt>
                <c:pt idx="2">
                  <c:v>71.79113496663096</c:v>
                </c:pt>
                <c:pt idx="3">
                  <c:v>75.9432233566179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'解析用 (TG)'!$B$5</c:f>
              <c:strCache>
                <c:ptCount val="1"/>
                <c:pt idx="0">
                  <c:v>Postmenopausal　Women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'解析用 (TG)'!$C$6:$L$6</c:f>
                <c:numCache>
                  <c:formatCode>General</c:formatCode>
                  <c:ptCount val="10"/>
                </c:numCache>
              </c:numRef>
            </c:plus>
            <c:minus>
              <c:numRef>
                <c:f>'解析用 (TG)'!$C$7:$L$7</c:f>
                <c:numCache>
                  <c:formatCode>General</c:formatCode>
                  <c:ptCount val="10"/>
                </c:numCache>
              </c:numRef>
            </c:minus>
          </c:errBars>
          <c:cat>
            <c:strRef>
              <c:f>'解析用 (TG)'!$C$2:$L$2</c:f>
              <c:strCache>
                <c:ptCount val="10"/>
                <c:pt idx="0">
                  <c:v>-39</c:v>
                </c:pt>
                <c:pt idx="1">
                  <c:v>40-44</c:v>
                </c:pt>
                <c:pt idx="2">
                  <c:v>45-49</c:v>
                </c:pt>
                <c:pt idx="3">
                  <c:v>50-54</c:v>
                </c:pt>
                <c:pt idx="4">
                  <c:v>55-59</c:v>
                </c:pt>
                <c:pt idx="5">
                  <c:v>60-64</c:v>
                </c:pt>
                <c:pt idx="6">
                  <c:v>65-69</c:v>
                </c:pt>
                <c:pt idx="7">
                  <c:v>70-74</c:v>
                </c:pt>
                <c:pt idx="8">
                  <c:v>75-79</c:v>
                </c:pt>
                <c:pt idx="9">
                  <c:v>80-</c:v>
                </c:pt>
              </c:strCache>
            </c:strRef>
          </c:cat>
          <c:val>
            <c:numRef>
              <c:f>'解析用 (TG)'!$C$5:$L$5</c:f>
              <c:numCache>
                <c:formatCode>General</c:formatCode>
                <c:ptCount val="10"/>
                <c:pt idx="2">
                  <c:v>83.20904035189811</c:v>
                </c:pt>
                <c:pt idx="3">
                  <c:v>83.2314265945674</c:v>
                </c:pt>
                <c:pt idx="4">
                  <c:v>88.26670767583347</c:v>
                </c:pt>
                <c:pt idx="5">
                  <c:v>90.66197228327128</c:v>
                </c:pt>
                <c:pt idx="6">
                  <c:v>95.12168816835448</c:v>
                </c:pt>
                <c:pt idx="7">
                  <c:v>94.39857710522637</c:v>
                </c:pt>
                <c:pt idx="8">
                  <c:v>95.58013446681643</c:v>
                </c:pt>
                <c:pt idx="9">
                  <c:v>98.82385272917428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25588456"/>
        <c:axId val="2090892152"/>
      </c:lineChart>
      <c:catAx>
        <c:axId val="21255884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ja-JP" sz="1600">
                    <a:latin typeface="Century" panose="02040604050505020304" pitchFamily="18" charset="0"/>
                  </a:rPr>
                  <a:t>Age,</a:t>
                </a:r>
                <a:r>
                  <a:rPr lang="ja-JP" altLang="en-US" sz="1600">
                    <a:latin typeface="Century" panose="02040604050505020304" pitchFamily="18" charset="0"/>
                  </a:rPr>
                  <a:t> </a:t>
                </a:r>
                <a:r>
                  <a:rPr lang="en-US" altLang="ja-JP" sz="1600">
                    <a:latin typeface="Century" panose="02040604050505020304" pitchFamily="18" charset="0"/>
                  </a:rPr>
                  <a:t>years</a:t>
                </a:r>
                <a:endParaRPr lang="ja-JP" altLang="en-US" sz="1600">
                  <a:latin typeface="Century" panose="02040604050505020304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pPr>
            <a:endParaRPr lang="ja-JP"/>
          </a:p>
        </c:txPr>
        <c:crossAx val="2090892152"/>
        <c:crosses val="autoZero"/>
        <c:auto val="1"/>
        <c:lblAlgn val="ctr"/>
        <c:lblOffset val="100"/>
        <c:noMultiLvlLbl val="0"/>
      </c:catAx>
      <c:valAx>
        <c:axId val="2090892152"/>
        <c:scaling>
          <c:orientation val="minMax"/>
          <c:min val="4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altLang="ja-JP" sz="1600">
                    <a:latin typeface="Century" panose="02040604050505020304" pitchFamily="18" charset="0"/>
                  </a:rPr>
                  <a:t>TG,</a:t>
                </a:r>
                <a:r>
                  <a:rPr lang="ja-JP" altLang="en-US" sz="1600">
                    <a:latin typeface="Century" panose="02040604050505020304" pitchFamily="18" charset="0"/>
                  </a:rPr>
                  <a:t> </a:t>
                </a:r>
                <a:r>
                  <a:rPr lang="en-US" altLang="ja-JP" sz="1600">
                    <a:latin typeface="Century" panose="02040604050505020304" pitchFamily="18" charset="0"/>
                  </a:rPr>
                  <a:t>mg/dL</a:t>
                </a:r>
                <a:endParaRPr lang="ja-JP" altLang="en-US" sz="1600">
                  <a:latin typeface="Century" panose="020406040505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00182815330173843"/>
              <c:y val="0.0105220781261885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pPr>
            <a:endParaRPr lang="ja-JP"/>
          </a:p>
        </c:txPr>
        <c:crossAx val="2125588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94458347500783"/>
          <c:y val="0.731866801160105"/>
          <c:w val="0.479797010865447"/>
          <c:h val="0.041285182956678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CF9C3-4935-AC4B-BFB3-D0423C10A2AD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4D27-3C17-874D-995B-9A46045DB0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6505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CF9C3-4935-AC4B-BFB3-D0423C10A2AD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4D27-3C17-874D-995B-9A46045DB0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368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CF9C3-4935-AC4B-BFB3-D0423C10A2AD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4D27-3C17-874D-995B-9A46045DB0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3674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CF9C3-4935-AC4B-BFB3-D0423C10A2AD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4D27-3C17-874D-995B-9A46045DB0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2353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CF9C3-4935-AC4B-BFB3-D0423C10A2AD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4D27-3C17-874D-995B-9A46045DB0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5169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CF9C3-4935-AC4B-BFB3-D0423C10A2AD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4D27-3C17-874D-995B-9A46045DB0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034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CF9C3-4935-AC4B-BFB3-D0423C10A2AD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4D27-3C17-874D-995B-9A46045DB0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5733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CF9C3-4935-AC4B-BFB3-D0423C10A2AD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4D27-3C17-874D-995B-9A46045DB0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332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CF9C3-4935-AC4B-BFB3-D0423C10A2AD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4D27-3C17-874D-995B-9A46045DB0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6152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CF9C3-4935-AC4B-BFB3-D0423C10A2AD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4D27-3C17-874D-995B-9A46045DB0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0822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CF9C3-4935-AC4B-BFB3-D0423C10A2AD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64D27-3C17-874D-995B-9A46045DB0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657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CF9C3-4935-AC4B-BFB3-D0423C10A2AD}" type="datetimeFigureOut">
              <a:rPr kumimoji="1" lang="ja-JP" altLang="en-US" smtClean="0"/>
              <a:t>20/04/27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64D27-3C17-874D-995B-9A46045DB0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2488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グラフ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4915986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6689482" y="0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latin typeface="Century" panose="02040604050505020304" pitchFamily="18" charset="0"/>
              </a:rPr>
              <a:t>Supplement Figure</a:t>
            </a:r>
            <a:r>
              <a:rPr kumimoji="1" lang="ja-JP" altLang="en-US" b="1" dirty="0" smtClean="0">
                <a:latin typeface="Century" panose="02040604050505020304" pitchFamily="18" charset="0"/>
              </a:rPr>
              <a:t> </a:t>
            </a:r>
            <a:r>
              <a:rPr lang="en-US" altLang="ja-JP" b="1" dirty="0" smtClean="0">
                <a:latin typeface="Century" panose="02040604050505020304" pitchFamily="18" charset="0"/>
              </a:rPr>
              <a:t>4</a:t>
            </a:r>
            <a:endParaRPr kumimoji="1" lang="ja-JP" altLang="en-US" b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740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Macintosh PowerPoint</Application>
  <PresentationFormat>画面に合わせる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izumida tosihide</dc:creator>
  <cp:lastModifiedBy>izumida tosihide</cp:lastModifiedBy>
  <cp:revision>2</cp:revision>
  <dcterms:created xsi:type="dcterms:W3CDTF">2020-04-27T03:47:14Z</dcterms:created>
  <dcterms:modified xsi:type="dcterms:W3CDTF">2020-04-27T03:53:37Z</dcterms:modified>
</cp:coreProperties>
</file>