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5" d="100"/>
          <a:sy n="95" d="100"/>
        </p:scale>
        <p:origin x="-112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G:\TG%20TCHO%20trend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862401574803149"/>
          <c:y val="0.0950405365995917"/>
          <c:w val="0.913759842519685"/>
          <c:h val="0.764434237386993"/>
        </c:manualLayout>
      </c:layout>
      <c:lineChart>
        <c:grouping val="standard"/>
        <c:varyColors val="0"/>
        <c:ser>
          <c:idx val="0"/>
          <c:order val="0"/>
          <c:tx>
            <c:strRef>
              <c:f>'解析用 nonHDL-C'!$B$3</c:f>
              <c:strCache>
                <c:ptCount val="1"/>
                <c:pt idx="0">
                  <c:v>Men</c:v>
                </c:pt>
              </c:strCache>
            </c:strRef>
          </c:tx>
          <c:spPr>
            <a:ln w="28575" cap="rnd">
              <a:solidFill>
                <a:schemeClr val="tx1"/>
              </a:solidFill>
              <a:prstDash val="sysDot"/>
              <a:round/>
            </a:ln>
            <a:effectLst/>
          </c:spPr>
          <c:marker>
            <c:symbol val="circle"/>
            <c:size val="5"/>
            <c:spPr>
              <a:solidFill>
                <a:schemeClr val="bg1"/>
              </a:solidFill>
              <a:ln w="9525">
                <a:solidFill>
                  <a:schemeClr val="tx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'解析用 nonHDL-C'!$Z$3:$AI$3</c:f>
                <c:numCache>
                  <c:formatCode>General</c:formatCode>
                  <c:ptCount val="10"/>
                </c:numCache>
              </c:numRef>
            </c:plus>
            <c:minus>
              <c:numRef>
                <c:f>'解析用 nonHDL-C'!$Z$4:$AI$4</c:f>
                <c:numCache>
                  <c:formatCode>General</c:formatCode>
                  <c:ptCount val="10"/>
                </c:numCache>
              </c:numRef>
            </c:minus>
          </c:errBars>
          <c:cat>
            <c:strRef>
              <c:f>'解析用 nonHDL-C'!$C$2:$L$2</c:f>
              <c:strCache>
                <c:ptCount val="10"/>
                <c:pt idx="0">
                  <c:v>-39</c:v>
                </c:pt>
                <c:pt idx="1">
                  <c:v>40-44</c:v>
                </c:pt>
                <c:pt idx="2">
                  <c:v>45-49</c:v>
                </c:pt>
                <c:pt idx="3">
                  <c:v>50-54</c:v>
                </c:pt>
                <c:pt idx="4">
                  <c:v>55-59</c:v>
                </c:pt>
                <c:pt idx="5">
                  <c:v>60-64</c:v>
                </c:pt>
                <c:pt idx="6">
                  <c:v>65-69</c:v>
                </c:pt>
                <c:pt idx="7">
                  <c:v>70-74</c:v>
                </c:pt>
                <c:pt idx="8">
                  <c:v>75-79</c:v>
                </c:pt>
                <c:pt idx="9">
                  <c:v>80-</c:v>
                </c:pt>
              </c:strCache>
            </c:strRef>
          </c:cat>
          <c:val>
            <c:numRef>
              <c:f>'解析用 nonHDL-C'!$C$3:$L$3</c:f>
              <c:numCache>
                <c:formatCode>General</c:formatCode>
                <c:ptCount val="10"/>
                <c:pt idx="0">
                  <c:v>146.7</c:v>
                </c:pt>
                <c:pt idx="1">
                  <c:v>149.9</c:v>
                </c:pt>
                <c:pt idx="2">
                  <c:v>148.3</c:v>
                </c:pt>
                <c:pt idx="3">
                  <c:v>149.0</c:v>
                </c:pt>
                <c:pt idx="4">
                  <c:v>145.1</c:v>
                </c:pt>
                <c:pt idx="5">
                  <c:v>145.1</c:v>
                </c:pt>
                <c:pt idx="6">
                  <c:v>141.3</c:v>
                </c:pt>
                <c:pt idx="7">
                  <c:v>141.3</c:v>
                </c:pt>
                <c:pt idx="8">
                  <c:v>132.7</c:v>
                </c:pt>
                <c:pt idx="9">
                  <c:v>132.0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'解析用 nonHDL-C'!$B$4</c:f>
              <c:strCache>
                <c:ptCount val="1"/>
                <c:pt idx="0">
                  <c:v>Premenopausal Women</c:v>
                </c:pt>
              </c:strCache>
            </c:strRef>
          </c:tx>
          <c:spPr>
            <a:ln w="28575" cap="rnd">
              <a:solidFill>
                <a:schemeClr val="tx1"/>
              </a:solidFill>
              <a:prstDash val="lgDashDot"/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'解析用 nonHDL-C'!$V$7:$Y$7</c:f>
                <c:numCache>
                  <c:formatCode>General</c:formatCode>
                  <c:ptCount val="4"/>
                </c:numCache>
              </c:numRef>
            </c:plus>
            <c:minus>
              <c:numRef>
                <c:f>'解析用 nonHDL-C'!$V$8:$Y$8</c:f>
                <c:numCache>
                  <c:formatCode>General</c:formatCode>
                  <c:ptCount val="4"/>
                </c:numCache>
              </c:numRef>
            </c:minus>
          </c:errBars>
          <c:cat>
            <c:strRef>
              <c:f>'解析用 nonHDL-C'!$C$2:$L$2</c:f>
              <c:strCache>
                <c:ptCount val="10"/>
                <c:pt idx="0">
                  <c:v>-39</c:v>
                </c:pt>
                <c:pt idx="1">
                  <c:v>40-44</c:v>
                </c:pt>
                <c:pt idx="2">
                  <c:v>45-49</c:v>
                </c:pt>
                <c:pt idx="3">
                  <c:v>50-54</c:v>
                </c:pt>
                <c:pt idx="4">
                  <c:v>55-59</c:v>
                </c:pt>
                <c:pt idx="5">
                  <c:v>60-64</c:v>
                </c:pt>
                <c:pt idx="6">
                  <c:v>65-69</c:v>
                </c:pt>
                <c:pt idx="7">
                  <c:v>70-74</c:v>
                </c:pt>
                <c:pt idx="8">
                  <c:v>75-79</c:v>
                </c:pt>
                <c:pt idx="9">
                  <c:v>80-</c:v>
                </c:pt>
              </c:strCache>
            </c:strRef>
          </c:cat>
          <c:val>
            <c:numRef>
              <c:f>'解析用 nonHDL-C'!$C$4:$L$4</c:f>
              <c:numCache>
                <c:formatCode>General</c:formatCode>
                <c:ptCount val="10"/>
                <c:pt idx="0">
                  <c:v>115.8</c:v>
                </c:pt>
                <c:pt idx="1">
                  <c:v>127.7</c:v>
                </c:pt>
                <c:pt idx="2">
                  <c:v>133.7</c:v>
                </c:pt>
                <c:pt idx="3">
                  <c:v>138.4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'解析用 nonHDL-C'!$B$5</c:f>
              <c:strCache>
                <c:ptCount val="1"/>
                <c:pt idx="0">
                  <c:v>Postmenopausal　Women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'解析用 nonHDL-C'!$C$6:$L$6</c:f>
                <c:numCache>
                  <c:formatCode>General</c:formatCode>
                  <c:ptCount val="10"/>
                </c:numCache>
              </c:numRef>
            </c:plus>
            <c:minus>
              <c:numRef>
                <c:f>'解析用 nonHDL-C'!$C$7:$L$7</c:f>
                <c:numCache>
                  <c:formatCode>General</c:formatCode>
                  <c:ptCount val="10"/>
                </c:numCache>
              </c:numRef>
            </c:minus>
          </c:errBars>
          <c:cat>
            <c:strRef>
              <c:f>'解析用 nonHDL-C'!$C$2:$L$2</c:f>
              <c:strCache>
                <c:ptCount val="10"/>
                <c:pt idx="0">
                  <c:v>-39</c:v>
                </c:pt>
                <c:pt idx="1">
                  <c:v>40-44</c:v>
                </c:pt>
                <c:pt idx="2">
                  <c:v>45-49</c:v>
                </c:pt>
                <c:pt idx="3">
                  <c:v>50-54</c:v>
                </c:pt>
                <c:pt idx="4">
                  <c:v>55-59</c:v>
                </c:pt>
                <c:pt idx="5">
                  <c:v>60-64</c:v>
                </c:pt>
                <c:pt idx="6">
                  <c:v>65-69</c:v>
                </c:pt>
                <c:pt idx="7">
                  <c:v>70-74</c:v>
                </c:pt>
                <c:pt idx="8">
                  <c:v>75-79</c:v>
                </c:pt>
                <c:pt idx="9">
                  <c:v>80-</c:v>
                </c:pt>
              </c:strCache>
            </c:strRef>
          </c:cat>
          <c:val>
            <c:numRef>
              <c:f>'解析用 nonHDL-C'!$C$5:$L$5</c:f>
              <c:numCache>
                <c:formatCode>General</c:formatCode>
                <c:ptCount val="10"/>
                <c:pt idx="2">
                  <c:v>148.2</c:v>
                </c:pt>
                <c:pt idx="3">
                  <c:v>148.1</c:v>
                </c:pt>
                <c:pt idx="4">
                  <c:v>153.1</c:v>
                </c:pt>
                <c:pt idx="5">
                  <c:v>158.1</c:v>
                </c:pt>
                <c:pt idx="6">
                  <c:v>155.7</c:v>
                </c:pt>
                <c:pt idx="7">
                  <c:v>149.7</c:v>
                </c:pt>
                <c:pt idx="8">
                  <c:v>148.5</c:v>
                </c:pt>
                <c:pt idx="9">
                  <c:v>146.8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30002600"/>
        <c:axId val="-2130157016"/>
      </c:lineChart>
      <c:catAx>
        <c:axId val="-213000260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altLang="ja-JP" sz="1600">
                    <a:latin typeface="Century" panose="02040604050505020304" pitchFamily="18" charset="0"/>
                  </a:rPr>
                  <a:t>Age,</a:t>
                </a:r>
                <a:r>
                  <a:rPr lang="ja-JP" altLang="en-US" sz="1600">
                    <a:latin typeface="Century" panose="02040604050505020304" pitchFamily="18" charset="0"/>
                  </a:rPr>
                  <a:t> </a:t>
                </a:r>
                <a:r>
                  <a:rPr lang="en-US" altLang="ja-JP" sz="1600">
                    <a:latin typeface="Century" panose="02040604050505020304" pitchFamily="18" charset="0"/>
                  </a:rPr>
                  <a:t>years</a:t>
                </a:r>
                <a:endParaRPr lang="ja-JP" altLang="en-US" sz="1600">
                  <a:latin typeface="Century" panose="02040604050505020304" pitchFamily="18" charset="0"/>
                </a:endParaRP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Times New Roman"/>
                <a:ea typeface="+mn-ea"/>
                <a:cs typeface="Times New Roman"/>
              </a:defRPr>
            </a:pPr>
            <a:endParaRPr lang="ja-JP"/>
          </a:p>
        </c:txPr>
        <c:crossAx val="-2130157016"/>
        <c:crosses val="autoZero"/>
        <c:auto val="1"/>
        <c:lblAlgn val="ctr"/>
        <c:lblOffset val="100"/>
        <c:noMultiLvlLbl val="0"/>
      </c:catAx>
      <c:valAx>
        <c:axId val="-2130157016"/>
        <c:scaling>
          <c:orientation val="minMax"/>
          <c:min val="100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 altLang="ja-JP" sz="1600">
                    <a:latin typeface="Century" panose="02040604050505020304" pitchFamily="18" charset="0"/>
                  </a:rPr>
                  <a:t>nonHDL-C, mg/dL</a:t>
                </a:r>
                <a:endParaRPr lang="ja-JP" altLang="en-US" sz="1600">
                  <a:latin typeface="Century" panose="020406040505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0.0"/>
              <c:y val="0.0148376742520371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Times New Roman"/>
                <a:ea typeface="+mn-ea"/>
                <a:cs typeface="Times New Roman"/>
              </a:defRPr>
            </a:pPr>
            <a:endParaRPr lang="ja-JP"/>
          </a:p>
        </c:txPr>
        <c:crossAx val="-2130002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02671651322947"/>
          <c:y val="0.695921006289948"/>
          <c:w val="0.474426149329519"/>
          <c:h val="0.0417137487918792"/>
        </c:manualLayout>
      </c:layout>
      <c:overlay val="0"/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ja-JP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81E24-19DD-3043-AC1E-2361FA425316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41B63-895E-0A4D-AB80-2607DDDA26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6980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81E24-19DD-3043-AC1E-2361FA425316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41B63-895E-0A4D-AB80-2607DDDA26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91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81E24-19DD-3043-AC1E-2361FA425316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41B63-895E-0A4D-AB80-2607DDDA26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7015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81E24-19DD-3043-AC1E-2361FA425316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41B63-895E-0A4D-AB80-2607DDDA26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7759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81E24-19DD-3043-AC1E-2361FA425316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41B63-895E-0A4D-AB80-2607DDDA26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1057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81E24-19DD-3043-AC1E-2361FA425316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41B63-895E-0A4D-AB80-2607DDDA26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4047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81E24-19DD-3043-AC1E-2361FA425316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41B63-895E-0A4D-AB80-2607DDDA26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3528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81E24-19DD-3043-AC1E-2361FA425316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41B63-895E-0A4D-AB80-2607DDDA26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0506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81E24-19DD-3043-AC1E-2361FA425316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41B63-895E-0A4D-AB80-2607DDDA26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6536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81E24-19DD-3043-AC1E-2361FA425316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41B63-895E-0A4D-AB80-2607DDDA26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6839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81E24-19DD-3043-AC1E-2361FA425316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41B63-895E-0A4D-AB80-2607DDDA26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057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381E24-19DD-3043-AC1E-2361FA425316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641B63-895E-0A4D-AB80-2607DDDA26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3813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グラフ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1369105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テキスト ボックス 1"/>
          <p:cNvSpPr txBox="1"/>
          <p:nvPr/>
        </p:nvSpPr>
        <p:spPr>
          <a:xfrm>
            <a:off x="6702068" y="0"/>
            <a:ext cx="2441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latin typeface="Century" panose="02040604050505020304" pitchFamily="18" charset="0"/>
              </a:rPr>
              <a:t>Supplement Figure</a:t>
            </a:r>
            <a:r>
              <a:rPr kumimoji="1" lang="ja-JP" altLang="en-US" b="1" dirty="0" smtClean="0">
                <a:latin typeface="Century" panose="02040604050505020304" pitchFamily="18" charset="0"/>
              </a:rPr>
              <a:t> </a:t>
            </a:r>
            <a:r>
              <a:rPr kumimoji="1" lang="en-US" altLang="ja-JP" b="1" dirty="0" smtClean="0">
                <a:latin typeface="Century" panose="02040604050505020304" pitchFamily="18" charset="0"/>
              </a:rPr>
              <a:t>2</a:t>
            </a:r>
            <a:endParaRPr kumimoji="1" lang="ja-JP" altLang="en-US" b="1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0459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</Words>
  <Application>Microsoft Macintosh PowerPoint</Application>
  <PresentationFormat>画面に合わせる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ホワイト</vt:lpstr>
      <vt:lpstr>PowerPoint プレゼンテーション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izumida tosihide</dc:creator>
  <cp:lastModifiedBy>izumida tosihide</cp:lastModifiedBy>
  <cp:revision>2</cp:revision>
  <dcterms:created xsi:type="dcterms:W3CDTF">2020-04-27T03:46:08Z</dcterms:created>
  <dcterms:modified xsi:type="dcterms:W3CDTF">2020-04-27T03:52:04Z</dcterms:modified>
</cp:coreProperties>
</file>