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1" r:id="rId2"/>
    <p:sldId id="282" r:id="rId3"/>
    <p:sldId id="289" r:id="rId4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1A0497-9EF7-45BA-B92F-4895ABA08ED3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2165656-CD52-43BD-9FBF-36152E86E54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5828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484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159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2426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cabezado de sección">
  <p:cSld name="1_Encabezado de secció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831851" y="784709"/>
            <a:ext cx="10521951" cy="1806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E152E"/>
              </a:buClr>
              <a:buSzPts val="4400"/>
              <a:buFont typeface="Montserrat SemiBold"/>
              <a:buNone/>
              <a:defRPr sz="4400" b="1" i="0" u="none" strike="noStrike" cap="none">
                <a:solidFill>
                  <a:srgbClr val="6E152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1"/>
          </p:nvPr>
        </p:nvSpPr>
        <p:spPr>
          <a:xfrm>
            <a:off x="831851" y="2956561"/>
            <a:ext cx="10515600" cy="220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marR="0" lvl="1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MX" smtClean="0"/>
              <a:pPr/>
              <a:t>‹#›</a:t>
            </a:fld>
            <a:endParaRPr lang="es-MX"/>
          </a:p>
        </p:txBody>
      </p:sp>
      <p:pic>
        <p:nvPicPr>
          <p:cNvPr id="71" name="Google Shape;7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2047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85;p3"/>
          <p:cNvSpPr/>
          <p:nvPr userDrawn="1"/>
        </p:nvSpPr>
        <p:spPr>
          <a:xfrm>
            <a:off x="-21587" y="-6399"/>
            <a:ext cx="12191996" cy="835164"/>
          </a:xfrm>
          <a:prstGeom prst="rect">
            <a:avLst/>
          </a:prstGeom>
          <a:solidFill>
            <a:schemeClr val="lt2">
              <a:alpha val="63921"/>
            </a:scheme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0" t="20015" r="4078" b="20426"/>
          <a:stretch/>
        </p:blipFill>
        <p:spPr>
          <a:xfrm>
            <a:off x="8332762" y="60496"/>
            <a:ext cx="3797846" cy="68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041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678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647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816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465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053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059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759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907F0-B2C9-4E1C-AC4A-9E7398C5C9FB}" type="datetimeFigureOut">
              <a:rPr lang="es-MX" smtClean="0"/>
              <a:t>13/10/2023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62D6F-9058-4FD4-871B-D7871966FA0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614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a 5">
            <a:extLst>
              <a:ext uri="{FF2B5EF4-FFF2-40B4-BE49-F238E27FC236}">
                <a16:creationId xmlns="" xmlns:a16="http://schemas.microsoft.com/office/drawing/2014/main" id="{E7EB96C5-0C0C-6B4D-A03E-4A7ED9F53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268907"/>
              </p:ext>
            </p:extLst>
          </p:nvPr>
        </p:nvGraphicFramePr>
        <p:xfrm>
          <a:off x="2255239" y="2453944"/>
          <a:ext cx="7630629" cy="1544153"/>
        </p:xfrm>
        <a:graphic>
          <a:graphicData uri="http://schemas.openxmlformats.org/drawingml/2006/table">
            <a:tbl>
              <a:tblPr firstRow="1" bandRow="1"/>
              <a:tblGrid>
                <a:gridCol w="11245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4354">
                  <a:extLst>
                    <a:ext uri="{9D8B030D-6E8A-4147-A177-3AD203B41FA5}">
                      <a16:colId xmlns="" xmlns:a16="http://schemas.microsoft.com/office/drawing/2014/main" val="2459970091"/>
                    </a:ext>
                  </a:extLst>
                </a:gridCol>
                <a:gridCol w="917227">
                  <a:extLst>
                    <a:ext uri="{9D8B030D-6E8A-4147-A177-3AD203B41FA5}">
                      <a16:colId xmlns="" xmlns:a16="http://schemas.microsoft.com/office/drawing/2014/main" val="833379461"/>
                    </a:ext>
                  </a:extLst>
                </a:gridCol>
                <a:gridCol w="675426">
                  <a:extLst>
                    <a:ext uri="{9D8B030D-6E8A-4147-A177-3AD203B41FA5}">
                      <a16:colId xmlns="" xmlns:a16="http://schemas.microsoft.com/office/drawing/2014/main" val="280401579"/>
                    </a:ext>
                  </a:extLst>
                </a:gridCol>
                <a:gridCol w="796326">
                  <a:extLst>
                    <a:ext uri="{9D8B030D-6E8A-4147-A177-3AD203B41FA5}">
                      <a16:colId xmlns="" xmlns:a16="http://schemas.microsoft.com/office/drawing/2014/main" val="257960766"/>
                    </a:ext>
                  </a:extLst>
                </a:gridCol>
                <a:gridCol w="796326">
                  <a:extLst>
                    <a:ext uri="{9D8B030D-6E8A-4147-A177-3AD203B41FA5}">
                      <a16:colId xmlns="" xmlns:a16="http://schemas.microsoft.com/office/drawing/2014/main" val="1939828570"/>
                    </a:ext>
                  </a:extLst>
                </a:gridCol>
                <a:gridCol w="747151"/>
                <a:gridCol w="914400"/>
                <a:gridCol w="534836"/>
              </a:tblGrid>
              <a:tr h="52199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noProof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Chemical composition (</a:t>
                      </a: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wt</a:t>
                      </a:r>
                      <a:r>
                        <a:rPr lang="en-US" sz="1200" b="1" noProof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noProof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22123977"/>
                  </a:ext>
                </a:extLst>
              </a:tr>
              <a:tr h="3453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74425142"/>
                  </a:ext>
                </a:extLst>
              </a:tr>
              <a:tr h="4045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Stellite</a:t>
                      </a: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6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Bal.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28.0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4.0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12214208"/>
                  </a:ext>
                </a:extLst>
              </a:tr>
              <a:tr h="2721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WC-6Co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5.50-7.50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Bal.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noProof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5.60-5.90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547107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81951"/>
            <a:ext cx="2365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s-MX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14">
            <a:extLst>
              <a:ext uri="{FF2B5EF4-FFF2-40B4-BE49-F238E27FC236}">
                <a16:creationId xmlns="" xmlns:a16="http://schemas.microsoft.com/office/drawing/2014/main" id="{8517DA52-DABF-F24F-A918-8D2A768064E5}"/>
              </a:ext>
            </a:extLst>
          </p:cNvPr>
          <p:cNvSpPr txBox="1"/>
          <p:nvPr/>
        </p:nvSpPr>
        <p:spPr>
          <a:xfrm>
            <a:off x="6225345" y="6101485"/>
            <a:ext cx="4163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charset="0"/>
                <a:ea typeface="Times New Roman" charset="0"/>
                <a:cs typeface="Times New Roman" charset="0"/>
              </a:rPr>
              <a:t>Felix-Martinez et al., </a:t>
            </a:r>
            <a:r>
              <a:rPr lang="en-US" sz="2800" b="1" dirty="0" smtClean="0">
                <a:latin typeface="Times New Roman" charset="0"/>
                <a:ea typeface="Times New Roman" charset="0"/>
                <a:cs typeface="Times New Roman" charset="0"/>
              </a:rPr>
              <a:t>2023</a:t>
            </a:r>
            <a:endParaRPr lang="es-ES_trad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0889"/>
              </p:ext>
            </p:extLst>
          </p:nvPr>
        </p:nvGraphicFramePr>
        <p:xfrm>
          <a:off x="2764764" y="1884405"/>
          <a:ext cx="6983085" cy="3322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3991"/>
                <a:gridCol w="875579"/>
                <a:gridCol w="828135"/>
                <a:gridCol w="1037958"/>
                <a:gridCol w="1088456"/>
                <a:gridCol w="1050895"/>
                <a:gridCol w="1028071"/>
              </a:tblGrid>
              <a:tr h="370840">
                <a:tc>
                  <a:txBody>
                    <a:bodyPr/>
                    <a:lstStyle/>
                    <a:p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Laser </a:t>
                      </a:r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(W)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Velocity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(mm/s)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Powder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Feed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(g/min)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(Hz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Duty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(%)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Idle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time (s)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s-MX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coatings</a:t>
                      </a:r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S1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S2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S3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S4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S5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S6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1951"/>
            <a:ext cx="2365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s-MX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adroTexto 14">
            <a:extLst>
              <a:ext uri="{FF2B5EF4-FFF2-40B4-BE49-F238E27FC236}">
                <a16:creationId xmlns="" xmlns:a16="http://schemas.microsoft.com/office/drawing/2014/main" id="{8517DA52-DABF-F24F-A918-8D2A768064E5}"/>
              </a:ext>
            </a:extLst>
          </p:cNvPr>
          <p:cNvSpPr txBox="1"/>
          <p:nvPr/>
        </p:nvSpPr>
        <p:spPr>
          <a:xfrm>
            <a:off x="6225345" y="6101485"/>
            <a:ext cx="4163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charset="0"/>
                <a:ea typeface="Times New Roman" charset="0"/>
                <a:cs typeface="Times New Roman" charset="0"/>
              </a:rPr>
              <a:t>Felix-Martinez et al., </a:t>
            </a:r>
            <a:r>
              <a:rPr lang="en-US" sz="2800" b="1" dirty="0" smtClean="0">
                <a:latin typeface="Times New Roman" charset="0"/>
                <a:ea typeface="Times New Roman" charset="0"/>
                <a:cs typeface="Times New Roman" charset="0"/>
              </a:rPr>
              <a:t>2023</a:t>
            </a:r>
            <a:endParaRPr lang="es-ES_trad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1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066643"/>
              </p:ext>
            </p:extLst>
          </p:nvPr>
        </p:nvGraphicFramePr>
        <p:xfrm>
          <a:off x="2587923" y="1598919"/>
          <a:ext cx="6118917" cy="3053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5210"/>
                <a:gridCol w="1069677"/>
                <a:gridCol w="715992"/>
                <a:gridCol w="1302589"/>
                <a:gridCol w="759124"/>
                <a:gridCol w="1216325"/>
              </a:tblGrid>
              <a:tr h="370840">
                <a:tc>
                  <a:txBody>
                    <a:bodyPr/>
                    <a:lstStyle/>
                    <a:p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MX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Room</a:t>
                      </a:r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r>
                        <a:rPr lang="es-MX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s-MX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coatings</a:t>
                      </a:r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Hardness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(HV)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CoF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(µ)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Wear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x10</a:t>
                      </a:r>
                      <a:r>
                        <a:rPr lang="es-MX" sz="12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  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(mm</a:t>
                      </a:r>
                      <a:r>
                        <a:rPr lang="es-MX" sz="12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s-MX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MX" sz="12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CoF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(µ)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Wear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</a:t>
                      </a:r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x10</a:t>
                      </a:r>
                      <a:r>
                        <a:rPr lang="es-MX" sz="12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  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(mm</a:t>
                      </a:r>
                      <a:r>
                        <a:rPr lang="es-MX" sz="12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s-MX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MX" sz="12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S1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834.25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±72.42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0.288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8.65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0.385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30.47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S2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843.82 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±71.49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0.448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11.81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0.453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24.79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S3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785.38 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±61.27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6.98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0.462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39.39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S4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623.69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±28.17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0.521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11.88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34.40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S5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786.33 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±87.87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0.434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12.71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0.476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39.09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S&amp;</a:t>
                      </a:r>
                      <a:endParaRPr lang="es-MX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676.19 </a:t>
                      </a:r>
                      <a:r>
                        <a:rPr lang="es-MX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±46.27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7.54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0.480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39.27</a:t>
                      </a:r>
                      <a:endParaRPr lang="es-MX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1951"/>
            <a:ext cx="2365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s-MX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14">
            <a:extLst>
              <a:ext uri="{FF2B5EF4-FFF2-40B4-BE49-F238E27FC236}">
                <a16:creationId xmlns="" xmlns:a16="http://schemas.microsoft.com/office/drawing/2014/main" id="{8517DA52-DABF-F24F-A918-8D2A768064E5}"/>
              </a:ext>
            </a:extLst>
          </p:cNvPr>
          <p:cNvSpPr txBox="1"/>
          <p:nvPr/>
        </p:nvSpPr>
        <p:spPr>
          <a:xfrm>
            <a:off x="6225345" y="6101485"/>
            <a:ext cx="4163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charset="0"/>
                <a:ea typeface="Times New Roman" charset="0"/>
                <a:cs typeface="Times New Roman" charset="0"/>
              </a:rPr>
              <a:t>Felix-Martinez et al., </a:t>
            </a:r>
            <a:r>
              <a:rPr lang="en-US" sz="2800" b="1" dirty="0" smtClean="0">
                <a:latin typeface="Times New Roman" charset="0"/>
                <a:ea typeface="Times New Roman" charset="0"/>
                <a:cs typeface="Times New Roman" charset="0"/>
              </a:rPr>
              <a:t>2023</a:t>
            </a:r>
            <a:endParaRPr lang="es-ES_trad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960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119085</TotalTime>
  <Words>204</Words>
  <Application>Microsoft Office PowerPoint</Application>
  <PresentationFormat>Widescreen</PresentationFormat>
  <Paragraphs>121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Montserrat SemiBold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EDGAR ADRIAN FRANCO URQUIZA</dc:creator>
  <cp:lastModifiedBy>CHRISTIAN FELIX MARTINEZ</cp:lastModifiedBy>
  <cp:revision>121</cp:revision>
  <cp:lastPrinted>2023-09-12T23:25:56Z</cp:lastPrinted>
  <dcterms:created xsi:type="dcterms:W3CDTF">2022-11-14T17:02:02Z</dcterms:created>
  <dcterms:modified xsi:type="dcterms:W3CDTF">2023-10-13T15:14:34Z</dcterms:modified>
</cp:coreProperties>
</file>