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7" r:id="rId2"/>
    <p:sldId id="256" r:id="rId3"/>
    <p:sldId id="258" r:id="rId4"/>
    <p:sldId id="266" r:id="rId5"/>
    <p:sldId id="257" r:id="rId6"/>
    <p:sldId id="265" r:id="rId7"/>
    <p:sldId id="259" r:id="rId8"/>
    <p:sldId id="268" r:id="rId9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Naomi B. Bishop" initials="NBB" lastIdx="11" clrIdx="0">
    <p:extLst>
      <p:ext uri="{19B8F6BF-5375-455C-9EA6-DF929625EA0E}">
        <p15:presenceInfo xmlns:p15="http://schemas.microsoft.com/office/powerpoint/2012/main" userId="S::bishopn@med.cornell.edu::6fae0911-1d54-4235-8764-4405129f2308" providerId="AD"/>
      </p:ext>
    </p:extLst>
  </p:cmAuthor>
  <p:cmAuthor id="2" name="NBB" initials="NBB" lastIdx="5" clrIdx="1">
    <p:extLst>
      <p:ext uri="{19B8F6BF-5375-455C-9EA6-DF929625EA0E}">
        <p15:presenceInfo xmlns:p15="http://schemas.microsoft.com/office/powerpoint/2012/main" userId="NBB" providerId="None"/>
      </p:ext>
    </p:extLst>
  </p:cmAuthor>
  <p:cmAuthor id="3" name="Amy LB Frazier" initials="AF" lastIdx="1" clrIdx="2">
    <p:extLst>
      <p:ext uri="{19B8F6BF-5375-455C-9EA6-DF929625EA0E}">
        <p15:presenceInfo xmlns:p15="http://schemas.microsoft.com/office/powerpoint/2012/main" userId="adcf1a6463ca89ca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77"/>
    <p:restoredTop sz="94578"/>
  </p:normalViewPr>
  <p:slideViewPr>
    <p:cSldViewPr showGuides="1">
      <p:cViewPr varScale="1">
        <p:scale>
          <a:sx n="134" d="100"/>
          <a:sy n="134" d="100"/>
        </p:scale>
        <p:origin x="414" y="126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5DBBD4-A4C2-4815-8143-06B67CE1436A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F82AE2-008E-4EC2-A741-45FB981ADCD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385813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7F82AE2-008E-4EC2-A741-45FB981ADCD0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4438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1072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5713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6347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906575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2556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1171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66992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432622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751938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21673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5159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CB2496-BA81-4B42-A046-B310BBDAEA9B}" type="datetimeFigureOut">
              <a:rPr kumimoji="1" lang="ja-JP" altLang="en-US" smtClean="0"/>
              <a:t>2023/10/23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3744B0-039D-4484-8920-7DEF37924EAF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7609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272480" y="620688"/>
            <a:ext cx="8674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itchFamily="18" charset="0"/>
                <a:cs typeface="Times New Roman" pitchFamily="18" charset="0"/>
              </a:rPr>
              <a:t>Table1 </a:t>
            </a:r>
            <a:endParaRPr kumimoji="1" lang="ja-JP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E439E1C-D9DA-7BD4-9B51-B91CCA12DB35}"/>
              </a:ext>
            </a:extLst>
          </p:cNvPr>
          <p:cNvSpPr txBox="1"/>
          <p:nvPr/>
        </p:nvSpPr>
        <p:spPr>
          <a:xfrm>
            <a:off x="2072680" y="2420888"/>
            <a:ext cx="77296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itchFamily="18" charset="0"/>
                <a:cs typeface="Times New Roman" pitchFamily="18" charset="0"/>
              </a:rPr>
              <a:t>n=288</a:t>
            </a:r>
            <a:endParaRPr kumimoji="1" lang="ja-JP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AA27489-BA74-A7BB-CEB4-C68166F17FEB}"/>
              </a:ext>
            </a:extLst>
          </p:cNvPr>
          <p:cNvSpPr txBox="1"/>
          <p:nvPr/>
        </p:nvSpPr>
        <p:spPr>
          <a:xfrm>
            <a:off x="2072680" y="3275692"/>
            <a:ext cx="77296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itchFamily="18" charset="0"/>
                <a:cs typeface="Times New Roman" pitchFamily="18" charset="0"/>
              </a:rPr>
              <a:t>n=188</a:t>
            </a:r>
            <a:endParaRPr kumimoji="1" lang="ja-JP" alt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直線矢印コネクタ 5">
            <a:extLst>
              <a:ext uri="{FF2B5EF4-FFF2-40B4-BE49-F238E27FC236}">
                <a16:creationId xmlns:a16="http://schemas.microsoft.com/office/drawing/2014/main" id="{8782719C-8A9B-AEE1-8741-A1CD68B0FE8E}"/>
              </a:ext>
            </a:extLst>
          </p:cNvPr>
          <p:cNvCxnSpPr>
            <a:stCxn id="3" idx="2"/>
            <a:endCxn id="4" idx="0"/>
          </p:cNvCxnSpPr>
          <p:nvPr/>
        </p:nvCxnSpPr>
        <p:spPr>
          <a:xfrm>
            <a:off x="2459165" y="2790220"/>
            <a:ext cx="0" cy="485472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矢印コネクタ 7">
            <a:extLst>
              <a:ext uri="{FF2B5EF4-FFF2-40B4-BE49-F238E27FC236}">
                <a16:creationId xmlns:a16="http://schemas.microsoft.com/office/drawing/2014/main" id="{A379D6A7-EBCE-9916-C9AA-41ED7F07EF32}"/>
              </a:ext>
            </a:extLst>
          </p:cNvPr>
          <p:cNvCxnSpPr/>
          <p:nvPr/>
        </p:nvCxnSpPr>
        <p:spPr>
          <a:xfrm>
            <a:off x="2459165" y="2996952"/>
            <a:ext cx="10536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615DE057-15F7-BAB3-753F-F897EA6E01E8}"/>
              </a:ext>
            </a:extLst>
          </p:cNvPr>
          <p:cNvSpPr txBox="1"/>
          <p:nvPr/>
        </p:nvSpPr>
        <p:spPr>
          <a:xfrm>
            <a:off x="3584848" y="2348880"/>
            <a:ext cx="5040560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kumimoji="1" lang="en-US" altLang="ja-JP" dirty="0" err="1">
                <a:latin typeface="Times New Roman" pitchFamily="18" charset="0"/>
                <a:cs typeface="Times New Roman" pitchFamily="18" charset="0"/>
              </a:rPr>
              <a:t>Droped</a:t>
            </a:r>
            <a:r>
              <a:rPr kumimoji="1" lang="en-US" altLang="ja-JP" dirty="0">
                <a:latin typeface="Times New Roman" pitchFamily="18" charset="0"/>
                <a:cs typeface="Times New Roman" pitchFamily="18" charset="0"/>
              </a:rPr>
              <a:t> out from coordinate system n=100</a:t>
            </a:r>
            <a:endParaRPr lang="en-US" altLang="ja-JP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>
                <a:latin typeface="Times New Roman" pitchFamily="18" charset="0"/>
                <a:cs typeface="Times New Roman" pitchFamily="18" charset="0"/>
              </a:rPr>
              <a:t> Worsening asthma n=14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en-US" altLang="ja-JP" dirty="0">
                <a:latin typeface="Times New Roman" pitchFamily="18" charset="0"/>
                <a:cs typeface="Times New Roman" pitchFamily="18" charset="0"/>
              </a:rPr>
              <a:t> For treatment of other comorbidities n=23</a:t>
            </a:r>
          </a:p>
          <a:p>
            <a:pPr marL="285750" indent="-285750">
              <a:buFont typeface="Arial" pitchFamily="34" charset="0"/>
              <a:buChar char="•"/>
            </a:pPr>
            <a:r>
              <a:rPr kumimoji="1" lang="en-US" altLang="ja-JP" dirty="0">
                <a:latin typeface="Times New Roman" pitchFamily="18" charset="0"/>
                <a:cs typeface="Times New Roman" pitchFamily="18" charset="0"/>
              </a:rPr>
              <a:t> Unknown n=63 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2ED0185-DEAF-86FC-6503-435D6496BEC8}"/>
              </a:ext>
            </a:extLst>
          </p:cNvPr>
          <p:cNvSpPr txBox="1"/>
          <p:nvPr/>
        </p:nvSpPr>
        <p:spPr>
          <a:xfrm>
            <a:off x="2144688" y="4139788"/>
            <a:ext cx="65594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kumimoji="1" lang="en-US" altLang="ja-JP" dirty="0">
                <a:latin typeface="Times New Roman" pitchFamily="18" charset="0"/>
                <a:cs typeface="Times New Roman" pitchFamily="18" charset="0"/>
              </a:rPr>
              <a:t>n=99</a:t>
            </a:r>
            <a:endParaRPr kumimoji="1" lang="ja-JP" altLang="en-US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1" name="直線矢印コネクタ 10">
            <a:extLst>
              <a:ext uri="{FF2B5EF4-FFF2-40B4-BE49-F238E27FC236}">
                <a16:creationId xmlns:a16="http://schemas.microsoft.com/office/drawing/2014/main" id="{8CEC82BD-3580-D859-AD6F-11E7BE5843A2}"/>
              </a:ext>
            </a:extLst>
          </p:cNvPr>
          <p:cNvCxnSpPr>
            <a:cxnSpLocks/>
          </p:cNvCxnSpPr>
          <p:nvPr/>
        </p:nvCxnSpPr>
        <p:spPr>
          <a:xfrm>
            <a:off x="2476447" y="3645024"/>
            <a:ext cx="0" cy="49476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線矢印コネクタ 11">
            <a:extLst>
              <a:ext uri="{FF2B5EF4-FFF2-40B4-BE49-F238E27FC236}">
                <a16:creationId xmlns:a16="http://schemas.microsoft.com/office/drawing/2014/main" id="{650B6BE5-7FDF-B054-BA10-513C481166B0}"/>
              </a:ext>
            </a:extLst>
          </p:cNvPr>
          <p:cNvCxnSpPr/>
          <p:nvPr/>
        </p:nvCxnSpPr>
        <p:spPr>
          <a:xfrm>
            <a:off x="2459165" y="3861048"/>
            <a:ext cx="105367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51BA4C5-0B4D-3642-5141-C066FEA87B22}"/>
              </a:ext>
            </a:extLst>
          </p:cNvPr>
          <p:cNvSpPr txBox="1"/>
          <p:nvPr/>
        </p:nvSpPr>
        <p:spPr>
          <a:xfrm>
            <a:off x="3530121" y="3801814"/>
            <a:ext cx="4159183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ja-JP" dirty="0">
                <a:latin typeface="Times New Roman" pitchFamily="18" charset="0"/>
                <a:cs typeface="Times New Roman" pitchFamily="18" charset="0"/>
              </a:rPr>
              <a:t>Cases in which FENO, FOT, and FEV</a:t>
            </a:r>
            <a:r>
              <a:rPr lang="en-US" altLang="ja-JP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altLang="ja-JP" dirty="0">
                <a:latin typeface="Times New Roman" pitchFamily="18" charset="0"/>
                <a:cs typeface="Times New Roman" pitchFamily="18" charset="0"/>
              </a:rPr>
              <a:t>were not completely measured n=89</a:t>
            </a:r>
          </a:p>
        </p:txBody>
      </p:sp>
    </p:spTree>
    <p:extLst>
      <p:ext uri="{BB962C8B-B14F-4D97-AF65-F5344CB8AC3E}">
        <p14:creationId xmlns:p14="http://schemas.microsoft.com/office/powerpoint/2010/main" val="33706662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2899122" y="1117315"/>
            <a:ext cx="2435282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No.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M / F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Age (y)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Atopy / Non-atopy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STEP</a:t>
            </a:r>
            <a:r>
              <a:rPr lang="ja-JP" altLang="en-US" sz="1200" b="1" dirty="0">
                <a:latin typeface="Times New Roman" pitchFamily="18" charset="0"/>
              </a:rPr>
              <a:t>　</a:t>
            </a:r>
            <a:r>
              <a:rPr lang="en-US" altLang="ja-JP" sz="1200" b="1" dirty="0">
                <a:latin typeface="Times New Roman" pitchFamily="18" charset="0"/>
              </a:rPr>
              <a:t>(1/2/3/4)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Smoking history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(no / ex-smoker / current)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Exacerbation (+/-)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FEV</a:t>
            </a:r>
            <a:r>
              <a:rPr lang="en-US" altLang="ja-JP" sz="1200" b="1" baseline="-25000" dirty="0">
                <a:latin typeface="Times New Roman" pitchFamily="18" charset="0"/>
              </a:rPr>
              <a:t>1 </a:t>
            </a:r>
            <a:r>
              <a:rPr lang="en-US" altLang="ja-JP" sz="1200" b="1" dirty="0">
                <a:latin typeface="Times New Roman" pitchFamily="18" charset="0"/>
              </a:rPr>
              <a:t> (L)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%FEV</a:t>
            </a:r>
            <a:r>
              <a:rPr lang="en-US" altLang="ja-JP" sz="1200" b="1" baseline="-25000" dirty="0">
                <a:latin typeface="Times New Roman" pitchFamily="18" charset="0"/>
              </a:rPr>
              <a:t>1 </a:t>
            </a:r>
            <a:r>
              <a:rPr lang="en-US" altLang="ja-JP" sz="1200" b="1" dirty="0">
                <a:latin typeface="Times New Roman" pitchFamily="18" charset="0"/>
              </a:rPr>
              <a:t> (% of predicted)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FEV</a:t>
            </a:r>
            <a:r>
              <a:rPr lang="en-US" altLang="ja-JP" sz="1200" b="1" baseline="-25000" dirty="0">
                <a:latin typeface="Times New Roman" pitchFamily="18" charset="0"/>
              </a:rPr>
              <a:t>1</a:t>
            </a:r>
            <a:r>
              <a:rPr lang="en-US" altLang="ja-JP" sz="1200" b="1" dirty="0">
                <a:latin typeface="Times New Roman" pitchFamily="18" charset="0"/>
              </a:rPr>
              <a:t>/FVC (%)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Peripheral blood eosinophils (%)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Serum </a:t>
            </a:r>
            <a:r>
              <a:rPr lang="en-US" altLang="ja-JP" sz="1200" b="1" dirty="0" err="1">
                <a:latin typeface="Times New Roman" pitchFamily="18" charset="0"/>
              </a:rPr>
              <a:t>IgE</a:t>
            </a:r>
            <a:r>
              <a:rPr lang="en-US" altLang="ja-JP" sz="1200" b="1" dirty="0">
                <a:latin typeface="Times New Roman" pitchFamily="18" charset="0"/>
              </a:rPr>
              <a:t> (IU/ml)&amp;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</a:endParaRPr>
          </a:p>
          <a:p>
            <a:pPr eaLnBrk="1" hangingPunct="1"/>
            <a:r>
              <a:rPr lang="en-US" altLang="ja-JP" sz="1200" b="1" dirty="0" err="1">
                <a:latin typeface="Times New Roman" pitchFamily="18" charset="0"/>
              </a:rPr>
              <a:t>FeNO</a:t>
            </a:r>
            <a:r>
              <a:rPr lang="en-US" altLang="ja-JP" sz="1200" b="1" dirty="0">
                <a:latin typeface="Times New Roman" pitchFamily="18" charset="0"/>
              </a:rPr>
              <a:t> (ppb)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R</a:t>
            </a:r>
            <a:r>
              <a:rPr lang="en-US" altLang="ja-JP" sz="1100" b="1" dirty="0">
                <a:latin typeface="Times New Roman" pitchFamily="18" charset="0"/>
              </a:rPr>
              <a:t>5</a:t>
            </a:r>
            <a:r>
              <a:rPr lang="en-US" altLang="ja-JP" sz="1200" b="1" dirty="0">
                <a:latin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R</a:t>
            </a:r>
            <a:r>
              <a:rPr lang="en-US" altLang="ja-JP" sz="1100" b="1" dirty="0">
                <a:latin typeface="Times New Roman" pitchFamily="18" charset="0"/>
              </a:rPr>
              <a:t>20</a:t>
            </a:r>
            <a:r>
              <a:rPr lang="en-US" altLang="ja-JP" sz="1200" b="1" dirty="0">
                <a:latin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X</a:t>
            </a:r>
            <a:r>
              <a:rPr lang="en-US" altLang="ja-JP" sz="1100" b="1" dirty="0">
                <a:latin typeface="Times New Roman" pitchFamily="18" charset="0"/>
              </a:rPr>
              <a:t>5 </a:t>
            </a:r>
            <a:r>
              <a:rPr lang="en-US" altLang="ja-JP" sz="1200" b="1" dirty="0">
                <a:latin typeface="Times New Roman" pitchFamily="18" charset="0"/>
              </a:rPr>
              <a:t>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 err="1">
                <a:latin typeface="Times New Roman" pitchFamily="18" charset="0"/>
              </a:rPr>
              <a:t>Fres</a:t>
            </a:r>
            <a:r>
              <a:rPr lang="en-US" altLang="ja-JP" sz="1200" b="1" dirty="0">
                <a:latin typeface="Times New Roman" pitchFamily="18" charset="0"/>
              </a:rPr>
              <a:t> (Hz)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AX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O/L/S*Hz)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5362515" y="1112552"/>
            <a:ext cx="1364476" cy="4154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99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24 / 75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63.1 ± 12.7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49 / 50 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 / 9 / 62 / 28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75 / 19 / 5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35/64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2.28±0.68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110.7± 18.9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75.1±9.19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2.5 (1.3, 4)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130 (29.5, 360)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22.5 (15.7, 34)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2.97 (2.24, 3.83)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2.51 (1.96, 3.14)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-0.42(-0.71, -0.19) 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7.54 (6.03, 8.99)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1.44 (0.68, 2.69)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2864768" y="5374957"/>
            <a:ext cx="417646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dirty="0"/>
              <a:t>Data are presented as median (interquartile ranges) or mean ±SD. All calculations are based on a total (n) of 99 patients, except for peripheral blood eosinophils (n = 77) and serum </a:t>
            </a:r>
            <a:r>
              <a:rPr lang="en-US" altLang="ja-JP" sz="1200" dirty="0" err="1"/>
              <a:t>IgE</a:t>
            </a:r>
            <a:r>
              <a:rPr lang="en-US" altLang="ja-JP" sz="1200" dirty="0"/>
              <a:t> (n = 73). </a:t>
            </a:r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2792760" y="1088740"/>
            <a:ext cx="41767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" name="Line 19"/>
          <p:cNvSpPr>
            <a:spLocks noChangeShapeType="1"/>
          </p:cNvSpPr>
          <p:nvPr/>
        </p:nvSpPr>
        <p:spPr bwMode="auto">
          <a:xfrm>
            <a:off x="2792760" y="5229200"/>
            <a:ext cx="41767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60512" y="332656"/>
            <a:ext cx="60349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itchFamily="18" charset="0"/>
                <a:cs typeface="Times New Roman" pitchFamily="18" charset="0"/>
              </a:rPr>
              <a:t>Table2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9336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560512" y="332656"/>
            <a:ext cx="641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itchFamily="18" charset="0"/>
                <a:cs typeface="Times New Roman" pitchFamily="18" charset="0"/>
              </a:rPr>
              <a:t>Table 3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1161058" y="1754926"/>
            <a:ext cx="1576072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 err="1">
                <a:latin typeface="Times New Roman" pitchFamily="18" charset="0"/>
                <a:cs typeface="Times New Roman" pitchFamily="18" charset="0"/>
              </a:rPr>
              <a:t>FeNO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 (ppb)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FEV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(L)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%FEV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Predicted FEV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(L)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ja-JP" sz="1100" b="1"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R</a:t>
            </a:r>
            <a:r>
              <a:rPr lang="en-US" altLang="ja-JP" sz="1100" b="1" dirty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ja-JP" sz="11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 err="1">
                <a:latin typeface="Times New Roman" pitchFamily="18" charset="0"/>
                <a:cs typeface="Times New Roman" pitchFamily="18" charset="0"/>
              </a:rPr>
              <a:t>Fres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 (Hz)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AX 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O/L/S*Hz)</a:t>
            </a:r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1173074" y="1729288"/>
            <a:ext cx="676875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648744" y="1383159"/>
            <a:ext cx="144142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Baseline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22.5 (15.7, 34)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2.28 ± 0.68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110.7 ± 18.9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2.08 ± 0.59 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2.97 (2.24. 3.83)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2.51 (1.96, 3.14)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–0.42 (–0.71, –0.19)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7.54 (6.03, 8.99)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1.44 (0.68, 2.69)</a:t>
            </a:r>
          </a:p>
        </p:txBody>
      </p:sp>
      <p:sp>
        <p:nvSpPr>
          <p:cNvPr id="7" name="Text Box 6"/>
          <p:cNvSpPr txBox="1">
            <a:spLocks noChangeArrowheads="1"/>
          </p:cNvSpPr>
          <p:nvPr/>
        </p:nvSpPr>
        <p:spPr bwMode="auto">
          <a:xfrm>
            <a:off x="3944888" y="1388561"/>
            <a:ext cx="1441420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1 year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22 (16, 33)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2.25 ± 0.71 *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112.6 ± 20.0*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2.01 ± 0.57**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2.78 (2.28, 3.76)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2.34(1.85, 3.07)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–0.33 (–0.64, –0.02)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6.66 (5.15, 8.68)**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1.06 (0.26, 2.31)</a:t>
            </a:r>
          </a:p>
        </p:txBody>
      </p:sp>
      <p:sp>
        <p:nvSpPr>
          <p:cNvPr id="8" name="Text Box 6"/>
          <p:cNvSpPr txBox="1">
            <a:spLocks noChangeArrowheads="1"/>
          </p:cNvSpPr>
          <p:nvPr/>
        </p:nvSpPr>
        <p:spPr bwMode="auto">
          <a:xfrm>
            <a:off x="5306844" y="1383655"/>
            <a:ext cx="1518364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 year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17 (11, 28)**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2.21 ± 0.71 **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113.3 ± 19.6**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1.94 ± 0.61**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2.86 (2.15, 3.95)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2.40 (1.84, 3.11)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–0.20 (–0.52, 0.18)**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6.17 (4.73, 8.27)**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0.71 (0, 1.91)**</a:t>
            </a:r>
          </a:p>
        </p:txBody>
      </p:sp>
      <p:sp>
        <p:nvSpPr>
          <p:cNvPr id="9" name="Text Box 6"/>
          <p:cNvSpPr txBox="1">
            <a:spLocks noChangeArrowheads="1"/>
          </p:cNvSpPr>
          <p:nvPr/>
        </p:nvSpPr>
        <p:spPr bwMode="auto">
          <a:xfrm>
            <a:off x="6681192" y="1385396"/>
            <a:ext cx="1509901" cy="24929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3 year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16 (11, 25)**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2.19 ± 0.67**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114.2 ± 20.7**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1.94 ± 0.57** 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  <a:cs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3.15 (2.43, 3.72)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2.51 (1.87, 2.94)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–0.18 (–0.62, 0.11)**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6.17 (4.73, 8.27)**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0.64 (0, 2.36)**</a:t>
            </a:r>
          </a:p>
        </p:txBody>
      </p:sp>
      <p:sp>
        <p:nvSpPr>
          <p:cNvPr id="13" name="Line 18"/>
          <p:cNvSpPr>
            <a:spLocks noChangeShapeType="1"/>
          </p:cNvSpPr>
          <p:nvPr/>
        </p:nvSpPr>
        <p:spPr bwMode="auto">
          <a:xfrm>
            <a:off x="1198712" y="3975447"/>
            <a:ext cx="676875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" name="Text Box 10"/>
          <p:cNvSpPr txBox="1">
            <a:spLocks noChangeArrowheads="1"/>
          </p:cNvSpPr>
          <p:nvPr/>
        </p:nvSpPr>
        <p:spPr bwMode="auto">
          <a:xfrm>
            <a:off x="1230743" y="4119463"/>
            <a:ext cx="63367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dirty="0"/>
              <a:t>The data are presented as median (interquartile ranges) or mean ±SD.</a:t>
            </a:r>
            <a:r>
              <a:rPr lang="ja-JP" altLang="en-US" sz="1200" dirty="0"/>
              <a:t> </a:t>
            </a:r>
            <a:endParaRPr lang="en-US" altLang="ja-JP" sz="1200" dirty="0"/>
          </a:p>
          <a:p>
            <a:pPr eaLnBrk="1" hangingPunct="1"/>
            <a:r>
              <a:rPr lang="en-US" altLang="ja-JP" sz="1200" dirty="0"/>
              <a:t>* </a:t>
            </a:r>
            <a:r>
              <a:rPr lang="en-US" altLang="ja-JP" sz="1200" i="1" dirty="0"/>
              <a:t>P</a:t>
            </a:r>
            <a:r>
              <a:rPr lang="en-US" altLang="ja-JP" sz="1200" dirty="0"/>
              <a:t> &lt; 0.05,  ** </a:t>
            </a:r>
            <a:r>
              <a:rPr lang="en-US" altLang="ja-JP" sz="1200" i="1" dirty="0"/>
              <a:t>P </a:t>
            </a:r>
            <a:r>
              <a:rPr lang="en-US" altLang="ja-JP" sz="1200" dirty="0"/>
              <a:t>&lt; 0.01 vs. baseline by Wilcoxon or ANOVA. </a:t>
            </a: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280592" y="1268760"/>
            <a:ext cx="4427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(a)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9776618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テキスト ボックス 9"/>
          <p:cNvSpPr txBox="1"/>
          <p:nvPr/>
        </p:nvSpPr>
        <p:spPr>
          <a:xfrm>
            <a:off x="560512" y="332656"/>
            <a:ext cx="641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itchFamily="18" charset="0"/>
                <a:cs typeface="Times New Roman" pitchFamily="18" charset="0"/>
              </a:rPr>
              <a:t>Table 3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395066" y="2622505"/>
            <a:ext cx="169379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</a:t>
            </a:r>
            <a:r>
              <a:rPr lang="en-US" altLang="ja-JP" sz="1200" b="1" dirty="0" err="1">
                <a:latin typeface="Times New Roman" pitchFamily="18" charset="0"/>
                <a:cs typeface="Times New Roman" pitchFamily="18" charset="0"/>
              </a:rPr>
              <a:t>FeNO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 (ppb)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FEV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(L)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R</a:t>
            </a:r>
            <a:r>
              <a:rPr lang="en-US" altLang="ja-JP" sz="1100" b="1" dirty="0">
                <a:latin typeface="Times New Roman" pitchFamily="18" charset="0"/>
                <a:cs typeface="Times New Roman" pitchFamily="18" charset="0"/>
              </a:rPr>
              <a:t>5 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R</a:t>
            </a:r>
            <a:r>
              <a:rPr lang="en-US" altLang="ja-JP" sz="1100" b="1" dirty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X</a:t>
            </a:r>
            <a:r>
              <a:rPr lang="en-US" altLang="ja-JP" sz="1100" b="1" dirty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Fres (Hz)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AX 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O/L/S*Hz)</a:t>
            </a:r>
          </a:p>
        </p:txBody>
      </p:sp>
      <p:sp>
        <p:nvSpPr>
          <p:cNvPr id="13" name="Text Box 7"/>
          <p:cNvSpPr txBox="1">
            <a:spLocks noChangeArrowheads="1"/>
          </p:cNvSpPr>
          <p:nvPr/>
        </p:nvSpPr>
        <p:spPr bwMode="auto">
          <a:xfrm>
            <a:off x="4247486" y="2313672"/>
            <a:ext cx="607859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l-GR" altLang="ja-JP" sz="1200" b="1" dirty="0">
                <a:latin typeface="Times New Roman" pitchFamily="18" charset="0"/>
              </a:rPr>
              <a:t>ρ </a:t>
            </a:r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–0.223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0.149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–0.085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  0.069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–0.057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  0.041</a:t>
            </a:r>
          </a:p>
        </p:txBody>
      </p:sp>
      <p:sp>
        <p:nvSpPr>
          <p:cNvPr id="14" name="Line 18"/>
          <p:cNvSpPr>
            <a:spLocks noChangeShapeType="1"/>
          </p:cNvSpPr>
          <p:nvPr/>
        </p:nvSpPr>
        <p:spPr bwMode="auto">
          <a:xfrm>
            <a:off x="2288704" y="2622505"/>
            <a:ext cx="475252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5" name="Line 19"/>
          <p:cNvSpPr>
            <a:spLocks noChangeShapeType="1"/>
          </p:cNvSpPr>
          <p:nvPr/>
        </p:nvSpPr>
        <p:spPr bwMode="auto">
          <a:xfrm>
            <a:off x="2284884" y="4012361"/>
            <a:ext cx="475634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16" name="Text Box 7"/>
          <p:cNvSpPr txBox="1">
            <a:spLocks noChangeArrowheads="1"/>
          </p:cNvSpPr>
          <p:nvPr/>
        </p:nvSpPr>
        <p:spPr bwMode="auto">
          <a:xfrm>
            <a:off x="5904333" y="2091699"/>
            <a:ext cx="635109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ΔFEV</a:t>
            </a:r>
            <a:r>
              <a:rPr lang="en-US" altLang="ja-JP" sz="1100" b="1" baseline="-25000" dirty="0">
                <a:latin typeface="Times New Roman" pitchFamily="18" charset="0"/>
              </a:rPr>
              <a:t>1</a:t>
            </a:r>
          </a:p>
        </p:txBody>
      </p:sp>
      <p:sp>
        <p:nvSpPr>
          <p:cNvPr id="18" name="Text Box 7"/>
          <p:cNvSpPr txBox="1">
            <a:spLocks noChangeArrowheads="1"/>
          </p:cNvSpPr>
          <p:nvPr/>
        </p:nvSpPr>
        <p:spPr bwMode="auto">
          <a:xfrm>
            <a:off x="4854133" y="2310090"/>
            <a:ext cx="530915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i="1" dirty="0">
                <a:latin typeface="Times New Roman" pitchFamily="18" charset="0"/>
              </a:rPr>
              <a:t>p</a:t>
            </a: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0.027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0.139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0.939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0.495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0.570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0.682</a:t>
            </a:r>
          </a:p>
        </p:txBody>
      </p:sp>
      <p:sp>
        <p:nvSpPr>
          <p:cNvPr id="19" name="Text Box 7"/>
          <p:cNvSpPr txBox="1">
            <a:spLocks noChangeArrowheads="1"/>
          </p:cNvSpPr>
          <p:nvPr/>
        </p:nvSpPr>
        <p:spPr bwMode="auto">
          <a:xfrm>
            <a:off x="5665615" y="2353523"/>
            <a:ext cx="607859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l-GR" altLang="ja-JP" sz="1200" b="1" dirty="0">
                <a:latin typeface="Times New Roman" pitchFamily="18" charset="0"/>
              </a:rPr>
              <a:t>ρ </a:t>
            </a:r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-0.223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–0.201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–0.231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  0.243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–0.279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–0.269</a:t>
            </a:r>
          </a:p>
        </p:txBody>
      </p:sp>
      <p:sp>
        <p:nvSpPr>
          <p:cNvPr id="20" name="Text Box 7"/>
          <p:cNvSpPr txBox="1">
            <a:spLocks noChangeArrowheads="1"/>
          </p:cNvSpPr>
          <p:nvPr/>
        </p:nvSpPr>
        <p:spPr bwMode="auto">
          <a:xfrm>
            <a:off x="6170444" y="2352794"/>
            <a:ext cx="607859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i="1" dirty="0">
                <a:latin typeface="Times New Roman" pitchFamily="18" charset="0"/>
              </a:rPr>
              <a:t>p</a:t>
            </a: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0.027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0.046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0.021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0.152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0.0053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0.0009</a:t>
            </a:r>
          </a:p>
        </p:txBody>
      </p:sp>
      <p:sp>
        <p:nvSpPr>
          <p:cNvPr id="21" name="Text Box 7"/>
          <p:cNvSpPr txBox="1">
            <a:spLocks noChangeArrowheads="1"/>
          </p:cNvSpPr>
          <p:nvPr/>
        </p:nvSpPr>
        <p:spPr bwMode="auto">
          <a:xfrm>
            <a:off x="4444134" y="2089874"/>
            <a:ext cx="675185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 err="1">
                <a:latin typeface="Times New Roman" pitchFamily="18" charset="0"/>
              </a:rPr>
              <a:t>ΔFeNO</a:t>
            </a:r>
            <a:endParaRPr lang="en-US" altLang="ja-JP" sz="1200" b="1" dirty="0">
              <a:latin typeface="Times New Roman" pitchFamily="18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455289" y="2089562"/>
            <a:ext cx="4523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b="1" dirty="0"/>
              <a:t>(b)</a:t>
            </a:r>
            <a:endParaRPr kumimoji="1" lang="ja-JP" altLang="en-US" b="1" dirty="0"/>
          </a:p>
        </p:txBody>
      </p:sp>
    </p:spTree>
    <p:extLst>
      <p:ext uri="{BB962C8B-B14F-4D97-AF65-F5344CB8AC3E}">
        <p14:creationId xmlns:p14="http://schemas.microsoft.com/office/powerpoint/2010/main" val="29810982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560512" y="332656"/>
            <a:ext cx="680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itchFamily="18" charset="0"/>
                <a:cs typeface="Times New Roman" pitchFamily="18" charset="0"/>
              </a:rPr>
              <a:t>Table 4 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1746994" y="2097723"/>
            <a:ext cx="1717586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No.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M/F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Age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Atopy/ Non-atopy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FEV</a:t>
            </a:r>
            <a:r>
              <a:rPr lang="en-US" altLang="ja-JP" sz="1200" b="1" baseline="-25000" dirty="0">
                <a:latin typeface="Times New Roman" pitchFamily="18" charset="0"/>
              </a:rPr>
              <a:t>1 </a:t>
            </a:r>
            <a:r>
              <a:rPr lang="en-US" altLang="ja-JP" sz="1200" b="1" dirty="0">
                <a:latin typeface="Times New Roman" pitchFamily="18" charset="0"/>
              </a:rPr>
              <a:t> (L)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%FEV</a:t>
            </a:r>
            <a:r>
              <a:rPr lang="en-US" altLang="ja-JP" sz="1200" b="1" baseline="-25000" dirty="0">
                <a:latin typeface="Times New Roman" pitchFamily="18" charset="0"/>
              </a:rPr>
              <a:t>1 </a:t>
            </a:r>
            <a:r>
              <a:rPr lang="en-US" altLang="ja-JP" sz="1200" b="1" dirty="0">
                <a:latin typeface="Times New Roman" pitchFamily="18" charset="0"/>
              </a:rPr>
              <a:t> (% predicted)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</a:endParaRPr>
          </a:p>
          <a:p>
            <a:pPr eaLnBrk="1" hangingPunct="1"/>
            <a:r>
              <a:rPr lang="en-US" altLang="ja-JP" sz="1200" b="1" dirty="0" err="1">
                <a:latin typeface="Times New Roman" pitchFamily="18" charset="0"/>
              </a:rPr>
              <a:t>FeNO</a:t>
            </a:r>
            <a:r>
              <a:rPr lang="en-US" altLang="ja-JP" sz="1200" b="1" dirty="0">
                <a:latin typeface="Times New Roman" pitchFamily="18" charset="0"/>
              </a:rPr>
              <a:t> (ppb)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R</a:t>
            </a:r>
            <a:r>
              <a:rPr lang="en-US" altLang="ja-JP" sz="1100" b="1" dirty="0">
                <a:latin typeface="Times New Roman" pitchFamily="18" charset="0"/>
              </a:rPr>
              <a:t>5</a:t>
            </a:r>
            <a:r>
              <a:rPr lang="en-US" altLang="ja-JP" sz="1200" b="1" dirty="0">
                <a:latin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R</a:t>
            </a:r>
            <a:r>
              <a:rPr lang="en-US" altLang="ja-JP" sz="1100" b="1" dirty="0">
                <a:latin typeface="Times New Roman" pitchFamily="18" charset="0"/>
              </a:rPr>
              <a:t>20</a:t>
            </a:r>
            <a:r>
              <a:rPr lang="en-US" altLang="ja-JP" sz="1200" b="1" dirty="0">
                <a:latin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X</a:t>
            </a:r>
            <a:r>
              <a:rPr lang="en-US" altLang="ja-JP" sz="1100" b="1" dirty="0">
                <a:latin typeface="Times New Roman" pitchFamily="18" charset="0"/>
              </a:rPr>
              <a:t>5</a:t>
            </a:r>
            <a:r>
              <a:rPr lang="en-US" altLang="ja-JP" sz="1200" b="1" dirty="0">
                <a:latin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 err="1">
                <a:latin typeface="Times New Roman" pitchFamily="18" charset="0"/>
              </a:rPr>
              <a:t>Fres</a:t>
            </a:r>
            <a:r>
              <a:rPr lang="en-US" altLang="ja-JP" sz="1200" b="1" dirty="0">
                <a:latin typeface="Times New Roman" pitchFamily="18" charset="0"/>
              </a:rPr>
              <a:t> (Hz)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AX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O/L/S*Hz)</a:t>
            </a: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527140" y="1737683"/>
            <a:ext cx="1479892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Exacerbation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35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 7 / 28 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65.2 ± 1.54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11 / 24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2.21 ± 0.68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108.4 ± 18.9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24 (16, 33)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2.65 (2.21, 3.56)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2.43 (1.89, 2.78)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–0.40 (–0.61, –0.22) 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7.32 (6.34, 8.98)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1.38 (0.78, 2.69)</a:t>
            </a:r>
          </a:p>
        </p:txBody>
      </p:sp>
      <p:sp>
        <p:nvSpPr>
          <p:cNvPr id="6" name="Text Box 10"/>
          <p:cNvSpPr txBox="1">
            <a:spLocks noChangeArrowheads="1"/>
          </p:cNvSpPr>
          <p:nvPr/>
        </p:nvSpPr>
        <p:spPr bwMode="auto">
          <a:xfrm>
            <a:off x="1712640" y="4983559"/>
            <a:ext cx="63367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dirty="0"/>
              <a:t>The data are presented as median (interquartile ranges) or mean ± SD.</a:t>
            </a:r>
            <a:r>
              <a:rPr lang="ja-JP" altLang="en-US" sz="1200" dirty="0"/>
              <a:t> </a:t>
            </a:r>
            <a:endParaRPr lang="en-US" altLang="ja-JP" sz="1200" dirty="0"/>
          </a:p>
          <a:p>
            <a:pPr eaLnBrk="1" hangingPunct="1"/>
            <a:r>
              <a:rPr lang="en-US" altLang="ja-JP" sz="1200" i="1" dirty="0"/>
              <a:t>P</a:t>
            </a:r>
            <a:r>
              <a:rPr lang="en-US" altLang="ja-JP" sz="1200" dirty="0">
                <a:solidFill>
                  <a:srgbClr val="FF0000"/>
                </a:solidFill>
              </a:rPr>
              <a:t> </a:t>
            </a:r>
            <a:r>
              <a:rPr lang="en-US" altLang="ja-JP" sz="1200" dirty="0"/>
              <a:t>values calculated by Wilcoxon, Student t test, or χ2 test. </a:t>
            </a:r>
          </a:p>
        </p:txBody>
      </p:sp>
      <p:sp>
        <p:nvSpPr>
          <p:cNvPr id="7" name="Line 18"/>
          <p:cNvSpPr>
            <a:spLocks noChangeShapeType="1"/>
          </p:cNvSpPr>
          <p:nvPr/>
        </p:nvSpPr>
        <p:spPr bwMode="auto">
          <a:xfrm>
            <a:off x="1640632" y="2097723"/>
            <a:ext cx="64087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8" name="Line 19"/>
          <p:cNvSpPr>
            <a:spLocks noChangeShapeType="1"/>
          </p:cNvSpPr>
          <p:nvPr/>
        </p:nvSpPr>
        <p:spPr bwMode="auto">
          <a:xfrm>
            <a:off x="1640632" y="4941168"/>
            <a:ext cx="64087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5182064" y="1737683"/>
            <a:ext cx="1633782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Stable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64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 16 / 47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61.9 ± 1.78 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39 / 25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2.33 ± 0.69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111.9 ± 19.05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21 (14, 37)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3.07 (2.24, 4.03)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2.57 (1.98, 3.42)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–0.455 (–0.75, –0.175) 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7.66 (6.01, 9.04)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1.56 (0.642, 2.70)</a:t>
            </a:r>
          </a:p>
        </p:txBody>
      </p:sp>
      <p:sp>
        <p:nvSpPr>
          <p:cNvPr id="10" name="Text Box 7"/>
          <p:cNvSpPr txBox="1">
            <a:spLocks noChangeArrowheads="1"/>
          </p:cNvSpPr>
          <p:nvPr/>
        </p:nvSpPr>
        <p:spPr bwMode="auto">
          <a:xfrm>
            <a:off x="7130248" y="1737683"/>
            <a:ext cx="607859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i="1" dirty="0">
                <a:latin typeface="Times New Roman" pitchFamily="18" charset="0"/>
              </a:rPr>
              <a:t>P</a:t>
            </a:r>
          </a:p>
          <a:p>
            <a:pPr algn="ctr" eaLnBrk="1" hangingPunct="1"/>
            <a:endParaRPr lang="en-US" altLang="ja-JP" sz="1200" b="1" i="1" dirty="0">
              <a:latin typeface="Times New Roman" pitchFamily="18" charset="0"/>
            </a:endParaRPr>
          </a:p>
          <a:p>
            <a:pPr algn="ctr" eaLnBrk="1" hangingPunct="1"/>
            <a:endParaRPr lang="en-US" altLang="ja-JP" sz="1200" b="1" i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0.722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0.640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0.0049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0.250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0.391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0.823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0.188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0.197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0.553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0.681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0.636</a:t>
            </a:r>
          </a:p>
        </p:txBody>
      </p:sp>
    </p:spTree>
    <p:extLst>
      <p:ext uri="{BB962C8B-B14F-4D97-AF65-F5344CB8AC3E}">
        <p14:creationId xmlns:p14="http://schemas.microsoft.com/office/powerpoint/2010/main" val="4254679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6"/>
          <p:cNvSpPr txBox="1">
            <a:spLocks noChangeArrowheads="1"/>
          </p:cNvSpPr>
          <p:nvPr/>
        </p:nvSpPr>
        <p:spPr bwMode="auto">
          <a:xfrm>
            <a:off x="1602978" y="2247255"/>
            <a:ext cx="1813766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No.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FEV</a:t>
            </a:r>
            <a:r>
              <a:rPr lang="en-US" altLang="ja-JP" sz="1200" b="1" baseline="-25000" dirty="0">
                <a:latin typeface="Times New Roman" pitchFamily="18" charset="0"/>
              </a:rPr>
              <a:t>1 </a:t>
            </a:r>
            <a:r>
              <a:rPr lang="en-US" altLang="ja-JP" sz="1200" b="1" dirty="0">
                <a:latin typeface="Times New Roman" pitchFamily="18" charset="0"/>
              </a:rPr>
              <a:t> (L)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%FEV</a:t>
            </a:r>
            <a:r>
              <a:rPr lang="en-US" altLang="ja-JP" sz="1200" b="1" baseline="-25000" dirty="0">
                <a:latin typeface="Times New Roman" pitchFamily="18" charset="0"/>
              </a:rPr>
              <a:t>1 </a:t>
            </a:r>
            <a:r>
              <a:rPr lang="en-US" altLang="ja-JP" sz="1200" b="1" dirty="0">
                <a:latin typeface="Times New Roman" pitchFamily="18" charset="0"/>
              </a:rPr>
              <a:t> (% predicted)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</a:endParaRPr>
          </a:p>
          <a:p>
            <a:pPr eaLnBrk="1" hangingPunct="1"/>
            <a:r>
              <a:rPr lang="en-US" altLang="ja-JP" sz="1200" b="1" dirty="0" err="1">
                <a:latin typeface="Times New Roman" pitchFamily="18" charset="0"/>
              </a:rPr>
              <a:t>Δ</a:t>
            </a:r>
            <a:r>
              <a:rPr lang="en-US" altLang="ja-JP" sz="1200" b="1" dirty="0">
                <a:latin typeface="Times New Roman" pitchFamily="18" charset="0"/>
              </a:rPr>
              <a:t> </a:t>
            </a:r>
            <a:r>
              <a:rPr lang="en-US" altLang="ja-JP" sz="1200" b="1" dirty="0" err="1">
                <a:latin typeface="Times New Roman" pitchFamily="18" charset="0"/>
              </a:rPr>
              <a:t>FeNO</a:t>
            </a:r>
            <a:r>
              <a:rPr lang="en-US" altLang="ja-JP" sz="1200" b="1" dirty="0">
                <a:latin typeface="Times New Roman" pitchFamily="18" charset="0"/>
              </a:rPr>
              <a:t> (ppb)</a:t>
            </a:r>
          </a:p>
          <a:p>
            <a:pPr eaLnBrk="1" hangingPunct="1"/>
            <a:endParaRPr lang="en-US" altLang="ja-JP" sz="1200" b="1" dirty="0">
              <a:latin typeface="Times New Roman" pitchFamily="18" charset="0"/>
            </a:endParaRP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R</a:t>
            </a:r>
            <a:r>
              <a:rPr lang="en-US" altLang="ja-JP" sz="1100" b="1" dirty="0">
                <a:latin typeface="Times New Roman" pitchFamily="18" charset="0"/>
              </a:rPr>
              <a:t>5</a:t>
            </a:r>
            <a:r>
              <a:rPr lang="en-US" altLang="ja-JP" sz="1200" b="1" dirty="0">
                <a:latin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R</a:t>
            </a:r>
            <a:r>
              <a:rPr lang="en-US" altLang="ja-JP" sz="1100" b="1" dirty="0">
                <a:latin typeface="Times New Roman" pitchFamily="18" charset="0"/>
              </a:rPr>
              <a:t>20</a:t>
            </a:r>
            <a:r>
              <a:rPr lang="en-US" altLang="ja-JP" sz="1200" b="1" dirty="0">
                <a:latin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X</a:t>
            </a:r>
            <a:r>
              <a:rPr lang="en-US" altLang="ja-JP" sz="1100" b="1" dirty="0">
                <a:latin typeface="Times New Roman" pitchFamily="18" charset="0"/>
              </a:rPr>
              <a:t>5</a:t>
            </a:r>
            <a:r>
              <a:rPr lang="en-US" altLang="ja-JP" sz="1200" b="1" dirty="0">
                <a:latin typeface="Times New Roman" pitchFamily="18" charset="0"/>
              </a:rPr>
              <a:t>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Fres (Hz)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AX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O/L/S*Hz)</a:t>
            </a: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3440832" y="1887215"/>
            <a:ext cx="1364476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Exacerbation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35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–0.0428 ± 0.158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6.45 ± 12.65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–2  (–13, 3)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 0.04 (–0.57, 0.91)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0.03 (–0.33, 0.40)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0.27 (0.03, 0.50) 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–1.08 (–1.80, 0.46)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–0.43 ( –1.3, 0)</a:t>
            </a:r>
          </a:p>
        </p:txBody>
      </p:sp>
      <p:sp>
        <p:nvSpPr>
          <p:cNvPr id="5" name="Line 18"/>
          <p:cNvSpPr>
            <a:spLocks noChangeShapeType="1"/>
          </p:cNvSpPr>
          <p:nvPr/>
        </p:nvSpPr>
        <p:spPr bwMode="auto">
          <a:xfrm>
            <a:off x="1496616" y="2247255"/>
            <a:ext cx="64087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6" name="Line 19"/>
          <p:cNvSpPr>
            <a:spLocks noChangeShapeType="1"/>
          </p:cNvSpPr>
          <p:nvPr/>
        </p:nvSpPr>
        <p:spPr bwMode="auto">
          <a:xfrm>
            <a:off x="1496616" y="4695527"/>
            <a:ext cx="640871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114993" y="1887215"/>
            <a:ext cx="1479892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Stable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64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–0.121 ± 0.180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1.97 ± 10.52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–4 (–17.7, 3.5)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0.075 (–0.50, 0.62)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–0.13 (–0.59, 0.33)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  0.22 (–0.19, 0.72) 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–0.106 ( –2.59, 0.75)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–0.405 (–1.58, 0.59)</a:t>
            </a:r>
          </a:p>
        </p:txBody>
      </p:sp>
      <p:sp>
        <p:nvSpPr>
          <p:cNvPr id="8" name="Text Box 7"/>
          <p:cNvSpPr txBox="1">
            <a:spLocks noChangeArrowheads="1"/>
          </p:cNvSpPr>
          <p:nvPr/>
        </p:nvSpPr>
        <p:spPr bwMode="auto">
          <a:xfrm>
            <a:off x="6986232" y="1887215"/>
            <a:ext cx="607859" cy="26776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i="1" dirty="0">
                <a:latin typeface="Times New Roman" pitchFamily="18" charset="0"/>
              </a:rPr>
              <a:t>P</a:t>
            </a:r>
          </a:p>
          <a:p>
            <a:pPr algn="ctr" eaLnBrk="1" hangingPunct="1"/>
            <a:endParaRPr lang="en-US" altLang="ja-JP" sz="1200" b="1" i="1" dirty="0">
              <a:latin typeface="Times New Roman" pitchFamily="18" charset="0"/>
            </a:endParaRPr>
          </a:p>
          <a:p>
            <a:pPr algn="ctr" eaLnBrk="1" hangingPunct="1"/>
            <a:endParaRPr lang="en-US" altLang="ja-JP" sz="1200" b="1" i="1" dirty="0">
              <a:latin typeface="Times New Roman" pitchFamily="18" charset="0"/>
            </a:endParaRPr>
          </a:p>
          <a:p>
            <a:pPr algn="ctr" eaLnBrk="1" hangingPunct="1"/>
            <a:endParaRPr lang="en-US" altLang="ja-JP" sz="1200" b="1" i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0.0827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0.090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0.789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0.714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0.244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0.869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0.979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0.812</a:t>
            </a: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591259" y="4797152"/>
            <a:ext cx="6336704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dirty="0"/>
              <a:t>The data are presented as median (interquartile range) or mean ± SD.</a:t>
            </a:r>
            <a:r>
              <a:rPr lang="ja-JP" altLang="en-US" sz="1200" dirty="0"/>
              <a:t> </a:t>
            </a:r>
            <a:endParaRPr lang="en-US" altLang="ja-JP" sz="1200" dirty="0"/>
          </a:p>
          <a:p>
            <a:pPr eaLnBrk="1" hangingPunct="1"/>
            <a:r>
              <a:rPr lang="en-US" altLang="ja-JP" sz="1200" i="1" dirty="0"/>
              <a:t> P </a:t>
            </a:r>
            <a:r>
              <a:rPr lang="en-US" altLang="ja-JP" sz="1200" dirty="0"/>
              <a:t>values calculated by</a:t>
            </a:r>
            <a:r>
              <a:rPr lang="en-US" altLang="ja-JP" sz="1200" i="1" dirty="0"/>
              <a:t> </a:t>
            </a:r>
            <a:r>
              <a:rPr lang="en-US" altLang="ja-JP" sz="1200" dirty="0"/>
              <a:t>Wilcoxon, Student t test, or χ2 test. </a:t>
            </a:r>
          </a:p>
        </p:txBody>
      </p:sp>
      <p:sp>
        <p:nvSpPr>
          <p:cNvPr id="10" name="テキスト ボックス 9"/>
          <p:cNvSpPr txBox="1"/>
          <p:nvPr/>
        </p:nvSpPr>
        <p:spPr>
          <a:xfrm>
            <a:off x="560512" y="332656"/>
            <a:ext cx="641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itchFamily="18" charset="0"/>
                <a:cs typeface="Times New Roman" pitchFamily="18" charset="0"/>
              </a:rPr>
              <a:t>Table 5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00163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Text Box 6"/>
          <p:cNvSpPr txBox="1">
            <a:spLocks noChangeArrowheads="1"/>
          </p:cNvSpPr>
          <p:nvPr/>
        </p:nvSpPr>
        <p:spPr bwMode="auto">
          <a:xfrm>
            <a:off x="2395066" y="1751112"/>
            <a:ext cx="169379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</a:t>
            </a:r>
            <a:r>
              <a:rPr lang="en-US" altLang="ja-JP" sz="1200" b="1" dirty="0" err="1">
                <a:latin typeface="Times New Roman" pitchFamily="18" charset="0"/>
                <a:cs typeface="Times New Roman" pitchFamily="18" charset="0"/>
              </a:rPr>
              <a:t>FeNO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 (ppb)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FEV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1 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(L)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R5 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R20 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X5 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Fres (Hz)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Δ AX (cmH</a:t>
            </a:r>
            <a:r>
              <a:rPr lang="en-US" altLang="ja-JP" sz="1200" b="1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  <a:cs typeface="Times New Roman" pitchFamily="18" charset="0"/>
              </a:rPr>
              <a:t>O/L/S*Hz)</a:t>
            </a:r>
          </a:p>
        </p:txBody>
      </p:sp>
      <p:sp>
        <p:nvSpPr>
          <p:cNvPr id="46" name="Text Box 7"/>
          <p:cNvSpPr txBox="1">
            <a:spLocks noChangeArrowheads="1"/>
          </p:cNvSpPr>
          <p:nvPr/>
        </p:nvSpPr>
        <p:spPr bwMode="auto">
          <a:xfrm>
            <a:off x="4209013" y="1442279"/>
            <a:ext cx="684803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l-GR" altLang="ja-JP" sz="1200" b="1" dirty="0">
                <a:latin typeface="Times New Roman" pitchFamily="18" charset="0"/>
              </a:rPr>
              <a:t>ρ </a:t>
            </a:r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0.070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0.0237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–0.174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  0.136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–0.221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–0.0518</a:t>
            </a:r>
          </a:p>
        </p:txBody>
      </p:sp>
      <p:sp>
        <p:nvSpPr>
          <p:cNvPr id="47" name="Text Box 10"/>
          <p:cNvSpPr txBox="1">
            <a:spLocks noChangeArrowheads="1"/>
          </p:cNvSpPr>
          <p:nvPr/>
        </p:nvSpPr>
        <p:spPr bwMode="auto">
          <a:xfrm>
            <a:off x="2395066" y="5509206"/>
            <a:ext cx="4383236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dirty="0"/>
              <a:t>Data calculated via Spearman’s rank correlation test.</a:t>
            </a:r>
          </a:p>
        </p:txBody>
      </p:sp>
      <p:sp>
        <p:nvSpPr>
          <p:cNvPr id="48" name="Line 18"/>
          <p:cNvSpPr>
            <a:spLocks noChangeShapeType="1"/>
          </p:cNvSpPr>
          <p:nvPr/>
        </p:nvSpPr>
        <p:spPr bwMode="auto">
          <a:xfrm>
            <a:off x="2288704" y="1751112"/>
            <a:ext cx="475252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49" name="Line 19"/>
          <p:cNvSpPr>
            <a:spLocks noChangeShapeType="1"/>
          </p:cNvSpPr>
          <p:nvPr/>
        </p:nvSpPr>
        <p:spPr bwMode="auto">
          <a:xfrm>
            <a:off x="2284884" y="3140968"/>
            <a:ext cx="475634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50" name="Text Box 7"/>
          <p:cNvSpPr txBox="1">
            <a:spLocks noChangeArrowheads="1"/>
          </p:cNvSpPr>
          <p:nvPr/>
        </p:nvSpPr>
        <p:spPr bwMode="auto">
          <a:xfrm>
            <a:off x="5889329" y="1220306"/>
            <a:ext cx="66511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Δ FEV</a:t>
            </a:r>
            <a:r>
              <a:rPr lang="en-US" altLang="ja-JP" sz="1100" b="1" baseline="-25000" dirty="0">
                <a:latin typeface="Times New Roman" pitchFamily="18" charset="0"/>
              </a:rPr>
              <a:t>1</a:t>
            </a:r>
          </a:p>
        </p:txBody>
      </p:sp>
      <p:sp>
        <p:nvSpPr>
          <p:cNvPr id="51" name="テキスト ボックス 50"/>
          <p:cNvSpPr txBox="1"/>
          <p:nvPr/>
        </p:nvSpPr>
        <p:spPr>
          <a:xfrm>
            <a:off x="2395066" y="1403484"/>
            <a:ext cx="13211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600" dirty="0">
                <a:latin typeface="Times New Roman" pitchFamily="18" charset="0"/>
                <a:cs typeface="Times New Roman" pitchFamily="18" charset="0"/>
              </a:rPr>
              <a:t>Exacerbation </a:t>
            </a:r>
            <a:endParaRPr kumimoji="1" lang="ja-JP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2" name="Text Box 7"/>
          <p:cNvSpPr txBox="1">
            <a:spLocks noChangeArrowheads="1"/>
          </p:cNvSpPr>
          <p:nvPr/>
        </p:nvSpPr>
        <p:spPr bwMode="auto">
          <a:xfrm>
            <a:off x="4854133" y="1438697"/>
            <a:ext cx="530915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i="1" dirty="0">
                <a:latin typeface="Times New Roman" pitchFamily="18" charset="0"/>
              </a:rPr>
              <a:t>p</a:t>
            </a: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0.689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0.892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0.316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0.434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0.200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0.767</a:t>
            </a:r>
          </a:p>
        </p:txBody>
      </p:sp>
      <p:sp>
        <p:nvSpPr>
          <p:cNvPr id="53" name="Text Box 7"/>
          <p:cNvSpPr txBox="1">
            <a:spLocks noChangeArrowheads="1"/>
          </p:cNvSpPr>
          <p:nvPr/>
        </p:nvSpPr>
        <p:spPr bwMode="auto">
          <a:xfrm>
            <a:off x="5654109" y="1482130"/>
            <a:ext cx="607859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l-GR" altLang="ja-JP" sz="1200" b="1" dirty="0">
                <a:latin typeface="Times New Roman" pitchFamily="18" charset="0"/>
              </a:rPr>
              <a:t>ρ </a:t>
            </a:r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0.070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–0.062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–0.146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  0.039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–0.113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–0.052</a:t>
            </a:r>
          </a:p>
        </p:txBody>
      </p:sp>
      <p:sp>
        <p:nvSpPr>
          <p:cNvPr id="54" name="Text Box 7"/>
          <p:cNvSpPr txBox="1">
            <a:spLocks noChangeArrowheads="1"/>
          </p:cNvSpPr>
          <p:nvPr/>
        </p:nvSpPr>
        <p:spPr bwMode="auto">
          <a:xfrm>
            <a:off x="6208916" y="1481401"/>
            <a:ext cx="530915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i="1" dirty="0">
                <a:latin typeface="Times New Roman" pitchFamily="18" charset="0"/>
              </a:rPr>
              <a:t>P</a:t>
            </a: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0.689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0.720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0.401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0.820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0.517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0.767</a:t>
            </a:r>
          </a:p>
        </p:txBody>
      </p:sp>
      <p:sp>
        <p:nvSpPr>
          <p:cNvPr id="55" name="Text Box 7"/>
          <p:cNvSpPr txBox="1">
            <a:spLocks noChangeArrowheads="1"/>
          </p:cNvSpPr>
          <p:nvPr/>
        </p:nvSpPr>
        <p:spPr bwMode="auto">
          <a:xfrm>
            <a:off x="4412298" y="1218481"/>
            <a:ext cx="73885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Δ FENO</a:t>
            </a:r>
          </a:p>
        </p:txBody>
      </p:sp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2395066" y="4055368"/>
            <a:ext cx="1693797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</a:t>
            </a:r>
            <a:r>
              <a:rPr lang="en-US" altLang="ja-JP" sz="1200" b="1" dirty="0" err="1">
                <a:latin typeface="Times New Roman" pitchFamily="18" charset="0"/>
              </a:rPr>
              <a:t>FeNO</a:t>
            </a:r>
            <a:r>
              <a:rPr lang="en-US" altLang="ja-JP" sz="1200" b="1" dirty="0">
                <a:latin typeface="Times New Roman" pitchFamily="18" charset="0"/>
              </a:rPr>
              <a:t> (ppb)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FEV</a:t>
            </a:r>
            <a:r>
              <a:rPr lang="en-US" altLang="ja-JP" sz="1200" b="1" baseline="-25000" dirty="0">
                <a:latin typeface="Times New Roman" pitchFamily="18" charset="0"/>
              </a:rPr>
              <a:t>1 </a:t>
            </a:r>
            <a:r>
              <a:rPr lang="en-US" altLang="ja-JP" sz="1200" b="1" dirty="0">
                <a:latin typeface="Times New Roman" pitchFamily="18" charset="0"/>
              </a:rPr>
              <a:t>(L)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R5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R20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X5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Fres (Hz)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AX (cmH</a:t>
            </a:r>
            <a:r>
              <a:rPr lang="en-US" altLang="ja-JP" sz="1200" b="1" baseline="-25000" dirty="0">
                <a:latin typeface="Times New Roman" pitchFamily="18" charset="0"/>
              </a:rPr>
              <a:t>2</a:t>
            </a:r>
            <a:r>
              <a:rPr lang="en-US" altLang="ja-JP" sz="1200" b="1" dirty="0">
                <a:latin typeface="Times New Roman" pitchFamily="18" charset="0"/>
              </a:rPr>
              <a:t>O/L/S*Hz)</a:t>
            </a:r>
          </a:p>
        </p:txBody>
      </p:sp>
      <p:sp>
        <p:nvSpPr>
          <p:cNvPr id="57" name="Text Box 7"/>
          <p:cNvSpPr txBox="1">
            <a:spLocks noChangeArrowheads="1"/>
          </p:cNvSpPr>
          <p:nvPr/>
        </p:nvSpPr>
        <p:spPr bwMode="auto">
          <a:xfrm>
            <a:off x="4197248" y="3767336"/>
            <a:ext cx="607859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l-GR" altLang="ja-JP" sz="1200" b="1" dirty="0">
                <a:latin typeface="Times New Roman" pitchFamily="18" charset="0"/>
              </a:rPr>
              <a:t>ρ </a:t>
            </a:r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–0.402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0.214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0.058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0.057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–0.005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0.076</a:t>
            </a:r>
          </a:p>
        </p:txBody>
      </p:sp>
      <p:sp>
        <p:nvSpPr>
          <p:cNvPr id="58" name="Line 18"/>
          <p:cNvSpPr>
            <a:spLocks noChangeShapeType="1"/>
          </p:cNvSpPr>
          <p:nvPr/>
        </p:nvSpPr>
        <p:spPr bwMode="auto">
          <a:xfrm>
            <a:off x="2288704" y="4055368"/>
            <a:ext cx="475252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59" name="Line 19"/>
          <p:cNvSpPr>
            <a:spLocks noChangeShapeType="1"/>
          </p:cNvSpPr>
          <p:nvPr/>
        </p:nvSpPr>
        <p:spPr bwMode="auto">
          <a:xfrm>
            <a:off x="2284884" y="5445224"/>
            <a:ext cx="475634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60" name="Text Box 7"/>
          <p:cNvSpPr txBox="1">
            <a:spLocks noChangeArrowheads="1"/>
          </p:cNvSpPr>
          <p:nvPr/>
        </p:nvSpPr>
        <p:spPr bwMode="auto">
          <a:xfrm>
            <a:off x="5886924" y="3524562"/>
            <a:ext cx="66992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Δ FEV</a:t>
            </a:r>
            <a:r>
              <a:rPr lang="en-US" altLang="ja-JP" sz="1200" b="1" baseline="-25000" dirty="0">
                <a:latin typeface="Times New Roman" pitchFamily="18" charset="0"/>
              </a:rPr>
              <a:t>1</a:t>
            </a: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2395066" y="3717032"/>
            <a:ext cx="750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Times New Roman" pitchFamily="18" charset="0"/>
                <a:cs typeface="Times New Roman" pitchFamily="18" charset="0"/>
              </a:rPr>
              <a:t>Stable </a:t>
            </a:r>
            <a:endParaRPr kumimoji="1" lang="ja-JP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Text Box 7"/>
          <p:cNvSpPr txBox="1">
            <a:spLocks noChangeArrowheads="1"/>
          </p:cNvSpPr>
          <p:nvPr/>
        </p:nvSpPr>
        <p:spPr bwMode="auto">
          <a:xfrm>
            <a:off x="4811782" y="3767336"/>
            <a:ext cx="530915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i="1" dirty="0">
                <a:latin typeface="Times New Roman" pitchFamily="18" charset="0"/>
              </a:rPr>
              <a:t>p</a:t>
            </a: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0.001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0.088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0.648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0.653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0.965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0.548</a:t>
            </a:r>
          </a:p>
        </p:txBody>
      </p:sp>
      <p:sp>
        <p:nvSpPr>
          <p:cNvPr id="63" name="Text Box 7"/>
          <p:cNvSpPr txBox="1">
            <a:spLocks noChangeArrowheads="1"/>
          </p:cNvSpPr>
          <p:nvPr/>
        </p:nvSpPr>
        <p:spPr bwMode="auto">
          <a:xfrm>
            <a:off x="5665614" y="3786386"/>
            <a:ext cx="607859" cy="1908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l-GR" altLang="ja-JP" sz="1200" b="1" dirty="0">
                <a:latin typeface="Times New Roman" pitchFamily="18" charset="0"/>
              </a:rPr>
              <a:t>ρ </a:t>
            </a:r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–0.402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–0.288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–0.321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0.344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–0.361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–0.373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</p:txBody>
      </p:sp>
      <p:sp>
        <p:nvSpPr>
          <p:cNvPr id="64" name="Text Box 7"/>
          <p:cNvSpPr txBox="1">
            <a:spLocks noChangeArrowheads="1"/>
          </p:cNvSpPr>
          <p:nvPr/>
        </p:nvSpPr>
        <p:spPr bwMode="auto">
          <a:xfrm>
            <a:off x="6208915" y="3785657"/>
            <a:ext cx="530915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i="1" dirty="0">
                <a:latin typeface="Times New Roman" pitchFamily="18" charset="0"/>
              </a:rPr>
              <a:t>p</a:t>
            </a: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0.001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***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0.021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0.009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0.005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0.003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0.002</a:t>
            </a:r>
          </a:p>
        </p:txBody>
      </p:sp>
      <p:sp>
        <p:nvSpPr>
          <p:cNvPr id="65" name="Text Box 7"/>
          <p:cNvSpPr txBox="1">
            <a:spLocks noChangeArrowheads="1"/>
          </p:cNvSpPr>
          <p:nvPr/>
        </p:nvSpPr>
        <p:spPr bwMode="auto">
          <a:xfrm>
            <a:off x="4412298" y="3522737"/>
            <a:ext cx="73885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Δ FENO</a:t>
            </a: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560512" y="332656"/>
            <a:ext cx="641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itchFamily="18" charset="0"/>
                <a:cs typeface="Times New Roman" pitchFamily="18" charset="0"/>
              </a:rPr>
              <a:t>Table 6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テキスト ボックス 24"/>
          <p:cNvSpPr txBox="1"/>
          <p:nvPr/>
        </p:nvSpPr>
        <p:spPr>
          <a:xfrm>
            <a:off x="2232322" y="1072947"/>
            <a:ext cx="4363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(a)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06156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Text Box 10"/>
          <p:cNvSpPr txBox="1">
            <a:spLocks noChangeArrowheads="1"/>
          </p:cNvSpPr>
          <p:nvPr/>
        </p:nvSpPr>
        <p:spPr bwMode="auto">
          <a:xfrm>
            <a:off x="2216696" y="3645024"/>
            <a:ext cx="3600400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dirty="0"/>
              <a:t>Data calculated via  Multiple regression analysis.</a:t>
            </a:r>
          </a:p>
        </p:txBody>
      </p:sp>
      <p:sp>
        <p:nvSpPr>
          <p:cNvPr id="56" name="Text Box 6"/>
          <p:cNvSpPr txBox="1">
            <a:spLocks noChangeArrowheads="1"/>
          </p:cNvSpPr>
          <p:nvPr/>
        </p:nvSpPr>
        <p:spPr bwMode="auto">
          <a:xfrm>
            <a:off x="2395066" y="2706275"/>
            <a:ext cx="1101135" cy="8309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Age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Sex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</a:t>
            </a:r>
            <a:r>
              <a:rPr lang="en-US" altLang="ja-JP" sz="1200" b="1" dirty="0" err="1">
                <a:latin typeface="Times New Roman" pitchFamily="18" charset="0"/>
              </a:rPr>
              <a:t>FeNO</a:t>
            </a:r>
            <a:r>
              <a:rPr lang="en-US" altLang="ja-JP" sz="1200" b="1" dirty="0">
                <a:latin typeface="Times New Roman" pitchFamily="18" charset="0"/>
              </a:rPr>
              <a:t> (ppb)</a:t>
            </a:r>
          </a:p>
          <a:p>
            <a:pPr eaLnBrk="1" hangingPunct="1"/>
            <a:r>
              <a:rPr lang="en-US" altLang="ja-JP" sz="1200" b="1" dirty="0">
                <a:latin typeface="Times New Roman" pitchFamily="18" charset="0"/>
              </a:rPr>
              <a:t>Δ Fres (Hz)</a:t>
            </a:r>
          </a:p>
        </p:txBody>
      </p:sp>
      <p:sp>
        <p:nvSpPr>
          <p:cNvPr id="59" name="Line 19"/>
          <p:cNvSpPr>
            <a:spLocks noChangeShapeType="1"/>
          </p:cNvSpPr>
          <p:nvPr/>
        </p:nvSpPr>
        <p:spPr bwMode="auto">
          <a:xfrm>
            <a:off x="2284884" y="2708920"/>
            <a:ext cx="288414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  <p:sp>
        <p:nvSpPr>
          <p:cNvPr id="60" name="Text Box 7"/>
          <p:cNvSpPr txBox="1">
            <a:spLocks noChangeArrowheads="1"/>
          </p:cNvSpPr>
          <p:nvPr/>
        </p:nvSpPr>
        <p:spPr bwMode="auto">
          <a:xfrm>
            <a:off x="3851025" y="2132856"/>
            <a:ext cx="669927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Δ FEV</a:t>
            </a:r>
            <a:r>
              <a:rPr lang="en-US" altLang="ja-JP" sz="1200" b="1" baseline="-25000" dirty="0">
                <a:latin typeface="Times New Roman" pitchFamily="18" charset="0"/>
              </a:rPr>
              <a:t>1</a:t>
            </a: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2395066" y="2367939"/>
            <a:ext cx="7505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600" dirty="0">
                <a:latin typeface="Times New Roman" pitchFamily="18" charset="0"/>
                <a:cs typeface="Times New Roman" pitchFamily="18" charset="0"/>
              </a:rPr>
              <a:t>Stable </a:t>
            </a:r>
            <a:endParaRPr kumimoji="1" lang="ja-JP" altLang="en-US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Text Box 7"/>
          <p:cNvSpPr txBox="1">
            <a:spLocks noChangeArrowheads="1"/>
          </p:cNvSpPr>
          <p:nvPr/>
        </p:nvSpPr>
        <p:spPr bwMode="auto">
          <a:xfrm>
            <a:off x="3531568" y="2394680"/>
            <a:ext cx="582211" cy="1169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β</a:t>
            </a:r>
            <a:r>
              <a:rPr lang="el-GR" altLang="ja-JP" sz="1200" b="1" dirty="0">
                <a:latin typeface="Times New Roman" pitchFamily="18" charset="0"/>
              </a:rPr>
              <a:t> </a:t>
            </a:r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endParaRPr lang="en-US" altLang="ja-JP" sz="10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0.252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0.155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-0.467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-0.218</a:t>
            </a:r>
          </a:p>
        </p:txBody>
      </p:sp>
      <p:sp>
        <p:nvSpPr>
          <p:cNvPr id="64" name="Text Box 7"/>
          <p:cNvSpPr txBox="1">
            <a:spLocks noChangeArrowheads="1"/>
          </p:cNvSpPr>
          <p:nvPr/>
        </p:nvSpPr>
        <p:spPr bwMode="auto">
          <a:xfrm>
            <a:off x="4129117" y="2343711"/>
            <a:ext cx="684803" cy="1200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n-US" altLang="ja-JP" sz="1200" b="1" i="1" dirty="0">
                <a:latin typeface="Times New Roman" pitchFamily="18" charset="0"/>
              </a:rPr>
              <a:t>p</a:t>
            </a:r>
          </a:p>
          <a:p>
            <a:pPr algn="ctr" eaLnBrk="1" hangingPunct="1"/>
            <a:endParaRPr lang="en-US" altLang="ja-JP" sz="1200" b="1" dirty="0">
              <a:latin typeface="Times New Roman" pitchFamily="18" charset="0"/>
            </a:endParaRP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0.00397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0.216</a:t>
            </a:r>
          </a:p>
          <a:p>
            <a:pPr algn="ctr" eaLnBrk="1" hangingPunct="1"/>
            <a:r>
              <a:rPr lang="en-US" altLang="ja-JP" sz="1200" b="1" dirty="0">
                <a:latin typeface="Times New Roman" pitchFamily="18" charset="0"/>
              </a:rPr>
              <a:t>0.002</a:t>
            </a:r>
          </a:p>
          <a:p>
            <a:pPr algn="ctr" eaLnBrk="1" hangingPunct="1"/>
            <a:r>
              <a:rPr lang="en-US" altLang="ja-JP" sz="1200" b="1">
                <a:latin typeface="Times New Roman" pitchFamily="18" charset="0"/>
              </a:rPr>
              <a:t>0.072</a:t>
            </a:r>
            <a:endParaRPr lang="en-US" altLang="ja-JP" sz="1200" b="1" dirty="0">
              <a:latin typeface="Times New Roman" pitchFamily="18" charset="0"/>
            </a:endParaRPr>
          </a:p>
        </p:txBody>
      </p:sp>
      <p:sp>
        <p:nvSpPr>
          <p:cNvPr id="67" name="テキスト ボックス 66"/>
          <p:cNvSpPr txBox="1"/>
          <p:nvPr/>
        </p:nvSpPr>
        <p:spPr>
          <a:xfrm>
            <a:off x="560512" y="332656"/>
            <a:ext cx="641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ja-JP" sz="1200" dirty="0">
                <a:latin typeface="Times New Roman" pitchFamily="18" charset="0"/>
                <a:cs typeface="Times New Roman" pitchFamily="18" charset="0"/>
              </a:rPr>
              <a:t>Table 6</a:t>
            </a:r>
            <a:endParaRPr kumimoji="1" lang="ja-JP" altLang="en-US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テキスト ボックス 1"/>
          <p:cNvSpPr txBox="1"/>
          <p:nvPr/>
        </p:nvSpPr>
        <p:spPr>
          <a:xfrm>
            <a:off x="2240298" y="1997902"/>
            <a:ext cx="4475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dirty="0"/>
              <a:t>(b)</a:t>
            </a:r>
            <a:endParaRPr kumimoji="1" lang="ja-JP" altLang="en-US" dirty="0"/>
          </a:p>
        </p:txBody>
      </p:sp>
      <p:sp>
        <p:nvSpPr>
          <p:cNvPr id="26" name="Line 19"/>
          <p:cNvSpPr>
            <a:spLocks noChangeShapeType="1"/>
          </p:cNvSpPr>
          <p:nvPr/>
        </p:nvSpPr>
        <p:spPr bwMode="auto">
          <a:xfrm>
            <a:off x="2288704" y="3573016"/>
            <a:ext cx="288414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436011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5239</TotalTime>
  <Words>1333</Words>
  <Application>Microsoft Office PowerPoint</Application>
  <PresentationFormat>A4 Paper (210x297 mm)</PresentationFormat>
  <Paragraphs>412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Times New Roman</vt:lpstr>
      <vt:lpstr>Office ​​テーマ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user</dc:creator>
  <cp:lastModifiedBy>Rohit Pandey</cp:lastModifiedBy>
  <cp:revision>95</cp:revision>
  <dcterms:created xsi:type="dcterms:W3CDTF">2023-01-06T06:23:06Z</dcterms:created>
  <dcterms:modified xsi:type="dcterms:W3CDTF">2023-10-23T16:38:46Z</dcterms:modified>
</cp:coreProperties>
</file>