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065"/>
    <a:srgbClr val="65AA00"/>
    <a:srgbClr val="0066B5"/>
    <a:srgbClr val="0092F7"/>
    <a:srgbClr val="004277"/>
    <a:srgbClr val="296DC0"/>
    <a:srgbClr val="00437A"/>
    <a:srgbClr val="00447B"/>
    <a:srgbClr val="00447A"/>
    <a:srgbClr val="0045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0603E6-14C5-4223-8DB3-22387C8B53B5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B6CB72E4-6213-411C-8BCF-232A863F844D}">
      <dgm:prSet phldrT="[텍스트]" custT="1"/>
      <dgm:spPr/>
      <dgm:t>
        <a:bodyPr/>
        <a:lstStyle/>
        <a:p>
          <a:pPr latinLnBrk="1"/>
          <a:r>
            <a:rPr lang="en-US" altLang="ko-KR" sz="1800" dirty="0"/>
            <a:t>Q2 in CAKUT </a:t>
          </a:r>
          <a:endParaRPr lang="ko-KR" altLang="en-US" sz="1800" dirty="0"/>
        </a:p>
      </dgm:t>
    </dgm:pt>
    <dgm:pt modelId="{5D98D659-65BB-430E-A1DC-99E6CBB95C29}" type="parTrans" cxnId="{19152C11-8360-490D-A349-227CEA17D7DD}">
      <dgm:prSet/>
      <dgm:spPr/>
      <dgm:t>
        <a:bodyPr/>
        <a:lstStyle/>
        <a:p>
          <a:pPr latinLnBrk="1"/>
          <a:endParaRPr lang="ko-KR" altLang="en-US"/>
        </a:p>
      </dgm:t>
    </dgm:pt>
    <dgm:pt modelId="{4CFCAE4E-B628-4EAF-8083-5F65614083A4}" type="sibTrans" cxnId="{19152C11-8360-490D-A349-227CEA17D7DD}">
      <dgm:prSet/>
      <dgm:spPr/>
      <dgm:t>
        <a:bodyPr/>
        <a:lstStyle/>
        <a:p>
          <a:pPr latinLnBrk="1"/>
          <a:endParaRPr lang="ko-KR" altLang="en-US"/>
        </a:p>
      </dgm:t>
    </dgm:pt>
    <dgm:pt modelId="{A35144A6-5D8D-43F3-AB81-1E98E0B147B8}">
      <dgm:prSet phldrT="[텍스트]" custT="1"/>
      <dgm:spPr/>
      <dgm:t>
        <a:bodyPr/>
        <a:lstStyle/>
        <a:p>
          <a:pPr latinLnBrk="1"/>
          <a:r>
            <a:rPr lang="en-US" altLang="ko-KR" sz="1800" dirty="0"/>
            <a:t>Q1 in GN</a:t>
          </a:r>
          <a:endParaRPr lang="ko-KR" altLang="en-US" sz="1800" dirty="0"/>
        </a:p>
      </dgm:t>
    </dgm:pt>
    <dgm:pt modelId="{6913C043-1EAC-426B-99A8-0D4845788E66}" type="parTrans" cxnId="{567191C0-890C-469A-9B62-564E0F668767}">
      <dgm:prSet/>
      <dgm:spPr/>
      <dgm:t>
        <a:bodyPr/>
        <a:lstStyle/>
        <a:p>
          <a:pPr latinLnBrk="1"/>
          <a:endParaRPr lang="ko-KR" altLang="en-US"/>
        </a:p>
      </dgm:t>
    </dgm:pt>
    <dgm:pt modelId="{82F3678C-8213-4D10-BBE9-3AD8CA7DD9B1}" type="sibTrans" cxnId="{567191C0-890C-469A-9B62-564E0F668767}">
      <dgm:prSet/>
      <dgm:spPr/>
      <dgm:t>
        <a:bodyPr/>
        <a:lstStyle/>
        <a:p>
          <a:pPr latinLnBrk="1"/>
          <a:endParaRPr lang="ko-KR" altLang="en-US"/>
        </a:p>
      </dgm:t>
    </dgm:pt>
    <dgm:pt modelId="{BFF6687D-9A22-4F3B-A03E-CF4F459BA250}" type="pres">
      <dgm:prSet presAssocID="{B00603E6-14C5-4223-8DB3-22387C8B53B5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DF27BD5-7DDE-4204-9D30-8AB6AD9A9706}" type="pres">
      <dgm:prSet presAssocID="{B00603E6-14C5-4223-8DB3-22387C8B53B5}" presName="divider" presStyleLbl="fgShp" presStyleIdx="0" presStyleCnt="1" custAng="21478948" custScaleY="110180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97210CA4-DD99-45C7-8AE5-02A02D3916E0}" type="pres">
      <dgm:prSet presAssocID="{B6CB72E4-6213-411C-8BCF-232A863F844D}" presName="downArrow" presStyleLbl="node1" presStyleIdx="0" presStyleCnt="2" custLinFactNeighborX="-25328" custLinFactNeighborY="8892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latinLnBrk="1"/>
          <a:endParaRPr lang="ko-KR" altLang="en-US"/>
        </a:p>
      </dgm:t>
    </dgm:pt>
    <dgm:pt modelId="{5FB6BB99-9BC1-4D4A-93B6-1DDEFAE3E991}" type="pres">
      <dgm:prSet presAssocID="{B6CB72E4-6213-411C-8BCF-232A863F844D}" presName="downArrowText" presStyleLbl="revTx" presStyleIdx="0" presStyleCnt="2" custScaleX="151559" custLinFactNeighborX="-61987" custLinFactNeighborY="1290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93A592-71D9-4CEC-A191-293D3D6686F3}" type="pres">
      <dgm:prSet presAssocID="{A35144A6-5D8D-43F3-AB81-1E98E0B147B8}" presName="upArrow" presStyleLbl="node1" presStyleIdx="1" presStyleCnt="2" custLinFactNeighborX="14024"/>
      <dgm:spPr>
        <a:solidFill>
          <a:srgbClr val="002060"/>
        </a:solidFill>
        <a:ln>
          <a:noFill/>
        </a:ln>
      </dgm:spPr>
      <dgm:t>
        <a:bodyPr/>
        <a:lstStyle/>
        <a:p>
          <a:pPr latinLnBrk="1"/>
          <a:endParaRPr lang="ko-KR" altLang="en-US"/>
        </a:p>
      </dgm:t>
    </dgm:pt>
    <dgm:pt modelId="{FC042CDB-5841-4A52-946A-E8A7DC5468F9}" type="pres">
      <dgm:prSet presAssocID="{A35144A6-5D8D-43F3-AB81-1E98E0B147B8}" presName="upArrowText" presStyleLbl="revTx" presStyleIdx="1" presStyleCnt="2" custLinFactNeighborX="4538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FFF72A0-D0C4-407B-B7ED-DF4AC8A9A1ED}" type="presOf" srcId="{A35144A6-5D8D-43F3-AB81-1E98E0B147B8}" destId="{FC042CDB-5841-4A52-946A-E8A7DC5468F9}" srcOrd="0" destOrd="0" presId="urn:microsoft.com/office/officeart/2005/8/layout/arrow3"/>
    <dgm:cxn modelId="{19152C11-8360-490D-A349-227CEA17D7DD}" srcId="{B00603E6-14C5-4223-8DB3-22387C8B53B5}" destId="{B6CB72E4-6213-411C-8BCF-232A863F844D}" srcOrd="0" destOrd="0" parTransId="{5D98D659-65BB-430E-A1DC-99E6CBB95C29}" sibTransId="{4CFCAE4E-B628-4EAF-8083-5F65614083A4}"/>
    <dgm:cxn modelId="{B3B88CF5-329D-4B0C-A0ED-3F3E78773363}" type="presOf" srcId="{B00603E6-14C5-4223-8DB3-22387C8B53B5}" destId="{BFF6687D-9A22-4F3B-A03E-CF4F459BA250}" srcOrd="0" destOrd="0" presId="urn:microsoft.com/office/officeart/2005/8/layout/arrow3"/>
    <dgm:cxn modelId="{706A4076-BF61-4B3E-9AAD-EF0E341C5662}" type="presOf" srcId="{B6CB72E4-6213-411C-8BCF-232A863F844D}" destId="{5FB6BB99-9BC1-4D4A-93B6-1DDEFAE3E991}" srcOrd="0" destOrd="0" presId="urn:microsoft.com/office/officeart/2005/8/layout/arrow3"/>
    <dgm:cxn modelId="{567191C0-890C-469A-9B62-564E0F668767}" srcId="{B00603E6-14C5-4223-8DB3-22387C8B53B5}" destId="{A35144A6-5D8D-43F3-AB81-1E98E0B147B8}" srcOrd="1" destOrd="0" parTransId="{6913C043-1EAC-426B-99A8-0D4845788E66}" sibTransId="{82F3678C-8213-4D10-BBE9-3AD8CA7DD9B1}"/>
    <dgm:cxn modelId="{34DE0988-2D81-4EB7-933F-9C2B099B09DF}" type="presParOf" srcId="{BFF6687D-9A22-4F3B-A03E-CF4F459BA250}" destId="{EDF27BD5-7DDE-4204-9D30-8AB6AD9A9706}" srcOrd="0" destOrd="0" presId="urn:microsoft.com/office/officeart/2005/8/layout/arrow3"/>
    <dgm:cxn modelId="{22EBB3E3-BB57-428D-9345-6A5DA62CA2BD}" type="presParOf" srcId="{BFF6687D-9A22-4F3B-A03E-CF4F459BA250}" destId="{97210CA4-DD99-45C7-8AE5-02A02D3916E0}" srcOrd="1" destOrd="0" presId="urn:microsoft.com/office/officeart/2005/8/layout/arrow3"/>
    <dgm:cxn modelId="{B4F76119-0082-4EAE-B2DA-71A5EEE1E23E}" type="presParOf" srcId="{BFF6687D-9A22-4F3B-A03E-CF4F459BA250}" destId="{5FB6BB99-9BC1-4D4A-93B6-1DDEFAE3E991}" srcOrd="2" destOrd="0" presId="urn:microsoft.com/office/officeart/2005/8/layout/arrow3"/>
    <dgm:cxn modelId="{D9C3C88C-7F9D-4A3C-88EB-937892EE5DA7}" type="presParOf" srcId="{BFF6687D-9A22-4F3B-A03E-CF4F459BA250}" destId="{F893A592-71D9-4CEC-A191-293D3D6686F3}" srcOrd="3" destOrd="0" presId="urn:microsoft.com/office/officeart/2005/8/layout/arrow3"/>
    <dgm:cxn modelId="{1D95FDDE-8631-4DBD-99FB-F3B38146DB0D}" type="presParOf" srcId="{BFF6687D-9A22-4F3B-A03E-CF4F459BA250}" destId="{FC042CDB-5841-4A52-946A-E8A7DC5468F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F27BD5-7DDE-4204-9D30-8AB6AD9A9706}">
      <dsp:nvSpPr>
        <dsp:cNvPr id="0" name=""/>
        <dsp:cNvSpPr/>
      </dsp:nvSpPr>
      <dsp:spPr>
        <a:xfrm rot="21178948">
          <a:off x="38010" y="615843"/>
          <a:ext cx="3998639" cy="349835"/>
        </a:xfrm>
        <a:prstGeom prst="mathMinus">
          <a:avLst/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210CA4-DD99-45C7-8AE5-02A02D3916E0}">
      <dsp:nvSpPr>
        <dsp:cNvPr id="0" name=""/>
        <dsp:cNvSpPr/>
      </dsp:nvSpPr>
      <dsp:spPr>
        <a:xfrm>
          <a:off x="179350" y="135327"/>
          <a:ext cx="1222398" cy="632609"/>
        </a:xfrm>
        <a:prstGeom prst="downArrow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6BB99-9BC1-4D4A-93B6-1DDEFAE3E991}">
      <dsp:nvSpPr>
        <dsp:cNvPr id="0" name=""/>
        <dsp:cNvSpPr/>
      </dsp:nvSpPr>
      <dsp:spPr>
        <a:xfrm>
          <a:off x="1015190" y="85726"/>
          <a:ext cx="1976164" cy="66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/>
            <a:t>Q2 in CAKUT </a:t>
          </a:r>
          <a:endParaRPr lang="ko-KR" altLang="en-US" sz="1800" kern="1200" dirty="0"/>
        </a:p>
      </dsp:txBody>
      <dsp:txXfrm>
        <a:off x="1015190" y="85726"/>
        <a:ext cx="1976164" cy="664239"/>
      </dsp:txXfrm>
    </dsp:sp>
    <dsp:sp modelId="{F893A592-71D9-4CEC-A191-293D3D6686F3}">
      <dsp:nvSpPr>
        <dsp:cNvPr id="0" name=""/>
        <dsp:cNvSpPr/>
      </dsp:nvSpPr>
      <dsp:spPr>
        <a:xfrm>
          <a:off x="2534731" y="869837"/>
          <a:ext cx="1222398" cy="632609"/>
        </a:xfrm>
        <a:prstGeom prst="upArrow">
          <a:avLst/>
        </a:prstGeom>
        <a:solidFill>
          <a:srgbClr val="00206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042CDB-5841-4A52-946A-E8A7DC5468F9}">
      <dsp:nvSpPr>
        <dsp:cNvPr id="0" name=""/>
        <dsp:cNvSpPr/>
      </dsp:nvSpPr>
      <dsp:spPr>
        <a:xfrm>
          <a:off x="1202943" y="917283"/>
          <a:ext cx="1303891" cy="6642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/>
            <a:t>Q1 in GN</a:t>
          </a:r>
          <a:endParaRPr lang="ko-KR" altLang="en-US" sz="1800" kern="1200" dirty="0"/>
        </a:p>
      </dsp:txBody>
      <dsp:txXfrm>
        <a:off x="1202943" y="917283"/>
        <a:ext cx="1303891" cy="6642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4BA06-560F-4272-BD1D-D3D251BC0A82}" type="datetimeFigureOut">
              <a:rPr lang="en-GB" smtClean="0"/>
              <a:t>14/10/2023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6113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14/10/2023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.png"/><Relationship Id="rId7" Type="http://schemas.openxmlformats.org/officeDocument/2006/relationships/diagramData" Target="../diagrams/data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diagramDrawing" Target="../diagrams/drawing1.xml"/><Relationship Id="rId5" Type="http://schemas.openxmlformats.org/officeDocument/2006/relationships/image" Target="../media/image3.sv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9786026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Ultrasonographically determined kidney volume and progression to end-stage kidney disease </a:t>
            </a:r>
            <a:r>
              <a:rPr lang="en-US" altLang="ko-KR" sz="2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pediatric chronic kidney disease: </a:t>
            </a:r>
            <a:br>
              <a:rPr lang="en-US" sz="2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from the KNOW-Ped CKD study </a:t>
            </a:r>
            <a:endParaRPr lang="en-GB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2" y="1189759"/>
            <a:ext cx="1201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altLang="ko-KR" dirty="0">
                <a:solidFill>
                  <a:schemeClr val="bg1"/>
                </a:solidFill>
              </a:rPr>
              <a:t>BSA</a:t>
            </a:r>
            <a:r>
              <a:rPr lang="en-US" altLang="ko-KR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–</a:t>
            </a:r>
            <a:r>
              <a:rPr lang="en-US" altLang="ko-KR" dirty="0">
                <a:solidFill>
                  <a:schemeClr val="bg1"/>
                </a:solidFill>
              </a:rPr>
              <a:t>adjusted TKV positively correlates with </a:t>
            </a:r>
            <a:r>
              <a:rPr lang="en-US" altLang="ko-KR" dirty="0" err="1" smtClean="0">
                <a:solidFill>
                  <a:schemeClr val="bg1"/>
                </a:solidFill>
              </a:rPr>
              <a:t>eGFR</a:t>
            </a:r>
            <a:r>
              <a:rPr lang="en-US" altLang="ko-KR" dirty="0" smtClean="0">
                <a:solidFill>
                  <a:schemeClr val="bg1"/>
                </a:solidFill>
              </a:rPr>
              <a:t> and </a:t>
            </a:r>
            <a:r>
              <a:rPr lang="en-US" altLang="ko-KR" dirty="0" err="1" smtClean="0">
                <a:solidFill>
                  <a:schemeClr val="bg1"/>
                </a:solidFill>
              </a:rPr>
              <a:t>asymmetricity</a:t>
            </a:r>
            <a:r>
              <a:rPr lang="en-US" altLang="ko-KR" dirty="0" smtClean="0">
                <a:solidFill>
                  <a:schemeClr val="bg1"/>
                </a:solidFill>
              </a:rPr>
              <a:t> </a:t>
            </a:r>
            <a:r>
              <a:rPr lang="en-US" altLang="ko-KR" sz="1800" dirty="0">
                <a:solidFill>
                  <a:schemeClr val="bg1"/>
                </a:solidFill>
                <a:effectLst/>
                <a:ea typeface="맑은 고딕" panose="020B0503020000020004" pitchFamily="50" charset="-127"/>
              </a:rPr>
              <a:t>associated with ESKD progression. 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>
                <a:solidFill>
                  <a:srgbClr val="0065AA"/>
                </a:solidFill>
              </a:rPr>
              <a:t>: </a:t>
            </a:r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>
                <a:solidFill>
                  <a:schemeClr val="bg1"/>
                </a:solidFill>
                <a:latin typeface="+mj-lt"/>
              </a:rPr>
              <a:t>Kim JH and Ahn YH</a:t>
            </a:r>
            <a:r>
              <a:rPr lang="en-GB" sz="2000" b="1">
                <a:solidFill>
                  <a:schemeClr val="bg1"/>
                </a:solidFill>
                <a:latin typeface="+mj-lt"/>
              </a:rPr>
              <a:t> </a:t>
            </a:r>
            <a:r>
              <a:rPr lang="en-GB" sz="2000" b="1" dirty="0">
                <a:solidFill>
                  <a:schemeClr val="bg1"/>
                </a:solidFill>
                <a:latin typeface="+mj-lt"/>
              </a:rPr>
              <a:t>et al</a:t>
            </a:r>
            <a:r>
              <a:rPr lang="en-GB" sz="2000" b="1">
                <a:solidFill>
                  <a:schemeClr val="bg1"/>
                </a:solidFill>
                <a:latin typeface="+mj-lt"/>
              </a:rPr>
              <a:t>. 20</a:t>
            </a:r>
            <a:r>
              <a:rPr lang="en-US" altLang="ko-KR" sz="2000" b="1">
                <a:solidFill>
                  <a:schemeClr val="bg1"/>
                </a:solidFill>
                <a:latin typeface="+mj-lt"/>
              </a:rPr>
              <a:t>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The relationship between </a:t>
            </a:r>
            <a:r>
              <a:rPr lang="en-US" dirty="0" err="1">
                <a:solidFill>
                  <a:schemeClr val="bg1"/>
                </a:solidFill>
              </a:rPr>
              <a:t>eGFR</a:t>
            </a:r>
            <a:r>
              <a:rPr lang="en-US" dirty="0">
                <a:solidFill>
                  <a:schemeClr val="bg1"/>
                </a:solidFill>
              </a:rPr>
              <a:t> and BSA–adjusted TKV with CKD </a:t>
            </a:r>
            <a:r>
              <a:rPr lang="en-US" altLang="ko-KR" dirty="0">
                <a:solidFill>
                  <a:schemeClr val="bg1"/>
                </a:solidFill>
              </a:rPr>
              <a:t>was varied by </a:t>
            </a:r>
            <a:r>
              <a:rPr lang="en-US" dirty="0">
                <a:solidFill>
                  <a:schemeClr val="bg1"/>
                </a:solidFill>
              </a:rPr>
              <a:t>etiology and </a:t>
            </a:r>
            <a:r>
              <a:rPr lang="en-US" dirty="0" err="1">
                <a:solidFill>
                  <a:schemeClr val="bg1"/>
                </a:solidFill>
              </a:rPr>
              <a:t>asymme</a:t>
            </a:r>
            <a:r>
              <a:rPr lang="en-US" altLang="ko-KR" dirty="0" err="1">
                <a:solidFill>
                  <a:schemeClr val="bg1"/>
                </a:solidFill>
              </a:rPr>
              <a:t>tricity</a:t>
            </a:r>
            <a:r>
              <a:rPr lang="en-US" dirty="0">
                <a:solidFill>
                  <a:schemeClr val="bg1"/>
                </a:solidFill>
              </a:rPr>
              <a:t>. </a:t>
            </a:r>
            <a:r>
              <a:rPr lang="en-US" altLang="ko-KR" dirty="0">
                <a:solidFill>
                  <a:schemeClr val="bg1"/>
                </a:solidFill>
              </a:rPr>
              <a:t>The </a:t>
            </a:r>
            <a:r>
              <a:rPr lang="en-US" altLang="ko-KR" dirty="0" smtClean="0">
                <a:solidFill>
                  <a:schemeClr val="bg1"/>
                </a:solidFill>
              </a:rPr>
              <a:t>kidney volume </a:t>
            </a:r>
            <a:r>
              <a:rPr lang="en-US" dirty="0">
                <a:solidFill>
                  <a:schemeClr val="bg1"/>
                </a:solidFill>
              </a:rPr>
              <a:t>ratio </a:t>
            </a:r>
            <a:r>
              <a:rPr lang="en-US" altLang="ko-KR" dirty="0">
                <a:solidFill>
                  <a:schemeClr val="bg1"/>
                </a:solidFill>
              </a:rPr>
              <a:t>could be a </a:t>
            </a:r>
            <a:r>
              <a:rPr lang="en-US" dirty="0">
                <a:solidFill>
                  <a:schemeClr val="bg1"/>
                </a:solidFill>
              </a:rPr>
              <a:t>clinical </a:t>
            </a:r>
            <a:r>
              <a:rPr lang="en-US" altLang="ko-KR" dirty="0">
                <a:solidFill>
                  <a:schemeClr val="bg1"/>
                </a:solidFill>
              </a:rPr>
              <a:t>indicator for </a:t>
            </a:r>
            <a:r>
              <a:rPr lang="en-US" dirty="0">
                <a:solidFill>
                  <a:schemeClr val="bg1"/>
                </a:solidFill>
              </a:rPr>
              <a:t>predicting </a:t>
            </a:r>
            <a:r>
              <a:rPr lang="en-US" altLang="ko-KR" dirty="0">
                <a:solidFill>
                  <a:schemeClr val="bg1"/>
                </a:solidFill>
              </a:rPr>
              <a:t>C</a:t>
            </a:r>
            <a:r>
              <a:rPr lang="en-US" dirty="0">
                <a:solidFill>
                  <a:schemeClr val="bg1"/>
                </a:solidFill>
              </a:rPr>
              <a:t>KD progression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in children.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9BFA4E6-5EDF-53CB-6C20-7D480B65F806}"/>
              </a:ext>
            </a:extLst>
          </p:cNvPr>
          <p:cNvSpPr txBox="1"/>
          <p:nvPr/>
        </p:nvSpPr>
        <p:spPr>
          <a:xfrm>
            <a:off x="352627" y="2492104"/>
            <a:ext cx="7660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altLang="ko-KR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725A81-2C86-381E-A1C5-E2135D82F02C}"/>
              </a:ext>
            </a:extLst>
          </p:cNvPr>
          <p:cNvSpPr txBox="1"/>
          <p:nvPr/>
        </p:nvSpPr>
        <p:spPr>
          <a:xfrm>
            <a:off x="464417" y="2165536"/>
            <a:ext cx="14919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2000" b="1"/>
              <a:t>KNOW-Ped CKD </a:t>
            </a:r>
            <a:r>
              <a:rPr lang="en-US" altLang="ko-KR" sz="2000" b="1"/>
              <a:t>cohort</a:t>
            </a:r>
            <a:endParaRPr lang="ko-KR" altLang="en-US" sz="2000" b="1"/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195C8BA2-563A-330D-28A2-98DDBD2FDECD}"/>
              </a:ext>
            </a:extLst>
          </p:cNvPr>
          <p:cNvGrpSpPr/>
          <p:nvPr/>
        </p:nvGrpSpPr>
        <p:grpSpPr>
          <a:xfrm>
            <a:off x="373409" y="2922574"/>
            <a:ext cx="1568442" cy="855874"/>
            <a:chOff x="352627" y="3040165"/>
            <a:chExt cx="1568442" cy="855874"/>
          </a:xfrm>
        </p:grpSpPr>
        <p:sp>
          <p:nvSpPr>
            <p:cNvPr id="8" name="Freeform: Shape 46">
              <a:extLst>
                <a:ext uri="{FF2B5EF4-FFF2-40B4-BE49-F238E27FC236}">
                  <a16:creationId xmlns:a16="http://schemas.microsoft.com/office/drawing/2014/main" id="{881EA923-62C4-49A0-F918-46ACC062E325}"/>
                </a:ext>
              </a:extLst>
            </p:cNvPr>
            <p:cNvSpPr/>
            <p:nvPr/>
          </p:nvSpPr>
          <p:spPr>
            <a:xfrm>
              <a:off x="352627" y="3056712"/>
              <a:ext cx="410338" cy="839327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296DC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" name="Freeform: Shape 46">
              <a:extLst>
                <a:ext uri="{FF2B5EF4-FFF2-40B4-BE49-F238E27FC236}">
                  <a16:creationId xmlns:a16="http://schemas.microsoft.com/office/drawing/2014/main" id="{7A46E80A-4DCA-5936-82F7-8C2E82882A9E}"/>
                </a:ext>
              </a:extLst>
            </p:cNvPr>
            <p:cNvSpPr/>
            <p:nvPr/>
          </p:nvSpPr>
          <p:spPr>
            <a:xfrm>
              <a:off x="735654" y="3048693"/>
              <a:ext cx="410338" cy="839327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00437A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0" name="Freeform: Shape 46">
              <a:extLst>
                <a:ext uri="{FF2B5EF4-FFF2-40B4-BE49-F238E27FC236}">
                  <a16:creationId xmlns:a16="http://schemas.microsoft.com/office/drawing/2014/main" id="{D4BAD203-3F51-A6A0-1D5B-132F646AD9EF}"/>
                </a:ext>
              </a:extLst>
            </p:cNvPr>
            <p:cNvSpPr/>
            <p:nvPr/>
          </p:nvSpPr>
          <p:spPr>
            <a:xfrm>
              <a:off x="1118681" y="3048693"/>
              <a:ext cx="410338" cy="839327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65AA00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1" name="Freeform: Shape 46">
              <a:extLst>
                <a:ext uri="{FF2B5EF4-FFF2-40B4-BE49-F238E27FC236}">
                  <a16:creationId xmlns:a16="http://schemas.microsoft.com/office/drawing/2014/main" id="{8F9B87D8-EBAD-7645-7240-16F0EACD3298}"/>
                </a:ext>
              </a:extLst>
            </p:cNvPr>
            <p:cNvSpPr/>
            <p:nvPr/>
          </p:nvSpPr>
          <p:spPr>
            <a:xfrm>
              <a:off x="1510731" y="3040165"/>
              <a:ext cx="410338" cy="839327"/>
            </a:xfrm>
            <a:custGeom>
              <a:avLst/>
              <a:gdLst>
                <a:gd name="connsiteX0" fmla="*/ 427832 w 855663"/>
                <a:gd name="connsiteY0" fmla="*/ 350043 h 1750218"/>
                <a:gd name="connsiteX1" fmla="*/ 556181 w 855663"/>
                <a:gd name="connsiteY1" fmla="*/ 365601 h 1750218"/>
                <a:gd name="connsiteX2" fmla="*/ 719535 w 855663"/>
                <a:gd name="connsiteY2" fmla="*/ 451168 h 1750218"/>
                <a:gd name="connsiteX3" fmla="*/ 742872 w 855663"/>
                <a:gd name="connsiteY3" fmla="*/ 493950 h 1750218"/>
                <a:gd name="connsiteX4" fmla="*/ 851774 w 855663"/>
                <a:gd name="connsiteY4" fmla="*/ 956786 h 1750218"/>
                <a:gd name="connsiteX5" fmla="*/ 855663 w 855663"/>
                <a:gd name="connsiteY5" fmla="*/ 976232 h 1750218"/>
                <a:gd name="connsiteX6" fmla="*/ 777876 w 855663"/>
                <a:gd name="connsiteY6" fmla="*/ 1054020 h 1750218"/>
                <a:gd name="connsiteX7" fmla="*/ 703977 w 855663"/>
                <a:gd name="connsiteY7" fmla="*/ 995680 h 1750218"/>
                <a:gd name="connsiteX8" fmla="*/ 622301 w 855663"/>
                <a:gd name="connsiteY8" fmla="*/ 657304 h 1750218"/>
                <a:gd name="connsiteX9" fmla="*/ 622301 w 855663"/>
                <a:gd name="connsiteY9" fmla="*/ 1750218 h 1750218"/>
                <a:gd name="connsiteX10" fmla="*/ 466726 w 855663"/>
                <a:gd name="connsiteY10" fmla="*/ 1750218 h 1750218"/>
                <a:gd name="connsiteX11" fmla="*/ 466726 w 855663"/>
                <a:gd name="connsiteY11" fmla="*/ 1050131 h 1750218"/>
                <a:gd name="connsiteX12" fmla="*/ 388938 w 855663"/>
                <a:gd name="connsiteY12" fmla="*/ 1050131 h 1750218"/>
                <a:gd name="connsiteX13" fmla="*/ 388938 w 855663"/>
                <a:gd name="connsiteY13" fmla="*/ 1750218 h 1750218"/>
                <a:gd name="connsiteX14" fmla="*/ 233363 w 855663"/>
                <a:gd name="connsiteY14" fmla="*/ 1750218 h 1750218"/>
                <a:gd name="connsiteX15" fmla="*/ 233363 w 855663"/>
                <a:gd name="connsiteY15" fmla="*/ 661193 h 1750218"/>
                <a:gd name="connsiteX16" fmla="*/ 151686 w 855663"/>
                <a:gd name="connsiteY16" fmla="*/ 999569 h 1750218"/>
                <a:gd name="connsiteX17" fmla="*/ 77788 w 855663"/>
                <a:gd name="connsiteY17" fmla="*/ 1057910 h 1750218"/>
                <a:gd name="connsiteX18" fmla="*/ 0 w 855663"/>
                <a:gd name="connsiteY18" fmla="*/ 980123 h 1750218"/>
                <a:gd name="connsiteX19" fmla="*/ 3889 w 855663"/>
                <a:gd name="connsiteY19" fmla="*/ 960675 h 1750218"/>
                <a:gd name="connsiteX20" fmla="*/ 112792 w 855663"/>
                <a:gd name="connsiteY20" fmla="*/ 497840 h 1750218"/>
                <a:gd name="connsiteX21" fmla="*/ 136129 w 855663"/>
                <a:gd name="connsiteY21" fmla="*/ 455057 h 1750218"/>
                <a:gd name="connsiteX22" fmla="*/ 299482 w 855663"/>
                <a:gd name="connsiteY22" fmla="*/ 369490 h 1750218"/>
                <a:gd name="connsiteX23" fmla="*/ 427832 w 855663"/>
                <a:gd name="connsiteY23" fmla="*/ 350043 h 1750218"/>
                <a:gd name="connsiteX24" fmla="*/ 427831 w 855663"/>
                <a:gd name="connsiteY24" fmla="*/ 0 h 1750218"/>
                <a:gd name="connsiteX25" fmla="*/ 583406 w 855663"/>
                <a:gd name="connsiteY25" fmla="*/ 155575 h 1750218"/>
                <a:gd name="connsiteX26" fmla="*/ 427831 w 855663"/>
                <a:gd name="connsiteY26" fmla="*/ 311150 h 1750218"/>
                <a:gd name="connsiteX27" fmla="*/ 272256 w 855663"/>
                <a:gd name="connsiteY27" fmla="*/ 155575 h 1750218"/>
                <a:gd name="connsiteX28" fmla="*/ 427831 w 855663"/>
                <a:gd name="connsiteY28" fmla="*/ 0 h 1750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55663" h="1750218">
                  <a:moveTo>
                    <a:pt x="427832" y="350043"/>
                  </a:moveTo>
                  <a:cubicBezTo>
                    <a:pt x="470615" y="350043"/>
                    <a:pt x="513398" y="357821"/>
                    <a:pt x="556181" y="365601"/>
                  </a:cubicBezTo>
                  <a:cubicBezTo>
                    <a:pt x="618412" y="385047"/>
                    <a:pt x="672862" y="412273"/>
                    <a:pt x="719535" y="451168"/>
                  </a:cubicBezTo>
                  <a:cubicBezTo>
                    <a:pt x="731203" y="462835"/>
                    <a:pt x="738983" y="478392"/>
                    <a:pt x="742872" y="493950"/>
                  </a:cubicBezTo>
                  <a:lnTo>
                    <a:pt x="851774" y="956786"/>
                  </a:lnTo>
                  <a:cubicBezTo>
                    <a:pt x="851774" y="960675"/>
                    <a:pt x="855663" y="968454"/>
                    <a:pt x="855663" y="976232"/>
                  </a:cubicBezTo>
                  <a:cubicBezTo>
                    <a:pt x="855663" y="1019016"/>
                    <a:pt x="820659" y="1054020"/>
                    <a:pt x="777876" y="1054020"/>
                  </a:cubicBezTo>
                  <a:cubicBezTo>
                    <a:pt x="742872" y="1054020"/>
                    <a:pt x="711757" y="1026795"/>
                    <a:pt x="703977" y="995680"/>
                  </a:cubicBezTo>
                  <a:lnTo>
                    <a:pt x="622301" y="657304"/>
                  </a:lnTo>
                  <a:lnTo>
                    <a:pt x="622301" y="1750218"/>
                  </a:lnTo>
                  <a:lnTo>
                    <a:pt x="466726" y="1750218"/>
                  </a:lnTo>
                  <a:lnTo>
                    <a:pt x="466726" y="1050131"/>
                  </a:lnTo>
                  <a:lnTo>
                    <a:pt x="388938" y="1050131"/>
                  </a:lnTo>
                  <a:lnTo>
                    <a:pt x="388938" y="1750218"/>
                  </a:lnTo>
                  <a:lnTo>
                    <a:pt x="233363" y="1750218"/>
                  </a:lnTo>
                  <a:lnTo>
                    <a:pt x="233363" y="661193"/>
                  </a:lnTo>
                  <a:lnTo>
                    <a:pt x="151686" y="999569"/>
                  </a:lnTo>
                  <a:cubicBezTo>
                    <a:pt x="143907" y="1030684"/>
                    <a:pt x="112792" y="1057910"/>
                    <a:pt x="77788" y="1057910"/>
                  </a:cubicBezTo>
                  <a:cubicBezTo>
                    <a:pt x="35004" y="1057910"/>
                    <a:pt x="0" y="1022905"/>
                    <a:pt x="0" y="980123"/>
                  </a:cubicBezTo>
                  <a:cubicBezTo>
                    <a:pt x="0" y="972343"/>
                    <a:pt x="3889" y="964564"/>
                    <a:pt x="3889" y="960675"/>
                  </a:cubicBezTo>
                  <a:lnTo>
                    <a:pt x="112792" y="497840"/>
                  </a:lnTo>
                  <a:cubicBezTo>
                    <a:pt x="116682" y="482281"/>
                    <a:pt x="124460" y="466725"/>
                    <a:pt x="136129" y="455057"/>
                  </a:cubicBezTo>
                  <a:cubicBezTo>
                    <a:pt x="182801" y="416162"/>
                    <a:pt x="237252" y="385047"/>
                    <a:pt x="299482" y="369490"/>
                  </a:cubicBezTo>
                  <a:cubicBezTo>
                    <a:pt x="342265" y="357821"/>
                    <a:pt x="385049" y="350043"/>
                    <a:pt x="427832" y="350043"/>
                  </a:cubicBezTo>
                  <a:close/>
                  <a:moveTo>
                    <a:pt x="427831" y="0"/>
                  </a:moveTo>
                  <a:cubicBezTo>
                    <a:pt x="513753" y="0"/>
                    <a:pt x="583406" y="69653"/>
                    <a:pt x="583406" y="155575"/>
                  </a:cubicBezTo>
                  <a:cubicBezTo>
                    <a:pt x="583406" y="241496"/>
                    <a:pt x="513753" y="311150"/>
                    <a:pt x="427831" y="311150"/>
                  </a:cubicBezTo>
                  <a:cubicBezTo>
                    <a:pt x="341910" y="311150"/>
                    <a:pt x="272256" y="241496"/>
                    <a:pt x="272256" y="155575"/>
                  </a:cubicBezTo>
                  <a:cubicBezTo>
                    <a:pt x="272256" y="69653"/>
                    <a:pt x="341910" y="0"/>
                    <a:pt x="427831" y="0"/>
                  </a:cubicBezTo>
                  <a:close/>
                </a:path>
              </a:pathLst>
            </a:custGeom>
            <a:solidFill>
              <a:srgbClr val="AA0065"/>
            </a:solidFill>
            <a:ln w="15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00CED6C-95B0-DF4B-1803-2922EB064E9D}"/>
              </a:ext>
            </a:extLst>
          </p:cNvPr>
          <p:cNvSpPr txBox="1"/>
          <p:nvPr/>
        </p:nvSpPr>
        <p:spPr>
          <a:xfrm>
            <a:off x="443647" y="3895878"/>
            <a:ext cx="19562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2000" dirty="0"/>
              <a:t>N=304,  </a:t>
            </a:r>
            <a:r>
              <a:rPr lang="en-US" altLang="ko-KR" sz="2000" dirty="0" smtClean="0"/>
              <a:t>&lt;18yrs</a:t>
            </a:r>
            <a:endParaRPr lang="en-US" altLang="ko-KR" sz="2000" dirty="0"/>
          </a:p>
          <a:p>
            <a:r>
              <a:rPr lang="en-US" altLang="ko-KR" sz="2000" dirty="0"/>
              <a:t>CKD stage 1-4</a:t>
            </a:r>
          </a:p>
        </p:txBody>
      </p:sp>
      <p:cxnSp>
        <p:nvCxnSpPr>
          <p:cNvPr id="15" name="Straight Arrow Connector 44">
            <a:extLst>
              <a:ext uri="{FF2B5EF4-FFF2-40B4-BE49-F238E27FC236}">
                <a16:creationId xmlns:a16="http://schemas.microsoft.com/office/drawing/2014/main" id="{2ED89BFB-8F2A-39C8-3756-444AE950A24E}"/>
              </a:ext>
            </a:extLst>
          </p:cNvPr>
          <p:cNvCxnSpPr>
            <a:cxnSpLocks/>
          </p:cNvCxnSpPr>
          <p:nvPr/>
        </p:nvCxnSpPr>
        <p:spPr>
          <a:xfrm flipV="1">
            <a:off x="2134479" y="2685236"/>
            <a:ext cx="789082" cy="488610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46">
            <a:extLst>
              <a:ext uri="{FF2B5EF4-FFF2-40B4-BE49-F238E27FC236}">
                <a16:creationId xmlns:a16="http://schemas.microsoft.com/office/drawing/2014/main" id="{19BA3938-5D45-CB85-D373-26E2875B56AD}"/>
              </a:ext>
            </a:extLst>
          </p:cNvPr>
          <p:cNvCxnSpPr>
            <a:cxnSpLocks/>
          </p:cNvCxnSpPr>
          <p:nvPr/>
        </p:nvCxnSpPr>
        <p:spPr>
          <a:xfrm>
            <a:off x="2157362" y="3983612"/>
            <a:ext cx="787476" cy="503637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48">
            <a:extLst>
              <a:ext uri="{FF2B5EF4-FFF2-40B4-BE49-F238E27FC236}">
                <a16:creationId xmlns:a16="http://schemas.microsoft.com/office/drawing/2014/main" id="{E61362A7-1A80-8A37-FF75-EAEFE5C072BB}"/>
              </a:ext>
            </a:extLst>
          </p:cNvPr>
          <p:cNvSpPr/>
          <p:nvPr/>
        </p:nvSpPr>
        <p:spPr>
          <a:xfrm>
            <a:off x="3034800" y="2170569"/>
            <a:ext cx="2229389" cy="1029335"/>
          </a:xfrm>
          <a:prstGeom prst="rect">
            <a:avLst/>
          </a:prstGeom>
          <a:solidFill>
            <a:srgbClr val="AA0065"/>
          </a:solidFill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BSA</a:t>
            </a:r>
            <a:r>
              <a:rPr lang="en-US" altLang="ko-KR" sz="1800" dirty="0" smtClean="0">
                <a:solidFill>
                  <a:schemeClr val="bg1"/>
                </a:solidFill>
                <a:effectLst/>
                <a:ea typeface="맑은 고딕" panose="020B0503020000020004" pitchFamily="50" charset="-127"/>
              </a:rPr>
              <a:t>–</a:t>
            </a:r>
            <a:r>
              <a:rPr lang="en-US" altLang="ko-KR" dirty="0" smtClean="0">
                <a:solidFill>
                  <a:schemeClr val="bg1"/>
                </a:solidFill>
              </a:rPr>
              <a:t>adjusted </a:t>
            </a:r>
            <a:r>
              <a:rPr lang="en-US" altLang="ko-KR" dirty="0">
                <a:solidFill>
                  <a:schemeClr val="bg1"/>
                </a:solidFill>
              </a:rPr>
              <a:t>total kidney volume (TKV</a:t>
            </a:r>
            <a:r>
              <a:rPr lang="en-US" altLang="ko-KR" dirty="0" smtClean="0">
                <a:solidFill>
                  <a:schemeClr val="bg1"/>
                </a:solidFill>
              </a:rPr>
              <a:t>) vs. </a:t>
            </a:r>
            <a:r>
              <a:rPr lang="en-US" altLang="ko-KR" dirty="0" err="1" smtClean="0">
                <a:solidFill>
                  <a:schemeClr val="bg1"/>
                </a:solidFill>
              </a:rPr>
              <a:t>eGFR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8" name="Rectangle 48">
            <a:extLst>
              <a:ext uri="{FF2B5EF4-FFF2-40B4-BE49-F238E27FC236}">
                <a16:creationId xmlns:a16="http://schemas.microsoft.com/office/drawing/2014/main" id="{287034AC-1A24-392C-FC43-80864D6E7DDA}"/>
              </a:ext>
            </a:extLst>
          </p:cNvPr>
          <p:cNvSpPr/>
          <p:nvPr/>
        </p:nvSpPr>
        <p:spPr>
          <a:xfrm>
            <a:off x="3032940" y="4068000"/>
            <a:ext cx="2228400" cy="1029600"/>
          </a:xfrm>
          <a:prstGeom prst="rect">
            <a:avLst/>
          </a:prstGeom>
          <a:solidFill>
            <a:srgbClr val="AA0065"/>
          </a:solidFill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>
                <a:solidFill>
                  <a:schemeClr val="bg1"/>
                </a:solidFill>
              </a:rPr>
              <a:t>Kidney volume ratio quartiles vs. ESKD </a:t>
            </a:r>
            <a:r>
              <a:rPr lang="en-US" altLang="ko-KR" dirty="0">
                <a:solidFill>
                  <a:schemeClr val="bg1"/>
                </a:solidFill>
              </a:rPr>
              <a:t>progression 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3" name="Rectangle 48">
            <a:extLst>
              <a:ext uri="{FF2B5EF4-FFF2-40B4-BE49-F238E27FC236}">
                <a16:creationId xmlns:a16="http://schemas.microsoft.com/office/drawing/2014/main" id="{52087CD8-1174-C7C5-BD74-C07374E51ACB}"/>
              </a:ext>
            </a:extLst>
          </p:cNvPr>
          <p:cNvSpPr/>
          <p:nvPr/>
        </p:nvSpPr>
        <p:spPr>
          <a:xfrm>
            <a:off x="385100" y="4588215"/>
            <a:ext cx="1831728" cy="900644"/>
          </a:xfrm>
          <a:prstGeom prst="rect">
            <a:avLst/>
          </a:prstGeom>
          <a:solidFill>
            <a:srgbClr val="92D05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800" b="1" dirty="0">
                <a:solidFill>
                  <a:schemeClr val="bg1"/>
                </a:solidFill>
              </a:rPr>
              <a:t>CAKUT, </a:t>
            </a:r>
            <a:r>
              <a:rPr lang="en-US" altLang="ko-KR" sz="1800" b="1" dirty="0" smtClean="0">
                <a:solidFill>
                  <a:schemeClr val="bg1"/>
                </a:solidFill>
              </a:rPr>
              <a:t>GN, </a:t>
            </a:r>
            <a:r>
              <a:rPr lang="en-US" altLang="ko-KR" sz="1800" b="1" dirty="0">
                <a:solidFill>
                  <a:schemeClr val="bg1"/>
                </a:solidFill>
              </a:rPr>
              <a:t/>
            </a:r>
            <a:br>
              <a:rPr lang="en-US" altLang="ko-KR" sz="1800" b="1" dirty="0">
                <a:solidFill>
                  <a:schemeClr val="bg1"/>
                </a:solidFill>
              </a:rPr>
            </a:br>
            <a:r>
              <a:rPr lang="en-US" altLang="ko-KR" sz="1800" b="1" dirty="0">
                <a:solidFill>
                  <a:schemeClr val="bg1"/>
                </a:solidFill>
              </a:rPr>
              <a:t>Cystic KD, Others </a:t>
            </a:r>
            <a:endParaRPr lang="ko-KR" altLang="en-US" sz="1800" b="1" dirty="0">
              <a:solidFill>
                <a:schemeClr val="bg1"/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5485435" y="1647658"/>
            <a:ext cx="6530117" cy="2345478"/>
            <a:chOff x="5547582" y="1647659"/>
            <a:chExt cx="6142350" cy="2052192"/>
          </a:xfrm>
        </p:grpSpPr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89E62FFC-857B-74F1-4F92-10A7C103CC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47582" y="1781770"/>
              <a:ext cx="4346213" cy="1832561"/>
            </a:xfrm>
            <a:prstGeom prst="rect">
              <a:avLst/>
            </a:prstGeom>
          </p:spPr>
        </p:pic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C6CE3A74-DEB3-2981-4043-7AE6C8B323FC}"/>
                </a:ext>
              </a:extLst>
            </p:cNvPr>
            <p:cNvSpPr/>
            <p:nvPr/>
          </p:nvSpPr>
          <p:spPr>
            <a:xfrm>
              <a:off x="6577614" y="1647659"/>
              <a:ext cx="808454" cy="2263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Others</a:t>
              </a:r>
              <a:endParaRPr lang="ko-KR" alt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3C6AEFDA-B840-BE97-BED9-243A6CBD4F67}"/>
                </a:ext>
              </a:extLst>
            </p:cNvPr>
            <p:cNvSpPr/>
            <p:nvPr/>
          </p:nvSpPr>
          <p:spPr>
            <a:xfrm>
              <a:off x="7074673" y="1955817"/>
              <a:ext cx="808454" cy="2263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GN</a:t>
              </a:r>
              <a:endParaRPr lang="ko-KR" alt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DA86FD8A-F728-3BC2-DB72-DF6150E0A9E9}"/>
                </a:ext>
              </a:extLst>
            </p:cNvPr>
            <p:cNvSpPr/>
            <p:nvPr/>
          </p:nvSpPr>
          <p:spPr>
            <a:xfrm>
              <a:off x="7547643" y="2414165"/>
              <a:ext cx="808454" cy="2263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CAKUT</a:t>
              </a:r>
              <a:endParaRPr lang="ko-KR" alt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C9334E41-9F88-7B8A-258D-5B3B962D7CFC}"/>
                </a:ext>
              </a:extLst>
            </p:cNvPr>
            <p:cNvSpPr/>
            <p:nvPr/>
          </p:nvSpPr>
          <p:spPr>
            <a:xfrm>
              <a:off x="7286181" y="2865420"/>
              <a:ext cx="953975" cy="22636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Cystic KD</a:t>
              </a:r>
              <a:endParaRPr lang="ko-KR" altLang="en-US" sz="1400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63" name="그림 62">
              <a:extLst>
                <a:ext uri="{FF2B5EF4-FFF2-40B4-BE49-F238E27FC236}">
                  <a16:creationId xmlns:a16="http://schemas.microsoft.com/office/drawing/2014/main" id="{0D334569-745F-45DD-64F0-C1FB8534D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472037" y="1794414"/>
              <a:ext cx="3217895" cy="1905437"/>
            </a:xfrm>
            <a:prstGeom prst="rect">
              <a:avLst/>
            </a:prstGeom>
          </p:spPr>
        </p:pic>
        <p:sp>
          <p:nvSpPr>
            <p:cNvPr id="64" name="직사각형 63">
              <a:extLst>
                <a:ext uri="{FF2B5EF4-FFF2-40B4-BE49-F238E27FC236}">
                  <a16:creationId xmlns:a16="http://schemas.microsoft.com/office/drawing/2014/main" id="{AF4485CD-377A-9D4E-F742-99B94AF4F7F4}"/>
                </a:ext>
              </a:extLst>
            </p:cNvPr>
            <p:cNvSpPr/>
            <p:nvPr/>
          </p:nvSpPr>
          <p:spPr>
            <a:xfrm>
              <a:off x="9386150" y="1735942"/>
              <a:ext cx="1153471" cy="1682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Single kidney </a:t>
              </a:r>
              <a:endParaRPr lang="ko-KR" alt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9AECC668-8169-610C-AE32-955833F0446B}"/>
                </a:ext>
              </a:extLst>
            </p:cNvPr>
            <p:cNvSpPr/>
            <p:nvPr/>
          </p:nvSpPr>
          <p:spPr>
            <a:xfrm>
              <a:off x="10166912" y="1858245"/>
              <a:ext cx="791341" cy="2215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Q2</a:t>
              </a:r>
              <a:endParaRPr lang="ko-KR" alt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6" name="직사각형 65">
              <a:extLst>
                <a:ext uri="{FF2B5EF4-FFF2-40B4-BE49-F238E27FC236}">
                  <a16:creationId xmlns:a16="http://schemas.microsoft.com/office/drawing/2014/main" id="{7D29C6A3-349D-B5A6-D3AC-3D291BEDEC7E}"/>
                </a:ext>
              </a:extLst>
            </p:cNvPr>
            <p:cNvSpPr/>
            <p:nvPr/>
          </p:nvSpPr>
          <p:spPr>
            <a:xfrm>
              <a:off x="10546592" y="2045987"/>
              <a:ext cx="791341" cy="2215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Q3</a:t>
              </a:r>
              <a:endParaRPr lang="ko-KR" alt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418A3563-3D65-6235-8201-73D84B832909}"/>
                </a:ext>
              </a:extLst>
            </p:cNvPr>
            <p:cNvSpPr/>
            <p:nvPr/>
          </p:nvSpPr>
          <p:spPr>
            <a:xfrm>
              <a:off x="10744502" y="2488087"/>
              <a:ext cx="791341" cy="2215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Q4</a:t>
              </a:r>
              <a:endParaRPr lang="ko-KR" altLang="en-US" sz="14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8" name="직사각형 67">
              <a:extLst>
                <a:ext uri="{FF2B5EF4-FFF2-40B4-BE49-F238E27FC236}">
                  <a16:creationId xmlns:a16="http://schemas.microsoft.com/office/drawing/2014/main" id="{77250A46-3C3E-61DA-7D7F-32AE962D64B8}"/>
                </a:ext>
              </a:extLst>
            </p:cNvPr>
            <p:cNvSpPr/>
            <p:nvPr/>
          </p:nvSpPr>
          <p:spPr>
            <a:xfrm>
              <a:off x="10714695" y="2854264"/>
              <a:ext cx="791341" cy="22157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dirty="0">
                  <a:solidFill>
                    <a:schemeClr val="bg2">
                      <a:lumMod val="9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Q1</a:t>
              </a:r>
              <a:endParaRPr lang="ko-KR" altLang="en-US" sz="1400" dirty="0">
                <a:solidFill>
                  <a:schemeClr val="bg2">
                    <a:lumMod val="9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20" name="그래픽 19" descr="콩팥 단색으로 채워진">
            <a:extLst>
              <a:ext uri="{FF2B5EF4-FFF2-40B4-BE49-F238E27FC236}">
                <a16:creationId xmlns:a16="http://schemas.microsoft.com/office/drawing/2014/main" id="{20CAD911-F1EB-3292-228A-FAE4572F35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7703" y="4849354"/>
            <a:ext cx="773121" cy="773121"/>
          </a:xfrm>
          <a:prstGeom prst="rect">
            <a:avLst/>
          </a:prstGeom>
          <a:noFill/>
        </p:spPr>
      </p:pic>
      <p:grpSp>
        <p:nvGrpSpPr>
          <p:cNvPr id="47" name="그룹 46">
            <a:extLst>
              <a:ext uri="{FF2B5EF4-FFF2-40B4-BE49-F238E27FC236}">
                <a16:creationId xmlns:a16="http://schemas.microsoft.com/office/drawing/2014/main" id="{4487E152-FECE-EFC0-2C26-235D9C3895F1}"/>
              </a:ext>
            </a:extLst>
          </p:cNvPr>
          <p:cNvGrpSpPr>
            <a:grpSpLocks noChangeAspect="1"/>
          </p:cNvGrpSpPr>
          <p:nvPr/>
        </p:nvGrpSpPr>
        <p:grpSpPr>
          <a:xfrm>
            <a:off x="8013808" y="3854140"/>
            <a:ext cx="633671" cy="633109"/>
            <a:chOff x="6573722" y="1913705"/>
            <a:chExt cx="651270" cy="650691"/>
          </a:xfrm>
          <a:solidFill>
            <a:schemeClr val="tx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5EDC40B-FF33-6F39-A612-D1D0EC23C45A}"/>
                </a:ext>
              </a:extLst>
            </p:cNvPr>
            <p:cNvSpPr/>
            <p:nvPr/>
          </p:nvSpPr>
          <p:spPr>
            <a:xfrm>
              <a:off x="6573722" y="1913705"/>
              <a:ext cx="361950" cy="615803"/>
            </a:xfrm>
            <a:custGeom>
              <a:avLst/>
              <a:gdLst>
                <a:gd name="connsiteX0" fmla="*/ 304800 w 361950"/>
                <a:gd name="connsiteY0" fmla="*/ 244329 h 615803"/>
                <a:gd name="connsiteX1" fmla="*/ 231362 w 361950"/>
                <a:gd name="connsiteY1" fmla="*/ 244329 h 615803"/>
                <a:gd name="connsiteX2" fmla="*/ 253555 w 361950"/>
                <a:gd name="connsiteY2" fmla="*/ 46399 h 615803"/>
                <a:gd name="connsiteX3" fmla="*/ 123158 w 361950"/>
                <a:gd name="connsiteY3" fmla="*/ 12585 h 615803"/>
                <a:gd name="connsiteX4" fmla="*/ 0 w 361950"/>
                <a:gd name="connsiteY4" fmla="*/ 263379 h 615803"/>
                <a:gd name="connsiteX5" fmla="*/ 123158 w 361950"/>
                <a:gd name="connsiteY5" fmla="*/ 514172 h 615803"/>
                <a:gd name="connsiteX6" fmla="*/ 253555 w 361950"/>
                <a:gd name="connsiteY6" fmla="*/ 480358 h 615803"/>
                <a:gd name="connsiteX7" fmla="*/ 231362 w 361950"/>
                <a:gd name="connsiteY7" fmla="*/ 282429 h 615803"/>
                <a:gd name="connsiteX8" fmla="*/ 304800 w 361950"/>
                <a:gd name="connsiteY8" fmla="*/ 282429 h 615803"/>
                <a:gd name="connsiteX9" fmla="*/ 323850 w 361950"/>
                <a:gd name="connsiteY9" fmla="*/ 301479 h 615803"/>
                <a:gd name="connsiteX10" fmla="*/ 323850 w 361950"/>
                <a:gd name="connsiteY10" fmla="*/ 615804 h 615803"/>
                <a:gd name="connsiteX11" fmla="*/ 361950 w 361950"/>
                <a:gd name="connsiteY11" fmla="*/ 615804 h 615803"/>
                <a:gd name="connsiteX12" fmla="*/ 361950 w 361950"/>
                <a:gd name="connsiteY12" fmla="*/ 301479 h 615803"/>
                <a:gd name="connsiteX13" fmla="*/ 304800 w 361950"/>
                <a:gd name="connsiteY13" fmla="*/ 244329 h 6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1950" h="615803">
                  <a:moveTo>
                    <a:pt x="304800" y="244329"/>
                  </a:moveTo>
                  <a:lnTo>
                    <a:pt x="231362" y="244329"/>
                  </a:lnTo>
                  <a:cubicBezTo>
                    <a:pt x="245554" y="191369"/>
                    <a:pt x="307562" y="129362"/>
                    <a:pt x="253555" y="46399"/>
                  </a:cubicBezTo>
                  <a:cubicBezTo>
                    <a:pt x="226324" y="1803"/>
                    <a:pt x="168630" y="-13157"/>
                    <a:pt x="123158" y="12585"/>
                  </a:cubicBezTo>
                  <a:cubicBezTo>
                    <a:pt x="47625" y="57258"/>
                    <a:pt x="0" y="153365"/>
                    <a:pt x="0" y="263379"/>
                  </a:cubicBezTo>
                  <a:cubicBezTo>
                    <a:pt x="0" y="373392"/>
                    <a:pt x="47625" y="469500"/>
                    <a:pt x="123158" y="514172"/>
                  </a:cubicBezTo>
                  <a:cubicBezTo>
                    <a:pt x="168630" y="539914"/>
                    <a:pt x="226324" y="524954"/>
                    <a:pt x="253555" y="480358"/>
                  </a:cubicBezTo>
                  <a:cubicBezTo>
                    <a:pt x="307753" y="397395"/>
                    <a:pt x="245554" y="335388"/>
                    <a:pt x="231362" y="282429"/>
                  </a:cubicBezTo>
                  <a:lnTo>
                    <a:pt x="304800" y="282429"/>
                  </a:lnTo>
                  <a:cubicBezTo>
                    <a:pt x="315321" y="282429"/>
                    <a:pt x="323850" y="290957"/>
                    <a:pt x="323850" y="301479"/>
                  </a:cubicBezTo>
                  <a:lnTo>
                    <a:pt x="323850" y="615804"/>
                  </a:lnTo>
                  <a:lnTo>
                    <a:pt x="361950" y="615804"/>
                  </a:lnTo>
                  <a:lnTo>
                    <a:pt x="361950" y="301479"/>
                  </a:lnTo>
                  <a:cubicBezTo>
                    <a:pt x="361950" y="269916"/>
                    <a:pt x="336363" y="244329"/>
                    <a:pt x="304800" y="2443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38" name="object 2">
              <a:extLst>
                <a:ext uri="{FF2B5EF4-FFF2-40B4-BE49-F238E27FC236}">
                  <a16:creationId xmlns:a16="http://schemas.microsoft.com/office/drawing/2014/main" id="{0BF6BC4E-7538-533F-C15C-37E76DADB30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49390" y="2100104"/>
              <a:ext cx="154765" cy="464292"/>
            </a:xfrm>
            <a:prstGeom prst="rect">
              <a:avLst/>
            </a:prstGeom>
            <a:grpFill/>
          </p:spPr>
        </p:pic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3AE160F-5518-F09E-CB92-CFC96600DB86}"/>
                </a:ext>
              </a:extLst>
            </p:cNvPr>
            <p:cNvSpPr/>
            <p:nvPr/>
          </p:nvSpPr>
          <p:spPr>
            <a:xfrm>
              <a:off x="6981398" y="1990758"/>
              <a:ext cx="243594" cy="414438"/>
            </a:xfrm>
            <a:custGeom>
              <a:avLst/>
              <a:gdLst>
                <a:gd name="connsiteX0" fmla="*/ 238792 w 361950"/>
                <a:gd name="connsiteY0" fmla="*/ 12585 h 615803"/>
                <a:gd name="connsiteX1" fmla="*/ 108395 w 361950"/>
                <a:gd name="connsiteY1" fmla="*/ 46399 h 615803"/>
                <a:gd name="connsiteX2" fmla="*/ 130588 w 361950"/>
                <a:gd name="connsiteY2" fmla="*/ 244329 h 615803"/>
                <a:gd name="connsiteX3" fmla="*/ 57150 w 361950"/>
                <a:gd name="connsiteY3" fmla="*/ 244329 h 615803"/>
                <a:gd name="connsiteX4" fmla="*/ 0 w 361950"/>
                <a:gd name="connsiteY4" fmla="*/ 301479 h 615803"/>
                <a:gd name="connsiteX5" fmla="*/ 0 w 361950"/>
                <a:gd name="connsiteY5" fmla="*/ 615804 h 615803"/>
                <a:gd name="connsiteX6" fmla="*/ 38100 w 361950"/>
                <a:gd name="connsiteY6" fmla="*/ 615804 h 615803"/>
                <a:gd name="connsiteX7" fmla="*/ 38100 w 361950"/>
                <a:gd name="connsiteY7" fmla="*/ 301479 h 615803"/>
                <a:gd name="connsiteX8" fmla="*/ 57150 w 361950"/>
                <a:gd name="connsiteY8" fmla="*/ 282429 h 615803"/>
                <a:gd name="connsiteX9" fmla="*/ 130588 w 361950"/>
                <a:gd name="connsiteY9" fmla="*/ 282429 h 615803"/>
                <a:gd name="connsiteX10" fmla="*/ 108395 w 361950"/>
                <a:gd name="connsiteY10" fmla="*/ 480358 h 615803"/>
                <a:gd name="connsiteX11" fmla="*/ 238792 w 361950"/>
                <a:gd name="connsiteY11" fmla="*/ 514172 h 615803"/>
                <a:gd name="connsiteX12" fmla="*/ 361950 w 361950"/>
                <a:gd name="connsiteY12" fmla="*/ 263379 h 615803"/>
                <a:gd name="connsiteX13" fmla="*/ 238792 w 361950"/>
                <a:gd name="connsiteY13" fmla="*/ 12585 h 61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61950" h="615803">
                  <a:moveTo>
                    <a:pt x="238792" y="12585"/>
                  </a:moveTo>
                  <a:cubicBezTo>
                    <a:pt x="193320" y="-13157"/>
                    <a:pt x="135626" y="1803"/>
                    <a:pt x="108395" y="46399"/>
                  </a:cubicBezTo>
                  <a:cubicBezTo>
                    <a:pt x="54197" y="129362"/>
                    <a:pt x="116396" y="191369"/>
                    <a:pt x="130588" y="244329"/>
                  </a:cubicBezTo>
                  <a:lnTo>
                    <a:pt x="57150" y="244329"/>
                  </a:lnTo>
                  <a:cubicBezTo>
                    <a:pt x="25587" y="244329"/>
                    <a:pt x="0" y="269916"/>
                    <a:pt x="0" y="301479"/>
                  </a:cubicBezTo>
                  <a:lnTo>
                    <a:pt x="0" y="615804"/>
                  </a:lnTo>
                  <a:lnTo>
                    <a:pt x="38100" y="615804"/>
                  </a:lnTo>
                  <a:lnTo>
                    <a:pt x="38100" y="301479"/>
                  </a:lnTo>
                  <a:cubicBezTo>
                    <a:pt x="38100" y="290957"/>
                    <a:pt x="46629" y="282429"/>
                    <a:pt x="57150" y="282429"/>
                  </a:cubicBezTo>
                  <a:lnTo>
                    <a:pt x="130588" y="282429"/>
                  </a:lnTo>
                  <a:cubicBezTo>
                    <a:pt x="116396" y="335388"/>
                    <a:pt x="54388" y="397395"/>
                    <a:pt x="108395" y="480358"/>
                  </a:cubicBezTo>
                  <a:cubicBezTo>
                    <a:pt x="135626" y="524954"/>
                    <a:pt x="193320" y="539914"/>
                    <a:pt x="238792" y="514172"/>
                  </a:cubicBezTo>
                  <a:cubicBezTo>
                    <a:pt x="314325" y="469500"/>
                    <a:pt x="361950" y="373392"/>
                    <a:pt x="361950" y="263379"/>
                  </a:cubicBezTo>
                  <a:cubicBezTo>
                    <a:pt x="361950" y="153365"/>
                    <a:pt x="314325" y="57258"/>
                    <a:pt x="238792" y="12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aphicFrame>
        <p:nvGraphicFramePr>
          <p:cNvPr id="77" name="다이어그램 76">
            <a:extLst>
              <a:ext uri="{FF2B5EF4-FFF2-40B4-BE49-F238E27FC236}">
                <a16:creationId xmlns:a16="http://schemas.microsoft.com/office/drawing/2014/main" id="{2347E6F7-01A9-B516-4CB2-5D7AC4A1FB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5382689"/>
              </p:ext>
            </p:extLst>
          </p:nvPr>
        </p:nvGraphicFramePr>
        <p:xfrm>
          <a:off x="5277964" y="3912763"/>
          <a:ext cx="4074660" cy="15815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81" name="TextBox 80">
            <a:extLst>
              <a:ext uri="{FF2B5EF4-FFF2-40B4-BE49-F238E27FC236}">
                <a16:creationId xmlns:a16="http://schemas.microsoft.com/office/drawing/2014/main" id="{175E180C-5F94-15C0-924A-8BD7FADCE567}"/>
              </a:ext>
            </a:extLst>
          </p:cNvPr>
          <p:cNvSpPr txBox="1"/>
          <p:nvPr/>
        </p:nvSpPr>
        <p:spPr>
          <a:xfrm>
            <a:off x="9219817" y="4772000"/>
            <a:ext cx="247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7.1-fold </a:t>
            </a:r>
            <a:r>
              <a:rPr lang="en-US" altLang="ko-KR" dirty="0"/>
              <a:t>odds (</a:t>
            </a:r>
            <a:r>
              <a:rPr lang="en-US" altLang="ko-KR" i="1" dirty="0"/>
              <a:t>P</a:t>
            </a:r>
            <a:r>
              <a:rPr lang="en-US" altLang="ko-KR" dirty="0"/>
              <a:t>=0.05) than single kidney </a:t>
            </a:r>
            <a:endParaRPr lang="ko-KR" alt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366859C-2575-7FEC-D4B6-C774773B5713}"/>
              </a:ext>
            </a:extLst>
          </p:cNvPr>
          <p:cNvSpPr txBox="1"/>
          <p:nvPr/>
        </p:nvSpPr>
        <p:spPr>
          <a:xfrm>
            <a:off x="9219817" y="3978037"/>
            <a:ext cx="2475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0.06-fold odds (</a:t>
            </a:r>
            <a:r>
              <a:rPr lang="en-US" altLang="ko-KR" i="1" dirty="0"/>
              <a:t>P</a:t>
            </a:r>
            <a:r>
              <a:rPr lang="en-US" altLang="ko-KR" dirty="0"/>
              <a:t>=0.049) than single kidney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66195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3307</TotalTime>
  <Words>144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Theme</vt:lpstr>
      <vt:lpstr>PowerPoint 프레젠테이션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user</cp:lastModifiedBy>
  <cp:revision>76</cp:revision>
  <dcterms:created xsi:type="dcterms:W3CDTF">2019-06-13T12:30:18Z</dcterms:created>
  <dcterms:modified xsi:type="dcterms:W3CDTF">2023-10-14T21:08:45Z</dcterms:modified>
</cp:coreProperties>
</file>