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5"/>
  </p:notesMasterIdLst>
  <p:sldIdLst>
    <p:sldId id="280" r:id="rId2"/>
    <p:sldId id="283" r:id="rId3"/>
    <p:sldId id="282" r:id="rId4"/>
  </p:sldIdLst>
  <p:sldSz cx="16256000" cy="12192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기본 구역" id="{C90ADDC3-B8B1-42AE-8407-A84B4498012F}">
          <p14:sldIdLst>
            <p14:sldId id="280"/>
          </p14:sldIdLst>
        </p14:section>
        <p14:section name="제목 없는 구역" id="{EF79471B-5783-4333-83AB-3C965360D955}">
          <p14:sldIdLst>
            <p14:sldId id="283"/>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0" autoAdjust="0"/>
    <p:restoredTop sz="75890" autoAdjust="0"/>
  </p:normalViewPr>
  <p:slideViewPr>
    <p:cSldViewPr snapToGrid="0">
      <p:cViewPr>
        <p:scale>
          <a:sx n="60" d="100"/>
          <a:sy n="60" d="100"/>
        </p:scale>
        <p:origin x="34" y="-8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A4FE21-7B62-46D0-A4AC-631CA92CF5FA}" type="datetimeFigureOut">
              <a:rPr lang="ko-KR" altLang="en-US" smtClean="0"/>
              <a:t>2023-09-18</a:t>
            </a:fld>
            <a:endParaRPr lang="ko-KR" altLang="en-US"/>
          </a:p>
        </p:txBody>
      </p:sp>
      <p:sp>
        <p:nvSpPr>
          <p:cNvPr id="4" name="슬라이드 이미지 개체 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7B7B7A-F4C5-4103-868F-7810E85A5C64}" type="slidenum">
              <a:rPr lang="ko-KR" altLang="en-US" smtClean="0"/>
              <a:t>‹#›</a:t>
            </a:fld>
            <a:endParaRPr lang="ko-KR" altLang="en-US"/>
          </a:p>
        </p:txBody>
      </p:sp>
    </p:spTree>
    <p:extLst>
      <p:ext uri="{BB962C8B-B14F-4D97-AF65-F5344CB8AC3E}">
        <p14:creationId xmlns:p14="http://schemas.microsoft.com/office/powerpoint/2010/main" val="2752513838"/>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1371600" y="1143000"/>
            <a:ext cx="4114800" cy="3086100"/>
          </a:xfrm>
        </p:spPr>
      </p:sp>
      <p:sp>
        <p:nvSpPr>
          <p:cNvPr id="3" name="슬라이드 노트 개체 틀 2"/>
          <p:cNvSpPr>
            <a:spLocks noGrp="1"/>
          </p:cNvSpPr>
          <p:nvPr>
            <p:ph type="body" idx="1"/>
          </p:nvPr>
        </p:nvSpPr>
        <p:spPr/>
        <p:txBody>
          <a:bodyPr/>
          <a:lstStyle/>
          <a:p>
            <a:pPr latinLnBrk="1"/>
            <a:r>
              <a:rPr lang="en-US" altLang="ko-KR" b="1" dirty="0" smtClean="0"/>
              <a:t>Supplementary Fig</a:t>
            </a:r>
            <a:r>
              <a:rPr lang="en-US" altLang="ko-KR" b="1" baseline="0" dirty="0" smtClean="0"/>
              <a:t> </a:t>
            </a:r>
            <a:r>
              <a:rPr lang="en-US" altLang="ko-KR" b="1" dirty="0" smtClean="0"/>
              <a:t>1</a:t>
            </a:r>
            <a:r>
              <a:rPr lang="en-US" altLang="ko-KR" sz="1200" b="1" kern="1200" baseline="0" dirty="0" smtClean="0">
                <a:solidFill>
                  <a:schemeClr val="tx1"/>
                </a:solidFill>
                <a:effectLst/>
                <a:latin typeface="+mn-lt"/>
                <a:ea typeface="+mn-ea"/>
                <a:cs typeface="+mn-cs"/>
              </a:rPr>
              <a:t> </a:t>
            </a:r>
            <a:r>
              <a:rPr lang="en-US" altLang="ko-KR" sz="1200" kern="1200" dirty="0" smtClean="0">
                <a:solidFill>
                  <a:schemeClr val="tx1"/>
                </a:solidFill>
                <a:effectLst/>
                <a:latin typeface="+mn-lt"/>
                <a:ea typeface="+mn-ea"/>
                <a:cs typeface="+mn-cs"/>
              </a:rPr>
              <a:t>Measurement </a:t>
            </a:r>
            <a:r>
              <a:rPr lang="en-US" altLang="ko-KR" sz="1200" kern="1200" dirty="0" smtClean="0">
                <a:solidFill>
                  <a:schemeClr val="tx1"/>
                </a:solidFill>
                <a:effectLst/>
                <a:latin typeface="+mn-lt"/>
                <a:ea typeface="+mn-ea"/>
                <a:cs typeface="+mn-cs"/>
              </a:rPr>
              <a:t>of kidney size by renal ultrasound.</a:t>
            </a:r>
            <a:endParaRPr lang="ko-KR" altLang="ko-KR" sz="1200" kern="1200" dirty="0" smtClean="0">
              <a:solidFill>
                <a:schemeClr val="tx1"/>
              </a:solidFill>
              <a:effectLst/>
              <a:latin typeface="+mn-lt"/>
              <a:ea typeface="+mn-ea"/>
              <a:cs typeface="+mn-cs"/>
            </a:endParaRPr>
          </a:p>
          <a:p>
            <a:pPr lvl="0" latinLnBrk="1"/>
            <a:r>
              <a:rPr lang="en-US" altLang="ko-KR" sz="1200" kern="1200" dirty="0" smtClean="0">
                <a:solidFill>
                  <a:schemeClr val="tx1"/>
                </a:solidFill>
                <a:effectLst/>
                <a:latin typeface="+mn-lt"/>
                <a:ea typeface="+mn-ea"/>
                <a:cs typeface="+mn-cs"/>
              </a:rPr>
              <a:t>(A) The length (L) and depth(D) of the kidney are measured at the longitudinal plane on the renal hilum. (B) The transverse width (W) and depth (D) of the kidney is obtained at the transverse plane passing through the center of hilum.</a:t>
            </a:r>
            <a:endParaRPr lang="ko-KR" altLang="ko-KR" sz="1200" kern="1200" dirty="0" smtClean="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317B7B7A-F4C5-4103-868F-7810E85A5C64}" type="slidenum">
              <a:rPr lang="ko-KR" altLang="en-US" smtClean="0"/>
              <a:t>1</a:t>
            </a:fld>
            <a:endParaRPr lang="ko-KR" altLang="en-US"/>
          </a:p>
        </p:txBody>
      </p:sp>
    </p:spTree>
    <p:extLst>
      <p:ext uri="{BB962C8B-B14F-4D97-AF65-F5344CB8AC3E}">
        <p14:creationId xmlns:p14="http://schemas.microsoft.com/office/powerpoint/2010/main" val="3630639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1371600" y="1143000"/>
            <a:ext cx="4114800" cy="3086100"/>
          </a:xfrm>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b="1" kern="1200" dirty="0" smtClean="0">
                <a:solidFill>
                  <a:schemeClr val="tx1"/>
                </a:solidFill>
                <a:effectLst/>
                <a:latin typeface="+mn-lt"/>
                <a:ea typeface="+mn-ea"/>
                <a:cs typeface="+mn-cs"/>
              </a:rPr>
              <a:t>Supplementary Fig 2</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Cox </a:t>
            </a:r>
            <a:r>
              <a:rPr lang="en-US" altLang="ko-KR" sz="1200" kern="1200" dirty="0" smtClean="0">
                <a:solidFill>
                  <a:schemeClr val="tx1"/>
                </a:solidFill>
                <a:effectLst/>
                <a:latin typeface="+mn-lt"/>
                <a:ea typeface="+mn-ea"/>
                <a:cs typeface="+mn-cs"/>
              </a:rPr>
              <a:t>proportional hazards regression model survival curves for the requirement of renal replacement therapy in cystic kidney disease</a:t>
            </a:r>
          </a:p>
          <a:p>
            <a:pPr marL="0" marR="0" indent="0" algn="l" defTabSz="914400" rtl="0" eaLnBrk="1" fontAlgn="auto" latinLnBrk="1" hangingPunct="1">
              <a:lnSpc>
                <a:spcPct val="100000"/>
              </a:lnSpc>
              <a:spcBef>
                <a:spcPts val="0"/>
              </a:spcBef>
              <a:spcAft>
                <a:spcPts val="0"/>
              </a:spcAft>
              <a:buClrTx/>
              <a:buSzTx/>
              <a:buFontTx/>
              <a:buNone/>
              <a:tabLst/>
              <a:defRPr/>
            </a:pPr>
            <a:endParaRPr lang="ko-KR" altLang="ko-KR" sz="1200" kern="1200" dirty="0" smtClean="0">
              <a:solidFill>
                <a:schemeClr val="tx1"/>
              </a:solidFill>
              <a:effectLst/>
              <a:latin typeface="+mn-lt"/>
              <a:ea typeface="+mn-ea"/>
              <a:cs typeface="+mn-cs"/>
            </a:endParaRP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(a-d) cumulative survival </a:t>
            </a:r>
            <a:r>
              <a:rPr lang="en-US" altLang="ko-KR" sz="1200" b="0" i="0" kern="1200" dirty="0" smtClean="0">
                <a:solidFill>
                  <a:schemeClr val="tx1"/>
                </a:solidFill>
                <a:effectLst/>
                <a:latin typeface="+mn-lt"/>
                <a:ea typeface="+mn-ea"/>
                <a:cs typeface="+mn-cs"/>
              </a:rPr>
              <a:t>according to age category,</a:t>
            </a:r>
            <a:r>
              <a:rPr lang="en-US" altLang="ko-KR" sz="1200" b="0" i="0" kern="1200" baseline="0" dirty="0" smtClean="0">
                <a:solidFill>
                  <a:schemeClr val="tx1"/>
                </a:solidFill>
                <a:effectLst/>
                <a:latin typeface="+mn-lt"/>
                <a:ea typeface="+mn-ea"/>
                <a:cs typeface="+mn-cs"/>
              </a:rPr>
              <a:t> ratio of each kidney volume, CKD stage, or sex, </a:t>
            </a:r>
            <a:r>
              <a:rPr lang="en-US" altLang="ko-KR" sz="1200" b="0" i="0" kern="1200" dirty="0" smtClean="0">
                <a:solidFill>
                  <a:schemeClr val="tx1"/>
                </a:solidFill>
                <a:effectLst/>
                <a:latin typeface="+mn-lt"/>
                <a:ea typeface="+mn-ea"/>
                <a:cs typeface="+mn-cs"/>
              </a:rPr>
              <a:t>respectively.</a:t>
            </a:r>
          </a:p>
          <a:p>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CKD, chronic kidney disease; </a:t>
            </a:r>
            <a:r>
              <a:rPr lang="en-US" altLang="ko-KR" sz="1200" b="0" i="0" kern="1200" dirty="0" smtClean="0">
                <a:solidFill>
                  <a:schemeClr val="tx1"/>
                </a:solidFill>
                <a:effectLst/>
                <a:latin typeface="+mn-lt"/>
                <a:ea typeface="+mn-ea"/>
                <a:cs typeface="+mn-cs"/>
              </a:rPr>
              <a:t>HR, hazard ratio. </a:t>
            </a:r>
            <a:r>
              <a:rPr lang="en-US" altLang="ko-KR" sz="1200" kern="1200" dirty="0" smtClean="0">
                <a:solidFill>
                  <a:schemeClr val="tx1"/>
                </a:solidFill>
                <a:effectLst/>
                <a:latin typeface="+mn-lt"/>
                <a:ea typeface="+mn-ea"/>
                <a:cs typeface="+mn-cs"/>
              </a:rPr>
              <a:t>Quartiles of ratio of each kidney volume; Q1 (≤25th), Q2 (26–50th), Q3 (51–75th), and Q4 (&gt;75th).</a:t>
            </a:r>
            <a:endParaRPr lang="ko-KR" altLang="ko-KR" sz="1200" kern="1200" dirty="0" smtClean="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317B7B7A-F4C5-4103-868F-7810E85A5C64}" type="slidenum">
              <a:rPr lang="ko-KR" altLang="en-US" smtClean="0"/>
              <a:t>2</a:t>
            </a:fld>
            <a:endParaRPr lang="ko-KR" altLang="en-US"/>
          </a:p>
        </p:txBody>
      </p:sp>
    </p:spTree>
    <p:extLst>
      <p:ext uri="{BB962C8B-B14F-4D97-AF65-F5344CB8AC3E}">
        <p14:creationId xmlns:p14="http://schemas.microsoft.com/office/powerpoint/2010/main" val="3012755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1371600" y="1143000"/>
            <a:ext cx="4114800" cy="3086100"/>
          </a:xfrm>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b="1" kern="1200" dirty="0" smtClean="0">
                <a:solidFill>
                  <a:schemeClr val="tx1"/>
                </a:solidFill>
                <a:effectLst/>
                <a:latin typeface="+mn-lt"/>
                <a:ea typeface="+mn-ea"/>
                <a:cs typeface="+mn-cs"/>
              </a:rPr>
              <a:t>Supplementary Fig 3</a:t>
            </a:r>
            <a:r>
              <a:rPr lang="en-US" altLang="ko-KR" sz="1200" kern="1200" dirty="0" smtClean="0">
                <a:solidFill>
                  <a:schemeClr val="tx1"/>
                </a:solidFill>
                <a:effectLst/>
                <a:latin typeface="+mn-lt"/>
                <a:ea typeface="+mn-ea"/>
                <a:cs typeface="+mn-cs"/>
              </a:rPr>
              <a:t> </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Cox </a:t>
            </a:r>
            <a:r>
              <a:rPr lang="en-US" altLang="ko-KR" sz="1200" kern="1200" dirty="0" smtClean="0">
                <a:solidFill>
                  <a:schemeClr val="tx1"/>
                </a:solidFill>
                <a:effectLst/>
                <a:latin typeface="+mn-lt"/>
                <a:ea typeface="+mn-ea"/>
                <a:cs typeface="+mn-cs"/>
              </a:rPr>
              <a:t>proportional hazards regression model survival curves for the requirement of renal replacement therapy in other etiology</a:t>
            </a:r>
          </a:p>
          <a:p>
            <a:pPr marL="0" marR="0" indent="0" algn="l" defTabSz="914400" rtl="0" eaLnBrk="1" fontAlgn="auto" latinLnBrk="1" hangingPunct="1">
              <a:lnSpc>
                <a:spcPct val="100000"/>
              </a:lnSpc>
              <a:spcBef>
                <a:spcPts val="0"/>
              </a:spcBef>
              <a:spcAft>
                <a:spcPts val="0"/>
              </a:spcAft>
              <a:buClrTx/>
              <a:buSzTx/>
              <a:buFontTx/>
              <a:buNone/>
              <a:tabLst/>
              <a:defRPr/>
            </a:pPr>
            <a:endParaRPr lang="ko-KR" altLang="ko-KR" sz="1200" kern="1200" dirty="0" smtClean="0">
              <a:solidFill>
                <a:schemeClr val="tx1"/>
              </a:solidFill>
              <a:effectLst/>
              <a:latin typeface="+mn-lt"/>
              <a:ea typeface="+mn-ea"/>
              <a:cs typeface="+mn-cs"/>
            </a:endParaRP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(a-d) cumulative survival </a:t>
            </a:r>
            <a:r>
              <a:rPr lang="en-US" altLang="ko-KR" sz="1200" b="0" i="0" kern="1200" dirty="0" smtClean="0">
                <a:solidFill>
                  <a:schemeClr val="tx1"/>
                </a:solidFill>
                <a:effectLst/>
                <a:latin typeface="+mn-lt"/>
                <a:ea typeface="+mn-ea"/>
                <a:cs typeface="+mn-cs"/>
              </a:rPr>
              <a:t>according to age category,</a:t>
            </a:r>
            <a:r>
              <a:rPr lang="en-US" altLang="ko-KR" sz="1200" b="0" i="0" kern="1200" baseline="0" dirty="0" smtClean="0">
                <a:solidFill>
                  <a:schemeClr val="tx1"/>
                </a:solidFill>
                <a:effectLst/>
                <a:latin typeface="+mn-lt"/>
                <a:ea typeface="+mn-ea"/>
                <a:cs typeface="+mn-cs"/>
              </a:rPr>
              <a:t> ratio of each kidney volume, CKD stage, or UPCR, </a:t>
            </a:r>
            <a:r>
              <a:rPr lang="en-US" altLang="ko-KR" sz="1200" b="0" i="0" kern="1200" dirty="0" smtClean="0">
                <a:solidFill>
                  <a:schemeClr val="tx1"/>
                </a:solidFill>
                <a:effectLst/>
                <a:latin typeface="+mn-lt"/>
                <a:ea typeface="+mn-ea"/>
                <a:cs typeface="+mn-cs"/>
              </a:rPr>
              <a:t>respectively.</a:t>
            </a:r>
          </a:p>
          <a:p>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CKD, chronic kidney disease; </a:t>
            </a:r>
            <a:r>
              <a:rPr lang="en-US" altLang="ko-KR" sz="1200" b="0" i="0" kern="1200" dirty="0" smtClean="0">
                <a:solidFill>
                  <a:schemeClr val="tx1"/>
                </a:solidFill>
                <a:effectLst/>
                <a:latin typeface="+mn-lt"/>
                <a:ea typeface="+mn-ea"/>
                <a:cs typeface="+mn-cs"/>
              </a:rPr>
              <a:t>HR, hazard ratio; </a:t>
            </a:r>
            <a:r>
              <a:rPr lang="en-US" altLang="ko-KR" sz="1200" kern="1200" dirty="0" smtClean="0">
                <a:solidFill>
                  <a:schemeClr val="tx1"/>
                </a:solidFill>
                <a:effectLst/>
                <a:latin typeface="+mn-lt"/>
                <a:ea typeface="+mn-ea"/>
                <a:cs typeface="+mn-cs"/>
              </a:rPr>
              <a:t>UPCR, urine protein to creatinine ratio. Quartiles of ratio of each kidney volume; Q1 (≤25th), Q2 (26–50th), Q3 (51–75th), and Q4 (&gt;75th).</a:t>
            </a:r>
            <a:endParaRPr lang="ko-KR" altLang="ko-KR" sz="1200" kern="1200" dirty="0" smtClean="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317B7B7A-F4C5-4103-868F-7810E85A5C64}" type="slidenum">
              <a:rPr lang="ko-KR" altLang="en-US" smtClean="0"/>
              <a:t>3</a:t>
            </a:fld>
            <a:endParaRPr lang="ko-KR" altLang="en-US"/>
          </a:p>
        </p:txBody>
      </p:sp>
    </p:spTree>
    <p:extLst>
      <p:ext uri="{BB962C8B-B14F-4D97-AF65-F5344CB8AC3E}">
        <p14:creationId xmlns:p14="http://schemas.microsoft.com/office/powerpoint/2010/main" val="3918591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995312"/>
            <a:ext cx="13817600" cy="4244622"/>
          </a:xfrm>
        </p:spPr>
        <p:txBody>
          <a:bodyPr anchor="b"/>
          <a:lstStyle>
            <a:lvl1pPr algn="ctr">
              <a:defRPr sz="10667"/>
            </a:lvl1pPr>
          </a:lstStyle>
          <a:p>
            <a:r>
              <a:rPr lang="ko-KR" altLang="en-US" smtClean="0"/>
              <a:t>마스터 제목 스타일 편집</a:t>
            </a:r>
            <a:endParaRPr lang="en-US" dirty="0"/>
          </a:p>
        </p:txBody>
      </p:sp>
      <p:sp>
        <p:nvSpPr>
          <p:cNvPr id="3" name="Subtitle 2"/>
          <p:cNvSpPr>
            <a:spLocks noGrp="1"/>
          </p:cNvSpPr>
          <p:nvPr>
            <p:ph type="subTitle" idx="1"/>
          </p:nvPr>
        </p:nvSpPr>
        <p:spPr>
          <a:xfrm>
            <a:off x="2032000" y="6403623"/>
            <a:ext cx="12192000" cy="2943577"/>
          </a:xfrm>
        </p:spPr>
        <p:txBody>
          <a:bodyPr/>
          <a:lstStyle>
            <a:lvl1pPr marL="0" indent="0" algn="ctr">
              <a:buNone/>
              <a:defRPr sz="4267"/>
            </a:lvl1pPr>
            <a:lvl2pPr marL="812810" indent="0" algn="ctr">
              <a:buNone/>
              <a:defRPr sz="3556"/>
            </a:lvl2pPr>
            <a:lvl3pPr marL="1625620" indent="0" algn="ctr">
              <a:buNone/>
              <a:defRPr sz="3200"/>
            </a:lvl3pPr>
            <a:lvl4pPr marL="2438430" indent="0" algn="ctr">
              <a:buNone/>
              <a:defRPr sz="2844"/>
            </a:lvl4pPr>
            <a:lvl5pPr marL="3251241" indent="0" algn="ctr">
              <a:buNone/>
              <a:defRPr sz="2844"/>
            </a:lvl5pPr>
            <a:lvl6pPr marL="4064051" indent="0" algn="ctr">
              <a:buNone/>
              <a:defRPr sz="2844"/>
            </a:lvl6pPr>
            <a:lvl7pPr marL="4876861" indent="0" algn="ctr">
              <a:buNone/>
              <a:defRPr sz="2844"/>
            </a:lvl7pPr>
            <a:lvl8pPr marL="5689671" indent="0" algn="ctr">
              <a:buNone/>
              <a:defRPr sz="2844"/>
            </a:lvl8pPr>
            <a:lvl9pPr marL="6502481" indent="0" algn="ctr">
              <a:buNone/>
              <a:defRPr sz="2844"/>
            </a:lvl9pPr>
          </a:lstStyle>
          <a:p>
            <a:r>
              <a:rPr lang="ko-KR" altLang="en-US" smtClean="0"/>
              <a:t>클릭하여 마스터 부제목 스타일 편집</a:t>
            </a:r>
            <a:endParaRPr lang="en-US" dirty="0"/>
          </a:p>
        </p:txBody>
      </p:sp>
      <p:sp>
        <p:nvSpPr>
          <p:cNvPr id="4" name="Date Placeholder 3"/>
          <p:cNvSpPr>
            <a:spLocks noGrp="1"/>
          </p:cNvSpPr>
          <p:nvPr>
            <p:ph type="dt" sz="half" idx="10"/>
          </p:nvPr>
        </p:nvSpPr>
        <p:spPr/>
        <p:txBody>
          <a:bodyPr/>
          <a:lstStyle/>
          <a:p>
            <a:fld id="{08B89785-EFB1-4335-AECB-3922CB644370}" type="datetimeFigureOut">
              <a:rPr lang="ko-KR" altLang="en-US" smtClean="0"/>
              <a:t>2023-09-18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983805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08B89785-EFB1-4335-AECB-3922CB644370}" type="datetimeFigureOut">
              <a:rPr lang="ko-KR" altLang="en-US" smtClean="0"/>
              <a:t>2023-09-18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4244959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633201" y="649111"/>
            <a:ext cx="3505200" cy="10332156"/>
          </a:xfrm>
        </p:spPr>
        <p:txBody>
          <a:bodyPr vert="eaVert"/>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a:xfrm>
            <a:off x="1117601" y="649111"/>
            <a:ext cx="10312400" cy="10332156"/>
          </a:xfrm>
        </p:spPr>
        <p:txBody>
          <a:bodyPr vert="eaVert"/>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08B89785-EFB1-4335-AECB-3922CB644370}" type="datetimeFigureOut">
              <a:rPr lang="ko-KR" altLang="en-US" smtClean="0"/>
              <a:t>2023-09-18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2630388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idx="1"/>
          </p:nvPr>
        </p:nvSpPr>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08B89785-EFB1-4335-AECB-3922CB644370}" type="datetimeFigureOut">
              <a:rPr lang="ko-KR" altLang="en-US" smtClean="0"/>
              <a:t>2023-09-18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875460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1109134" y="3039537"/>
            <a:ext cx="14020800" cy="5071532"/>
          </a:xfrm>
        </p:spPr>
        <p:txBody>
          <a:bodyPr anchor="b"/>
          <a:lstStyle>
            <a:lvl1pPr>
              <a:defRPr sz="10667"/>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1109134" y="8159048"/>
            <a:ext cx="14020800" cy="2666999"/>
          </a:xfrm>
        </p:spPr>
        <p:txBody>
          <a:bodyPr/>
          <a:lstStyle>
            <a:lvl1pPr marL="0" indent="0">
              <a:buNone/>
              <a:defRPr sz="4267">
                <a:solidFill>
                  <a:schemeClr val="tx1"/>
                </a:solidFill>
              </a:defRPr>
            </a:lvl1pPr>
            <a:lvl2pPr marL="812810" indent="0">
              <a:buNone/>
              <a:defRPr sz="3556">
                <a:solidFill>
                  <a:schemeClr val="tx1">
                    <a:tint val="75000"/>
                  </a:schemeClr>
                </a:solidFill>
              </a:defRPr>
            </a:lvl2pPr>
            <a:lvl3pPr marL="1625620" indent="0">
              <a:buNone/>
              <a:defRPr sz="3200">
                <a:solidFill>
                  <a:schemeClr val="tx1">
                    <a:tint val="75000"/>
                  </a:schemeClr>
                </a:solidFill>
              </a:defRPr>
            </a:lvl3pPr>
            <a:lvl4pPr marL="2438430" indent="0">
              <a:buNone/>
              <a:defRPr sz="2844">
                <a:solidFill>
                  <a:schemeClr val="tx1">
                    <a:tint val="75000"/>
                  </a:schemeClr>
                </a:solidFill>
              </a:defRPr>
            </a:lvl4pPr>
            <a:lvl5pPr marL="3251241" indent="0">
              <a:buNone/>
              <a:defRPr sz="2844">
                <a:solidFill>
                  <a:schemeClr val="tx1">
                    <a:tint val="75000"/>
                  </a:schemeClr>
                </a:solidFill>
              </a:defRPr>
            </a:lvl5pPr>
            <a:lvl6pPr marL="4064051" indent="0">
              <a:buNone/>
              <a:defRPr sz="2844">
                <a:solidFill>
                  <a:schemeClr val="tx1">
                    <a:tint val="75000"/>
                  </a:schemeClr>
                </a:solidFill>
              </a:defRPr>
            </a:lvl6pPr>
            <a:lvl7pPr marL="4876861" indent="0">
              <a:buNone/>
              <a:defRPr sz="2844">
                <a:solidFill>
                  <a:schemeClr val="tx1">
                    <a:tint val="75000"/>
                  </a:schemeClr>
                </a:solidFill>
              </a:defRPr>
            </a:lvl7pPr>
            <a:lvl8pPr marL="5689671" indent="0">
              <a:buNone/>
              <a:defRPr sz="2844">
                <a:solidFill>
                  <a:schemeClr val="tx1">
                    <a:tint val="75000"/>
                  </a:schemeClr>
                </a:solidFill>
              </a:defRPr>
            </a:lvl8pPr>
            <a:lvl9pPr marL="6502481" indent="0">
              <a:buNone/>
              <a:defRPr sz="2844">
                <a:solidFill>
                  <a:schemeClr val="tx1">
                    <a:tint val="75000"/>
                  </a:schemeClr>
                </a:solidFill>
              </a:defRPr>
            </a:lvl9pPr>
          </a:lstStyle>
          <a:p>
            <a:pPr lvl="0"/>
            <a:r>
              <a:rPr lang="ko-KR" altLang="en-US" smtClean="0"/>
              <a:t>마스터 텍스트 스타일 편집</a:t>
            </a:r>
          </a:p>
        </p:txBody>
      </p:sp>
      <p:sp>
        <p:nvSpPr>
          <p:cNvPr id="4" name="Date Placeholder 3"/>
          <p:cNvSpPr>
            <a:spLocks noGrp="1"/>
          </p:cNvSpPr>
          <p:nvPr>
            <p:ph type="dt" sz="half" idx="10"/>
          </p:nvPr>
        </p:nvSpPr>
        <p:spPr/>
        <p:txBody>
          <a:bodyPr/>
          <a:lstStyle/>
          <a:p>
            <a:fld id="{08B89785-EFB1-4335-AECB-3922CB644370}" type="datetimeFigureOut">
              <a:rPr lang="ko-KR" altLang="en-US" smtClean="0"/>
              <a:t>2023-09-18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4096882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sz="half" idx="1"/>
          </p:nvPr>
        </p:nvSpPr>
        <p:spPr>
          <a:xfrm>
            <a:off x="1117600" y="3245556"/>
            <a:ext cx="6908800" cy="7735712"/>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Content Placeholder 3"/>
          <p:cNvSpPr>
            <a:spLocks noGrp="1"/>
          </p:cNvSpPr>
          <p:nvPr>
            <p:ph sz="half" idx="2"/>
          </p:nvPr>
        </p:nvSpPr>
        <p:spPr>
          <a:xfrm>
            <a:off x="8229600" y="3245556"/>
            <a:ext cx="6908800" cy="7735712"/>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Date Placeholder 4"/>
          <p:cNvSpPr>
            <a:spLocks noGrp="1"/>
          </p:cNvSpPr>
          <p:nvPr>
            <p:ph type="dt" sz="half" idx="10"/>
          </p:nvPr>
        </p:nvSpPr>
        <p:spPr/>
        <p:txBody>
          <a:bodyPr/>
          <a:lstStyle/>
          <a:p>
            <a:fld id="{08B89785-EFB1-4335-AECB-3922CB644370}" type="datetimeFigureOut">
              <a:rPr lang="ko-KR" altLang="en-US" smtClean="0"/>
              <a:t>2023-09-18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1554728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1119717" y="649114"/>
            <a:ext cx="14020800" cy="2356556"/>
          </a:xfrm>
        </p:spPr>
        <p:txBody>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1119719" y="2988734"/>
            <a:ext cx="6877049" cy="1464732"/>
          </a:xfrm>
        </p:spPr>
        <p:txBody>
          <a:bodyPr anchor="b"/>
          <a:lstStyle>
            <a:lvl1pPr marL="0" indent="0">
              <a:buNone/>
              <a:defRPr sz="4267" b="1"/>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ko-KR" altLang="en-US" smtClean="0"/>
              <a:t>마스터 텍스트 스타일 편집</a:t>
            </a:r>
          </a:p>
        </p:txBody>
      </p:sp>
      <p:sp>
        <p:nvSpPr>
          <p:cNvPr id="4" name="Content Placeholder 3"/>
          <p:cNvSpPr>
            <a:spLocks noGrp="1"/>
          </p:cNvSpPr>
          <p:nvPr>
            <p:ph sz="half" idx="2"/>
          </p:nvPr>
        </p:nvSpPr>
        <p:spPr>
          <a:xfrm>
            <a:off x="1119719" y="4453467"/>
            <a:ext cx="6877049" cy="6550379"/>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Text Placeholder 4"/>
          <p:cNvSpPr>
            <a:spLocks noGrp="1"/>
          </p:cNvSpPr>
          <p:nvPr>
            <p:ph type="body" sz="quarter" idx="3"/>
          </p:nvPr>
        </p:nvSpPr>
        <p:spPr>
          <a:xfrm>
            <a:off x="8229601" y="2988734"/>
            <a:ext cx="6910917" cy="1464732"/>
          </a:xfrm>
        </p:spPr>
        <p:txBody>
          <a:bodyPr anchor="b"/>
          <a:lstStyle>
            <a:lvl1pPr marL="0" indent="0">
              <a:buNone/>
              <a:defRPr sz="4267" b="1"/>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ko-KR" altLang="en-US" smtClean="0"/>
              <a:t>마스터 텍스트 스타일 편집</a:t>
            </a:r>
          </a:p>
        </p:txBody>
      </p:sp>
      <p:sp>
        <p:nvSpPr>
          <p:cNvPr id="6" name="Content Placeholder 5"/>
          <p:cNvSpPr>
            <a:spLocks noGrp="1"/>
          </p:cNvSpPr>
          <p:nvPr>
            <p:ph sz="quarter" idx="4"/>
          </p:nvPr>
        </p:nvSpPr>
        <p:spPr>
          <a:xfrm>
            <a:off x="8229601" y="4453467"/>
            <a:ext cx="6910917" cy="6550379"/>
          </a:xfrm>
        </p:spPr>
        <p:txBody>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7" name="Date Placeholder 6"/>
          <p:cNvSpPr>
            <a:spLocks noGrp="1"/>
          </p:cNvSpPr>
          <p:nvPr>
            <p:ph type="dt" sz="half" idx="10"/>
          </p:nvPr>
        </p:nvSpPr>
        <p:spPr/>
        <p:txBody>
          <a:bodyPr/>
          <a:lstStyle/>
          <a:p>
            <a:fld id="{08B89785-EFB1-4335-AECB-3922CB644370}" type="datetimeFigureOut">
              <a:rPr lang="ko-KR" altLang="en-US" smtClean="0"/>
              <a:t>2023-09-18</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1537937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Date Placeholder 2"/>
          <p:cNvSpPr>
            <a:spLocks noGrp="1"/>
          </p:cNvSpPr>
          <p:nvPr>
            <p:ph type="dt" sz="half" idx="10"/>
          </p:nvPr>
        </p:nvSpPr>
        <p:spPr/>
        <p:txBody>
          <a:bodyPr/>
          <a:lstStyle/>
          <a:p>
            <a:fld id="{08B89785-EFB1-4335-AECB-3922CB644370}" type="datetimeFigureOut">
              <a:rPr lang="ko-KR" altLang="en-US" smtClean="0"/>
              <a:t>2023-09-18</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2463048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B89785-EFB1-4335-AECB-3922CB644370}" type="datetimeFigureOut">
              <a:rPr lang="ko-KR" altLang="en-US" smtClean="0"/>
              <a:t>2023-09-18</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1126500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1119717" y="812800"/>
            <a:ext cx="5242983" cy="2844800"/>
          </a:xfrm>
        </p:spPr>
        <p:txBody>
          <a:bodyPr anchor="b"/>
          <a:lstStyle>
            <a:lvl1pPr>
              <a:defRPr sz="5689"/>
            </a:lvl1pPr>
          </a:lstStyle>
          <a:p>
            <a:r>
              <a:rPr lang="ko-KR" altLang="en-US" smtClean="0"/>
              <a:t>마스터 제목 스타일 편집</a:t>
            </a:r>
            <a:endParaRPr lang="en-US" dirty="0"/>
          </a:p>
        </p:txBody>
      </p:sp>
      <p:sp>
        <p:nvSpPr>
          <p:cNvPr id="3" name="Content Placeholder 2"/>
          <p:cNvSpPr>
            <a:spLocks noGrp="1"/>
          </p:cNvSpPr>
          <p:nvPr>
            <p:ph idx="1"/>
          </p:nvPr>
        </p:nvSpPr>
        <p:spPr>
          <a:xfrm>
            <a:off x="6910917" y="1755425"/>
            <a:ext cx="8229600" cy="8664222"/>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Text Placeholder 3"/>
          <p:cNvSpPr>
            <a:spLocks noGrp="1"/>
          </p:cNvSpPr>
          <p:nvPr>
            <p:ph type="body" sz="half" idx="2"/>
          </p:nvPr>
        </p:nvSpPr>
        <p:spPr>
          <a:xfrm>
            <a:off x="1119717" y="3657600"/>
            <a:ext cx="5242983" cy="6776156"/>
          </a:xfrm>
        </p:spPr>
        <p:txBody>
          <a:bodyPr/>
          <a:lstStyle>
            <a:lvl1pPr marL="0" indent="0">
              <a:buNone/>
              <a:defRPr sz="2844"/>
            </a:lvl1pPr>
            <a:lvl2pPr marL="812810" indent="0">
              <a:buNone/>
              <a:defRPr sz="2489"/>
            </a:lvl2pPr>
            <a:lvl3pPr marL="1625620" indent="0">
              <a:buNone/>
              <a:defRPr sz="2133"/>
            </a:lvl3pPr>
            <a:lvl4pPr marL="2438430" indent="0">
              <a:buNone/>
              <a:defRPr sz="1778"/>
            </a:lvl4pPr>
            <a:lvl5pPr marL="3251241" indent="0">
              <a:buNone/>
              <a:defRPr sz="1778"/>
            </a:lvl5pPr>
            <a:lvl6pPr marL="4064051" indent="0">
              <a:buNone/>
              <a:defRPr sz="1778"/>
            </a:lvl6pPr>
            <a:lvl7pPr marL="4876861" indent="0">
              <a:buNone/>
              <a:defRPr sz="1778"/>
            </a:lvl7pPr>
            <a:lvl8pPr marL="5689671" indent="0">
              <a:buNone/>
              <a:defRPr sz="1778"/>
            </a:lvl8pPr>
            <a:lvl9pPr marL="6502481" indent="0">
              <a:buNone/>
              <a:defRPr sz="1778"/>
            </a:lvl9pPr>
          </a:lstStyle>
          <a:p>
            <a:pPr lvl="0"/>
            <a:r>
              <a:rPr lang="ko-KR" altLang="en-US" smtClean="0"/>
              <a:t>마스터 텍스트 스타일 편집</a:t>
            </a:r>
          </a:p>
        </p:txBody>
      </p:sp>
      <p:sp>
        <p:nvSpPr>
          <p:cNvPr id="5" name="Date Placeholder 4"/>
          <p:cNvSpPr>
            <a:spLocks noGrp="1"/>
          </p:cNvSpPr>
          <p:nvPr>
            <p:ph type="dt" sz="half" idx="10"/>
          </p:nvPr>
        </p:nvSpPr>
        <p:spPr/>
        <p:txBody>
          <a:bodyPr/>
          <a:lstStyle/>
          <a:p>
            <a:fld id="{08B89785-EFB1-4335-AECB-3922CB644370}" type="datetimeFigureOut">
              <a:rPr lang="ko-KR" altLang="en-US" smtClean="0"/>
              <a:t>2023-09-18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37708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1119717" y="812800"/>
            <a:ext cx="5242983" cy="2844800"/>
          </a:xfrm>
        </p:spPr>
        <p:txBody>
          <a:bodyPr anchor="b"/>
          <a:lstStyle>
            <a:lvl1pPr>
              <a:defRPr sz="5689"/>
            </a:lvl1pPr>
          </a:lstStyle>
          <a:p>
            <a:r>
              <a:rPr lang="ko-KR" altLang="en-US" smtClean="0"/>
              <a:t>마스터 제목 스타일 편집</a:t>
            </a:r>
            <a:endParaRPr lang="en-US" dirty="0"/>
          </a:p>
        </p:txBody>
      </p:sp>
      <p:sp>
        <p:nvSpPr>
          <p:cNvPr id="3" name="Picture Placeholder 2"/>
          <p:cNvSpPr>
            <a:spLocks noGrp="1" noChangeAspect="1"/>
          </p:cNvSpPr>
          <p:nvPr>
            <p:ph type="pic" idx="1"/>
          </p:nvPr>
        </p:nvSpPr>
        <p:spPr>
          <a:xfrm>
            <a:off x="6910917" y="1755425"/>
            <a:ext cx="8229600" cy="8664222"/>
          </a:xfrm>
        </p:spPr>
        <p:txBody>
          <a:bodyPr anchor="t"/>
          <a:lstStyle>
            <a:lvl1pPr marL="0" indent="0">
              <a:buNone/>
              <a:defRPr sz="5689"/>
            </a:lvl1pPr>
            <a:lvl2pPr marL="812810" indent="0">
              <a:buNone/>
              <a:defRPr sz="4978"/>
            </a:lvl2pPr>
            <a:lvl3pPr marL="1625620" indent="0">
              <a:buNone/>
              <a:defRPr sz="4267"/>
            </a:lvl3pPr>
            <a:lvl4pPr marL="2438430" indent="0">
              <a:buNone/>
              <a:defRPr sz="3556"/>
            </a:lvl4pPr>
            <a:lvl5pPr marL="3251241" indent="0">
              <a:buNone/>
              <a:defRPr sz="3556"/>
            </a:lvl5pPr>
            <a:lvl6pPr marL="4064051" indent="0">
              <a:buNone/>
              <a:defRPr sz="3556"/>
            </a:lvl6pPr>
            <a:lvl7pPr marL="4876861" indent="0">
              <a:buNone/>
              <a:defRPr sz="3556"/>
            </a:lvl7pPr>
            <a:lvl8pPr marL="5689671" indent="0">
              <a:buNone/>
              <a:defRPr sz="3556"/>
            </a:lvl8pPr>
            <a:lvl9pPr marL="6502481" indent="0">
              <a:buNone/>
              <a:defRPr sz="3556"/>
            </a:lvl9pPr>
          </a:lstStyle>
          <a:p>
            <a:r>
              <a:rPr lang="ko-KR" altLang="en-US" smtClean="0"/>
              <a:t>그림을 추가하려면 아이콘을 클릭하십시오</a:t>
            </a:r>
            <a:endParaRPr lang="en-US" dirty="0"/>
          </a:p>
        </p:txBody>
      </p:sp>
      <p:sp>
        <p:nvSpPr>
          <p:cNvPr id="4" name="Text Placeholder 3"/>
          <p:cNvSpPr>
            <a:spLocks noGrp="1"/>
          </p:cNvSpPr>
          <p:nvPr>
            <p:ph type="body" sz="half" idx="2"/>
          </p:nvPr>
        </p:nvSpPr>
        <p:spPr>
          <a:xfrm>
            <a:off x="1119717" y="3657600"/>
            <a:ext cx="5242983" cy="6776156"/>
          </a:xfrm>
        </p:spPr>
        <p:txBody>
          <a:bodyPr/>
          <a:lstStyle>
            <a:lvl1pPr marL="0" indent="0">
              <a:buNone/>
              <a:defRPr sz="2844"/>
            </a:lvl1pPr>
            <a:lvl2pPr marL="812810" indent="0">
              <a:buNone/>
              <a:defRPr sz="2489"/>
            </a:lvl2pPr>
            <a:lvl3pPr marL="1625620" indent="0">
              <a:buNone/>
              <a:defRPr sz="2133"/>
            </a:lvl3pPr>
            <a:lvl4pPr marL="2438430" indent="0">
              <a:buNone/>
              <a:defRPr sz="1778"/>
            </a:lvl4pPr>
            <a:lvl5pPr marL="3251241" indent="0">
              <a:buNone/>
              <a:defRPr sz="1778"/>
            </a:lvl5pPr>
            <a:lvl6pPr marL="4064051" indent="0">
              <a:buNone/>
              <a:defRPr sz="1778"/>
            </a:lvl6pPr>
            <a:lvl7pPr marL="4876861" indent="0">
              <a:buNone/>
              <a:defRPr sz="1778"/>
            </a:lvl7pPr>
            <a:lvl8pPr marL="5689671" indent="0">
              <a:buNone/>
              <a:defRPr sz="1778"/>
            </a:lvl8pPr>
            <a:lvl9pPr marL="6502481" indent="0">
              <a:buNone/>
              <a:defRPr sz="1778"/>
            </a:lvl9pPr>
          </a:lstStyle>
          <a:p>
            <a:pPr lvl="0"/>
            <a:r>
              <a:rPr lang="ko-KR" altLang="en-US" smtClean="0"/>
              <a:t>마스터 텍스트 스타일 편집</a:t>
            </a:r>
          </a:p>
        </p:txBody>
      </p:sp>
      <p:sp>
        <p:nvSpPr>
          <p:cNvPr id="5" name="Date Placeholder 4"/>
          <p:cNvSpPr>
            <a:spLocks noGrp="1"/>
          </p:cNvSpPr>
          <p:nvPr>
            <p:ph type="dt" sz="half" idx="10"/>
          </p:nvPr>
        </p:nvSpPr>
        <p:spPr/>
        <p:txBody>
          <a:bodyPr/>
          <a:lstStyle/>
          <a:p>
            <a:fld id="{08B89785-EFB1-4335-AECB-3922CB644370}" type="datetimeFigureOut">
              <a:rPr lang="ko-KR" altLang="en-US" smtClean="0"/>
              <a:t>2023-09-18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4227217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7600" y="649114"/>
            <a:ext cx="14020800" cy="2356556"/>
          </a:xfrm>
          <a:prstGeom prst="rect">
            <a:avLst/>
          </a:prstGeom>
        </p:spPr>
        <p:txBody>
          <a:bodyPr vert="horz" lIns="91440" tIns="45720" rIns="91440" bIns="45720" rtlCol="0" anchor="ctr">
            <a:normAutofit/>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1117600" y="3245556"/>
            <a:ext cx="14020800" cy="7735712"/>
          </a:xfrm>
          <a:prstGeom prst="rect">
            <a:avLst/>
          </a:prstGeom>
        </p:spPr>
        <p:txBody>
          <a:bodyPr vert="horz" lIns="91440" tIns="45720" rIns="91440" bIns="45720" rtlCol="0">
            <a:normAutofit/>
          </a:bodyPr>
          <a:lstStyle/>
          <a:p>
            <a:pPr lvl="0"/>
            <a:r>
              <a:rPr lang="ko-KR" altLang="en-US" smtClean="0"/>
              <a:t>마스터 텍스트 스타일 편집</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2"/>
          </p:nvPr>
        </p:nvSpPr>
        <p:spPr>
          <a:xfrm>
            <a:off x="1117600" y="11300181"/>
            <a:ext cx="3657600" cy="649111"/>
          </a:xfrm>
          <a:prstGeom prst="rect">
            <a:avLst/>
          </a:prstGeom>
        </p:spPr>
        <p:txBody>
          <a:bodyPr vert="horz" lIns="91440" tIns="45720" rIns="91440" bIns="45720" rtlCol="0" anchor="ctr"/>
          <a:lstStyle>
            <a:lvl1pPr algn="l">
              <a:defRPr sz="2133">
                <a:solidFill>
                  <a:schemeClr val="tx1">
                    <a:tint val="75000"/>
                  </a:schemeClr>
                </a:solidFill>
              </a:defRPr>
            </a:lvl1pPr>
          </a:lstStyle>
          <a:p>
            <a:fld id="{08B89785-EFB1-4335-AECB-3922CB644370}" type="datetimeFigureOut">
              <a:rPr lang="ko-KR" altLang="en-US" smtClean="0"/>
              <a:t>2023-09-18</a:t>
            </a:fld>
            <a:endParaRPr lang="ko-KR" altLang="en-US"/>
          </a:p>
        </p:txBody>
      </p:sp>
      <p:sp>
        <p:nvSpPr>
          <p:cNvPr id="5" name="Footer Placeholder 4"/>
          <p:cNvSpPr>
            <a:spLocks noGrp="1"/>
          </p:cNvSpPr>
          <p:nvPr>
            <p:ph type="ftr" sz="quarter" idx="3"/>
          </p:nvPr>
        </p:nvSpPr>
        <p:spPr>
          <a:xfrm>
            <a:off x="5384800" y="11300181"/>
            <a:ext cx="5486400"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11480800" y="11300181"/>
            <a:ext cx="3657600"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FD937E4D-4EC2-4F15-B8D0-EE3746DFF446}" type="slidenum">
              <a:rPr lang="ko-KR" altLang="en-US" smtClean="0"/>
              <a:t>‹#›</a:t>
            </a:fld>
            <a:endParaRPr lang="ko-KR" altLang="en-US"/>
          </a:p>
        </p:txBody>
      </p:sp>
    </p:spTree>
    <p:extLst>
      <p:ext uri="{BB962C8B-B14F-4D97-AF65-F5344CB8AC3E}">
        <p14:creationId xmlns:p14="http://schemas.microsoft.com/office/powerpoint/2010/main" val="274181838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1625620" rtl="0" eaLnBrk="1" latinLnBrk="1" hangingPunct="1">
        <a:lnSpc>
          <a:spcPct val="90000"/>
        </a:lnSpc>
        <a:spcBef>
          <a:spcPct val="0"/>
        </a:spcBef>
        <a:buNone/>
        <a:defRPr sz="7822" kern="1200">
          <a:solidFill>
            <a:schemeClr val="tx1"/>
          </a:solidFill>
          <a:latin typeface="+mj-lt"/>
          <a:ea typeface="+mj-ea"/>
          <a:cs typeface="+mj-cs"/>
        </a:defRPr>
      </a:lvl1pPr>
    </p:titleStyle>
    <p:bodyStyle>
      <a:lvl1pPr marL="406405" indent="-406405" algn="l" defTabSz="1625620" rtl="0" eaLnBrk="1" latinLnBrk="1" hangingPunct="1">
        <a:lnSpc>
          <a:spcPct val="90000"/>
        </a:lnSpc>
        <a:spcBef>
          <a:spcPts val="1778"/>
        </a:spcBef>
        <a:buFont typeface="Arial" panose="020B0604020202020204" pitchFamily="34" charset="0"/>
        <a:buChar char="•"/>
        <a:defRPr sz="4978" kern="1200">
          <a:solidFill>
            <a:schemeClr val="tx1"/>
          </a:solidFill>
          <a:latin typeface="+mn-lt"/>
          <a:ea typeface="+mn-ea"/>
          <a:cs typeface="+mn-cs"/>
        </a:defRPr>
      </a:lvl1pPr>
      <a:lvl2pPr marL="1219215" indent="-406405" algn="l" defTabSz="1625620" rtl="0" eaLnBrk="1" latinLnBrk="1" hangingPunct="1">
        <a:lnSpc>
          <a:spcPct val="90000"/>
        </a:lnSpc>
        <a:spcBef>
          <a:spcPts val="889"/>
        </a:spcBef>
        <a:buFont typeface="Arial" panose="020B0604020202020204" pitchFamily="34" charset="0"/>
        <a:buChar char="•"/>
        <a:defRPr sz="4267" kern="1200">
          <a:solidFill>
            <a:schemeClr val="tx1"/>
          </a:solidFill>
          <a:latin typeface="+mn-lt"/>
          <a:ea typeface="+mn-ea"/>
          <a:cs typeface="+mn-cs"/>
        </a:defRPr>
      </a:lvl2pPr>
      <a:lvl3pPr marL="2032025" indent="-406405" algn="l" defTabSz="1625620" rtl="0" eaLnBrk="1" latinLnBrk="1" hangingPunct="1">
        <a:lnSpc>
          <a:spcPct val="90000"/>
        </a:lnSpc>
        <a:spcBef>
          <a:spcPts val="889"/>
        </a:spcBef>
        <a:buFont typeface="Arial" panose="020B0604020202020204" pitchFamily="34" charset="0"/>
        <a:buChar char="•"/>
        <a:defRPr sz="3556" kern="1200">
          <a:solidFill>
            <a:schemeClr val="tx1"/>
          </a:solidFill>
          <a:latin typeface="+mn-lt"/>
          <a:ea typeface="+mn-ea"/>
          <a:cs typeface="+mn-cs"/>
        </a:defRPr>
      </a:lvl3pPr>
      <a:lvl4pPr marL="2844836" indent="-406405" algn="l" defTabSz="1625620" rtl="0" eaLnBrk="1" latinLnBrk="1"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4pPr>
      <a:lvl5pPr marL="3657646" indent="-406405" algn="l" defTabSz="1625620" rtl="0" eaLnBrk="1" latinLnBrk="1"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5pPr>
      <a:lvl6pPr marL="4470456" indent="-406405" algn="l" defTabSz="1625620" rtl="0" eaLnBrk="1" latinLnBrk="1"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6pPr>
      <a:lvl7pPr marL="5283266" indent="-406405" algn="l" defTabSz="1625620" rtl="0" eaLnBrk="1" latinLnBrk="1"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7pPr>
      <a:lvl8pPr marL="6096076" indent="-406405" algn="l" defTabSz="1625620" rtl="0" eaLnBrk="1" latinLnBrk="1"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8pPr>
      <a:lvl9pPr marL="6908886" indent="-406405" algn="l" defTabSz="1625620" rtl="0" eaLnBrk="1" latinLnBrk="1"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625620" rtl="0" eaLnBrk="1" latinLnBrk="1" hangingPunct="1">
        <a:defRPr sz="3200" kern="1200">
          <a:solidFill>
            <a:schemeClr val="tx1"/>
          </a:solidFill>
          <a:latin typeface="+mn-lt"/>
          <a:ea typeface="+mn-ea"/>
          <a:cs typeface="+mn-cs"/>
        </a:defRPr>
      </a:lvl1pPr>
      <a:lvl2pPr marL="812810" algn="l" defTabSz="1625620" rtl="0" eaLnBrk="1" latinLnBrk="1" hangingPunct="1">
        <a:defRPr sz="3200" kern="1200">
          <a:solidFill>
            <a:schemeClr val="tx1"/>
          </a:solidFill>
          <a:latin typeface="+mn-lt"/>
          <a:ea typeface="+mn-ea"/>
          <a:cs typeface="+mn-cs"/>
        </a:defRPr>
      </a:lvl2pPr>
      <a:lvl3pPr marL="1625620" algn="l" defTabSz="1625620" rtl="0" eaLnBrk="1" latinLnBrk="1" hangingPunct="1">
        <a:defRPr sz="3200" kern="1200">
          <a:solidFill>
            <a:schemeClr val="tx1"/>
          </a:solidFill>
          <a:latin typeface="+mn-lt"/>
          <a:ea typeface="+mn-ea"/>
          <a:cs typeface="+mn-cs"/>
        </a:defRPr>
      </a:lvl3pPr>
      <a:lvl4pPr marL="2438430" algn="l" defTabSz="1625620" rtl="0" eaLnBrk="1" latinLnBrk="1" hangingPunct="1">
        <a:defRPr sz="3200" kern="1200">
          <a:solidFill>
            <a:schemeClr val="tx1"/>
          </a:solidFill>
          <a:latin typeface="+mn-lt"/>
          <a:ea typeface="+mn-ea"/>
          <a:cs typeface="+mn-cs"/>
        </a:defRPr>
      </a:lvl4pPr>
      <a:lvl5pPr marL="3251241" algn="l" defTabSz="1625620" rtl="0" eaLnBrk="1" latinLnBrk="1" hangingPunct="1">
        <a:defRPr sz="3200" kern="1200">
          <a:solidFill>
            <a:schemeClr val="tx1"/>
          </a:solidFill>
          <a:latin typeface="+mn-lt"/>
          <a:ea typeface="+mn-ea"/>
          <a:cs typeface="+mn-cs"/>
        </a:defRPr>
      </a:lvl5pPr>
      <a:lvl6pPr marL="4064051" algn="l" defTabSz="1625620" rtl="0" eaLnBrk="1" latinLnBrk="1" hangingPunct="1">
        <a:defRPr sz="3200" kern="1200">
          <a:solidFill>
            <a:schemeClr val="tx1"/>
          </a:solidFill>
          <a:latin typeface="+mn-lt"/>
          <a:ea typeface="+mn-ea"/>
          <a:cs typeface="+mn-cs"/>
        </a:defRPr>
      </a:lvl6pPr>
      <a:lvl7pPr marL="4876861" algn="l" defTabSz="1625620" rtl="0" eaLnBrk="1" latinLnBrk="1" hangingPunct="1">
        <a:defRPr sz="3200" kern="1200">
          <a:solidFill>
            <a:schemeClr val="tx1"/>
          </a:solidFill>
          <a:latin typeface="+mn-lt"/>
          <a:ea typeface="+mn-ea"/>
          <a:cs typeface="+mn-cs"/>
        </a:defRPr>
      </a:lvl7pPr>
      <a:lvl8pPr marL="5689671" algn="l" defTabSz="1625620" rtl="0" eaLnBrk="1" latinLnBrk="1" hangingPunct="1">
        <a:defRPr sz="3200" kern="1200">
          <a:solidFill>
            <a:schemeClr val="tx1"/>
          </a:solidFill>
          <a:latin typeface="+mn-lt"/>
          <a:ea typeface="+mn-ea"/>
          <a:cs typeface="+mn-cs"/>
        </a:defRPr>
      </a:lvl8pPr>
      <a:lvl9pPr marL="6502481" algn="l" defTabSz="1625620" rtl="0" eaLnBrk="1" latinLnBrk="1"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그룹 26"/>
          <p:cNvGrpSpPr/>
          <p:nvPr/>
        </p:nvGrpSpPr>
        <p:grpSpPr>
          <a:xfrm>
            <a:off x="3327400" y="4794927"/>
            <a:ext cx="9437912" cy="3484105"/>
            <a:chOff x="489858" y="1207638"/>
            <a:chExt cx="9437912" cy="3484105"/>
          </a:xfrm>
        </p:grpSpPr>
        <p:grpSp>
          <p:nvGrpSpPr>
            <p:cNvPr id="25" name="그룹 24"/>
            <p:cNvGrpSpPr/>
            <p:nvPr/>
          </p:nvGrpSpPr>
          <p:grpSpPr>
            <a:xfrm>
              <a:off x="5138057" y="1208314"/>
              <a:ext cx="4789713" cy="3483429"/>
              <a:chOff x="489858" y="4659086"/>
              <a:chExt cx="4648200" cy="3254829"/>
            </a:xfrm>
          </p:grpSpPr>
          <p:pic>
            <p:nvPicPr>
              <p:cNvPr id="2" name="그림 1"/>
              <p:cNvPicPr>
                <a:picLocks noChangeAspect="1"/>
              </p:cNvPicPr>
              <p:nvPr/>
            </p:nvPicPr>
            <p:blipFill rotWithShape="1">
              <a:blip r:embed="rId3"/>
              <a:srcRect l="12256" t="5567" r="17970" b="7821"/>
              <a:stretch/>
            </p:blipFill>
            <p:spPr>
              <a:xfrm>
                <a:off x="489858" y="4659086"/>
                <a:ext cx="4648200" cy="3254829"/>
              </a:xfrm>
              <a:prstGeom prst="rect">
                <a:avLst/>
              </a:prstGeom>
            </p:spPr>
          </p:pic>
          <p:cxnSp>
            <p:nvCxnSpPr>
              <p:cNvPr id="9" name="직선 화살표 연결선 8"/>
              <p:cNvCxnSpPr/>
              <p:nvPr/>
            </p:nvCxnSpPr>
            <p:spPr>
              <a:xfrm>
                <a:off x="2122710" y="6400800"/>
                <a:ext cx="1476000" cy="293914"/>
              </a:xfrm>
              <a:prstGeom prst="straightConnector1">
                <a:avLst/>
              </a:prstGeom>
              <a:ln w="1905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직선 화살표 연결선 11"/>
              <p:cNvCxnSpPr/>
              <p:nvPr/>
            </p:nvCxnSpPr>
            <p:spPr>
              <a:xfrm rot="21480000" flipH="1">
                <a:off x="2813958" y="5796642"/>
                <a:ext cx="405980" cy="1083129"/>
              </a:xfrm>
              <a:prstGeom prst="straightConnector1">
                <a:avLst/>
              </a:prstGeom>
              <a:ln w="1905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006877" y="6024322"/>
                <a:ext cx="585381" cy="258821"/>
              </a:xfrm>
              <a:prstGeom prst="rect">
                <a:avLst/>
              </a:prstGeom>
              <a:noFill/>
            </p:spPr>
            <p:txBody>
              <a:bodyPr wrap="square" rtlCol="0">
                <a:spAutoFit/>
              </a:bodyPr>
              <a:lstStyle/>
              <a:p>
                <a:r>
                  <a:rPr lang="en-US" altLang="ko-KR" sz="1200" b="1" dirty="0">
                    <a:solidFill>
                      <a:schemeClr val="bg1"/>
                    </a:solidFill>
                    <a:latin typeface="Arial" panose="020B0604020202020204" pitchFamily="34" charset="0"/>
                    <a:cs typeface="Arial" panose="020B0604020202020204" pitchFamily="34" charset="0"/>
                  </a:rPr>
                  <a:t>D</a:t>
                </a:r>
                <a:endParaRPr lang="ko-KR" altLang="en-US" sz="1200" b="1" dirty="0">
                  <a:solidFill>
                    <a:schemeClr val="bg1"/>
                  </a:solidFill>
                  <a:latin typeface="Arial" panose="020B0604020202020204" pitchFamily="34" charset="0"/>
                  <a:cs typeface="Arial" panose="020B0604020202020204" pitchFamily="34" charset="0"/>
                </a:endParaRPr>
              </a:p>
            </p:txBody>
          </p:sp>
          <p:sp>
            <p:nvSpPr>
              <p:cNvPr id="19" name="TextBox 18"/>
              <p:cNvSpPr txBox="1"/>
              <p:nvPr/>
            </p:nvSpPr>
            <p:spPr>
              <a:xfrm>
                <a:off x="2377951" y="6161706"/>
                <a:ext cx="585381" cy="258821"/>
              </a:xfrm>
              <a:prstGeom prst="rect">
                <a:avLst/>
              </a:prstGeom>
              <a:noFill/>
            </p:spPr>
            <p:txBody>
              <a:bodyPr wrap="square" rtlCol="0">
                <a:spAutoFit/>
              </a:bodyPr>
              <a:lstStyle/>
              <a:p>
                <a:r>
                  <a:rPr lang="en-US" altLang="ko-KR" sz="1200" b="1" dirty="0">
                    <a:solidFill>
                      <a:schemeClr val="bg1"/>
                    </a:solidFill>
                    <a:latin typeface="Arial" panose="020B0604020202020204" pitchFamily="34" charset="0"/>
                    <a:cs typeface="Arial" panose="020B0604020202020204" pitchFamily="34" charset="0"/>
                  </a:rPr>
                  <a:t>W</a:t>
                </a:r>
                <a:endParaRPr lang="ko-KR" altLang="en-US" sz="1200" b="1" dirty="0">
                  <a:solidFill>
                    <a:schemeClr val="bg1"/>
                  </a:solidFill>
                  <a:latin typeface="Arial" panose="020B0604020202020204" pitchFamily="34" charset="0"/>
                  <a:cs typeface="Arial" panose="020B0604020202020204" pitchFamily="34" charset="0"/>
                </a:endParaRPr>
              </a:p>
            </p:txBody>
          </p:sp>
        </p:grpSp>
        <p:grpSp>
          <p:nvGrpSpPr>
            <p:cNvPr id="26" name="그룹 25"/>
            <p:cNvGrpSpPr/>
            <p:nvPr/>
          </p:nvGrpSpPr>
          <p:grpSpPr>
            <a:xfrm>
              <a:off x="489858" y="1207638"/>
              <a:ext cx="4648200" cy="3484105"/>
              <a:chOff x="489858" y="1207638"/>
              <a:chExt cx="4648200" cy="3484105"/>
            </a:xfrm>
          </p:grpSpPr>
          <p:pic>
            <p:nvPicPr>
              <p:cNvPr id="3" name="그림 2"/>
              <p:cNvPicPr>
                <a:picLocks noChangeAspect="1"/>
              </p:cNvPicPr>
              <p:nvPr/>
            </p:nvPicPr>
            <p:blipFill rotWithShape="1">
              <a:blip r:embed="rId4"/>
              <a:srcRect l="11857" t="6947" r="17889" b="-64"/>
              <a:stretch/>
            </p:blipFill>
            <p:spPr>
              <a:xfrm>
                <a:off x="489858" y="1208314"/>
                <a:ext cx="4648200" cy="3483429"/>
              </a:xfrm>
              <a:prstGeom prst="rect">
                <a:avLst/>
              </a:prstGeom>
            </p:spPr>
          </p:pic>
          <p:cxnSp>
            <p:nvCxnSpPr>
              <p:cNvPr id="5" name="직선 화살표 연결선 4"/>
              <p:cNvCxnSpPr/>
              <p:nvPr/>
            </p:nvCxnSpPr>
            <p:spPr>
              <a:xfrm>
                <a:off x="1894115" y="2862943"/>
                <a:ext cx="2484000" cy="304800"/>
              </a:xfrm>
              <a:prstGeom prst="straightConnector1">
                <a:avLst/>
              </a:prstGeom>
              <a:ln w="19050">
                <a:solidFill>
                  <a:schemeClr val="bg1"/>
                </a:solidFill>
                <a:headEnd type="triangle"/>
                <a:tailEnd type="triangle"/>
              </a:ln>
            </p:spPr>
            <p:style>
              <a:lnRef idx="2">
                <a:schemeClr val="dk1"/>
              </a:lnRef>
              <a:fillRef idx="0">
                <a:schemeClr val="dk1"/>
              </a:fillRef>
              <a:effectRef idx="1">
                <a:schemeClr val="dk1"/>
              </a:effectRef>
              <a:fontRef idx="minor">
                <a:schemeClr val="tx1"/>
              </a:fontRef>
            </p:style>
          </p:cxnSp>
          <p:cxnSp>
            <p:nvCxnSpPr>
              <p:cNvPr id="7" name="직선 화살표 연결선 6"/>
              <p:cNvCxnSpPr/>
              <p:nvPr/>
            </p:nvCxnSpPr>
            <p:spPr>
              <a:xfrm flipH="1">
                <a:off x="2971800" y="2612571"/>
                <a:ext cx="130629" cy="1080000"/>
              </a:xfrm>
              <a:prstGeom prst="straightConnector1">
                <a:avLst/>
              </a:prstGeom>
              <a:ln w="1905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228577" y="2613354"/>
                <a:ext cx="585381" cy="276999"/>
              </a:xfrm>
              <a:prstGeom prst="rect">
                <a:avLst/>
              </a:prstGeom>
              <a:noFill/>
            </p:spPr>
            <p:txBody>
              <a:bodyPr wrap="square" rtlCol="0">
                <a:spAutoFit/>
              </a:bodyPr>
              <a:lstStyle/>
              <a:p>
                <a:r>
                  <a:rPr lang="en-US" altLang="ko-KR" sz="1200" b="1" dirty="0">
                    <a:solidFill>
                      <a:schemeClr val="bg1"/>
                    </a:solidFill>
                    <a:latin typeface="Arial" panose="020B0604020202020204" pitchFamily="34" charset="0"/>
                    <a:cs typeface="Arial" panose="020B0604020202020204" pitchFamily="34" charset="0"/>
                  </a:rPr>
                  <a:t>L</a:t>
                </a:r>
                <a:endParaRPr lang="ko-KR" altLang="en-US" sz="1200" b="1" dirty="0">
                  <a:solidFill>
                    <a:schemeClr val="bg1"/>
                  </a:solidFill>
                  <a:latin typeface="Arial" panose="020B0604020202020204" pitchFamily="34" charset="0"/>
                  <a:cs typeface="Arial" panose="020B0604020202020204" pitchFamily="34" charset="0"/>
                </a:endParaRPr>
              </a:p>
            </p:txBody>
          </p:sp>
          <p:sp>
            <p:nvSpPr>
              <p:cNvPr id="17" name="TextBox 16"/>
              <p:cNvSpPr txBox="1"/>
              <p:nvPr/>
            </p:nvSpPr>
            <p:spPr>
              <a:xfrm>
                <a:off x="2946024" y="3283609"/>
                <a:ext cx="585381" cy="276999"/>
              </a:xfrm>
              <a:prstGeom prst="rect">
                <a:avLst/>
              </a:prstGeom>
              <a:noFill/>
            </p:spPr>
            <p:txBody>
              <a:bodyPr wrap="square" rtlCol="0">
                <a:spAutoFit/>
              </a:bodyPr>
              <a:lstStyle/>
              <a:p>
                <a:r>
                  <a:rPr lang="en-US" altLang="ko-KR" sz="1200" b="1" dirty="0">
                    <a:solidFill>
                      <a:schemeClr val="bg1"/>
                    </a:solidFill>
                    <a:latin typeface="Arial" panose="020B0604020202020204" pitchFamily="34" charset="0"/>
                    <a:cs typeface="Arial" panose="020B0604020202020204" pitchFamily="34" charset="0"/>
                  </a:rPr>
                  <a:t>D</a:t>
                </a:r>
                <a:endParaRPr lang="ko-KR" altLang="en-US" sz="1200" b="1" dirty="0">
                  <a:solidFill>
                    <a:schemeClr val="bg1"/>
                  </a:solidFill>
                  <a:latin typeface="Arial" panose="020B0604020202020204" pitchFamily="34" charset="0"/>
                  <a:cs typeface="Arial" panose="020B0604020202020204" pitchFamily="34" charset="0"/>
                </a:endParaRPr>
              </a:p>
            </p:txBody>
          </p:sp>
          <p:sp>
            <p:nvSpPr>
              <p:cNvPr id="21" name="TextBox 20"/>
              <p:cNvSpPr txBox="1"/>
              <p:nvPr/>
            </p:nvSpPr>
            <p:spPr>
              <a:xfrm>
                <a:off x="489858" y="1207638"/>
                <a:ext cx="424542" cy="324000"/>
              </a:xfrm>
              <a:prstGeom prst="rect">
                <a:avLst/>
              </a:prstGeom>
              <a:solidFill>
                <a:schemeClr val="tx1"/>
              </a:solidFill>
            </p:spPr>
            <p:txBody>
              <a:bodyPr wrap="square" rtlCol="0">
                <a:spAutoFit/>
              </a:bodyPr>
              <a:lstStyle/>
              <a:p>
                <a:r>
                  <a:rPr lang="en-US" altLang="ko-KR" sz="1200" b="1" dirty="0">
                    <a:solidFill>
                      <a:schemeClr val="bg1"/>
                    </a:solidFill>
                    <a:latin typeface="Arial" panose="020B0604020202020204" pitchFamily="34" charset="0"/>
                    <a:cs typeface="Arial" panose="020B0604020202020204" pitchFamily="34" charset="0"/>
                  </a:rPr>
                  <a:t>a</a:t>
                </a:r>
                <a:endParaRPr lang="ko-KR" altLang="en-US" sz="1200" b="1" dirty="0">
                  <a:solidFill>
                    <a:schemeClr val="bg1"/>
                  </a:solidFill>
                  <a:latin typeface="Arial" panose="020B0604020202020204" pitchFamily="34" charset="0"/>
                  <a:cs typeface="Arial" panose="020B0604020202020204" pitchFamily="34" charset="0"/>
                </a:endParaRPr>
              </a:p>
            </p:txBody>
          </p:sp>
        </p:grpSp>
        <p:sp>
          <p:nvSpPr>
            <p:cNvPr id="22" name="TextBox 21"/>
            <p:cNvSpPr txBox="1"/>
            <p:nvPr/>
          </p:nvSpPr>
          <p:spPr>
            <a:xfrm>
              <a:off x="5085687" y="1208313"/>
              <a:ext cx="528044" cy="396000"/>
            </a:xfrm>
            <a:prstGeom prst="rect">
              <a:avLst/>
            </a:prstGeom>
            <a:solidFill>
              <a:schemeClr val="tx1"/>
            </a:solidFill>
          </p:spPr>
          <p:txBody>
            <a:bodyPr wrap="square" rtlCol="0">
              <a:spAutoFit/>
            </a:bodyPr>
            <a:lstStyle/>
            <a:p>
              <a:r>
                <a:rPr lang="en-US" altLang="ko-KR" sz="1200" b="1" dirty="0">
                  <a:solidFill>
                    <a:schemeClr val="bg1"/>
                  </a:solidFill>
                  <a:latin typeface="Arial" panose="020B0604020202020204" pitchFamily="34" charset="0"/>
                  <a:cs typeface="Arial" panose="020B0604020202020204" pitchFamily="34" charset="0"/>
                </a:rPr>
                <a:t>b</a:t>
              </a:r>
              <a:endParaRPr lang="ko-KR" altLang="en-US" sz="12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049557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p:cNvGrpSpPr/>
          <p:nvPr/>
        </p:nvGrpSpPr>
        <p:grpSpPr>
          <a:xfrm>
            <a:off x="101600" y="-4235"/>
            <a:ext cx="10885267" cy="8824825"/>
            <a:chOff x="101600" y="-4235"/>
            <a:chExt cx="10885267" cy="8824825"/>
          </a:xfrm>
        </p:grpSpPr>
        <p:grpSp>
          <p:nvGrpSpPr>
            <p:cNvPr id="10" name="그룹 9"/>
            <p:cNvGrpSpPr/>
            <p:nvPr/>
          </p:nvGrpSpPr>
          <p:grpSpPr>
            <a:xfrm>
              <a:off x="101600" y="223212"/>
              <a:ext cx="10885267" cy="4284028"/>
              <a:chOff x="1040286" y="1251912"/>
              <a:chExt cx="10885267" cy="4284028"/>
            </a:xfrm>
          </p:grpSpPr>
          <p:grpSp>
            <p:nvGrpSpPr>
              <p:cNvPr id="11" name="그룹 10"/>
              <p:cNvGrpSpPr/>
              <p:nvPr/>
            </p:nvGrpSpPr>
            <p:grpSpPr>
              <a:xfrm>
                <a:off x="1040286" y="1251912"/>
                <a:ext cx="5210527" cy="4284028"/>
                <a:chOff x="1040286" y="1251912"/>
                <a:chExt cx="5210527" cy="4284028"/>
              </a:xfrm>
            </p:grpSpPr>
            <p:sp>
              <p:nvSpPr>
                <p:cNvPr id="36" name="object 2">
                  <a:extLst>
                    <a:ext uri="{FF2B5EF4-FFF2-40B4-BE49-F238E27FC236}">
                      <a16:creationId xmlns:a16="http://schemas.microsoft.com/office/drawing/2014/main" id="{EB1EB2B6-3F6B-0A23-DAB3-8567A5C0C63E}"/>
                    </a:ext>
                  </a:extLst>
                </p:cNvPr>
                <p:cNvSpPr txBox="1"/>
                <p:nvPr/>
              </p:nvSpPr>
              <p:spPr>
                <a:xfrm>
                  <a:off x="5107813" y="5156117"/>
                  <a:ext cx="134620" cy="135293"/>
                </a:xfrm>
                <a:prstGeom prst="rect">
                  <a:avLst/>
                </a:prstGeom>
              </p:spPr>
              <p:txBody>
                <a:bodyPr vert="horz" wrap="square" lIns="0" tIns="12065" rIns="0" bIns="0" rtlCol="0">
                  <a:spAutoFit/>
                </a:bodyPr>
                <a:lstStyle/>
                <a:p>
                  <a:pPr marL="12700">
                    <a:lnSpc>
                      <a:spcPct val="100000"/>
                    </a:lnSpc>
                    <a:spcBef>
                      <a:spcPts val="95"/>
                    </a:spcBef>
                  </a:pPr>
                  <a:r>
                    <a:rPr sz="800" spc="-25"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37" name="object 3">
                  <a:extLst>
                    <a:ext uri="{FF2B5EF4-FFF2-40B4-BE49-F238E27FC236}">
                      <a16:creationId xmlns:a16="http://schemas.microsoft.com/office/drawing/2014/main" id="{FA211F56-6ECA-1EE4-35F6-0BCC3D6C2515}"/>
                    </a:ext>
                  </a:extLst>
                </p:cNvPr>
                <p:cNvSpPr txBox="1"/>
                <p:nvPr/>
              </p:nvSpPr>
              <p:spPr>
                <a:xfrm>
                  <a:off x="4442333"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8</a:t>
                  </a:r>
                  <a:endParaRPr sz="800">
                    <a:latin typeface="Arial" panose="020B0604020202020204" pitchFamily="34" charset="0"/>
                    <a:cs typeface="Arial" panose="020B0604020202020204" pitchFamily="34" charset="0"/>
                  </a:endParaRPr>
                </a:p>
              </p:txBody>
            </p:sp>
            <p:sp>
              <p:nvSpPr>
                <p:cNvPr id="38" name="object 4">
                  <a:extLst>
                    <a:ext uri="{FF2B5EF4-FFF2-40B4-BE49-F238E27FC236}">
                      <a16:creationId xmlns:a16="http://schemas.microsoft.com/office/drawing/2014/main" id="{1DF5F0AF-4FE7-73F7-417F-3B997C9F1291}"/>
                    </a:ext>
                  </a:extLst>
                </p:cNvPr>
                <p:cNvSpPr txBox="1"/>
                <p:nvPr/>
              </p:nvSpPr>
              <p:spPr>
                <a:xfrm>
                  <a:off x="2902204" y="5096717"/>
                  <a:ext cx="1105535" cy="439223"/>
                </a:xfrm>
                <a:prstGeom prst="rect">
                  <a:avLst/>
                </a:prstGeom>
              </p:spPr>
              <p:txBody>
                <a:bodyPr vert="horz" wrap="square" lIns="0" tIns="71755" rIns="0" bIns="0" rtlCol="0">
                  <a:spAutoFit/>
                </a:bodyPr>
                <a:lstStyle/>
                <a:p>
                  <a:pPr marL="164465">
                    <a:lnSpc>
                      <a:spcPct val="100000"/>
                    </a:lnSpc>
                    <a:spcBef>
                      <a:spcPts val="565"/>
                    </a:spcBef>
                    <a:tabLst>
                      <a:tab pos="858519" algn="l"/>
                    </a:tabLst>
                  </a:pPr>
                  <a:r>
                    <a:rPr sz="800" spc="-50" dirty="0">
                      <a:latin typeface="Arial" panose="020B0604020202020204" pitchFamily="34" charset="0"/>
                      <a:cs typeface="Arial" panose="020B0604020202020204" pitchFamily="34" charset="0"/>
                    </a:rPr>
                    <a:t>4</a:t>
                  </a:r>
                  <a:r>
                    <a:rPr sz="800" dirty="0">
                      <a:latin typeface="Arial" panose="020B0604020202020204" pitchFamily="34" charset="0"/>
                      <a:cs typeface="Arial" panose="020B0604020202020204" pitchFamily="34" charset="0"/>
                    </a:rPr>
                    <a:t>	</a:t>
                  </a:r>
                  <a:r>
                    <a:rPr sz="800" spc="-50" dirty="0">
                      <a:latin typeface="Arial" panose="020B0604020202020204" pitchFamily="34" charset="0"/>
                      <a:cs typeface="Arial" panose="020B0604020202020204" pitchFamily="34" charset="0"/>
                    </a:rPr>
                    <a:t>6</a:t>
                  </a:r>
                  <a:endParaRPr sz="800" dirty="0">
                    <a:latin typeface="Arial" panose="020B0604020202020204" pitchFamily="34" charset="0"/>
                    <a:cs typeface="Arial" panose="020B0604020202020204" pitchFamily="34" charset="0"/>
                  </a:endParaRPr>
                </a:p>
                <a:p>
                  <a:pPr marL="12700">
                    <a:lnSpc>
                      <a:spcPct val="100000"/>
                    </a:lnSpc>
                    <a:spcBef>
                      <a:spcPts val="680"/>
                    </a:spcBef>
                  </a:pPr>
                  <a:r>
                    <a:rPr sz="1000" b="1" dirty="0">
                      <a:latin typeface="Arial" panose="020B0604020202020204" pitchFamily="34" charset="0"/>
                      <a:cs typeface="Arial" panose="020B0604020202020204" pitchFamily="34" charset="0"/>
                    </a:rPr>
                    <a:t>duration</a:t>
                  </a:r>
                  <a:r>
                    <a:rPr sz="1000" b="1" spc="18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(years)</a:t>
                  </a:r>
                  <a:endParaRPr sz="1000" b="1" dirty="0">
                    <a:latin typeface="Arial" panose="020B0604020202020204" pitchFamily="34" charset="0"/>
                    <a:cs typeface="Arial" panose="020B0604020202020204" pitchFamily="34" charset="0"/>
                  </a:endParaRPr>
                </a:p>
              </p:txBody>
            </p:sp>
            <p:sp>
              <p:nvSpPr>
                <p:cNvPr id="39" name="object 5">
                  <a:extLst>
                    <a:ext uri="{FF2B5EF4-FFF2-40B4-BE49-F238E27FC236}">
                      <a16:creationId xmlns:a16="http://schemas.microsoft.com/office/drawing/2014/main" id="{687D7D30-E0AB-7D55-D9C3-30917B5C0F39}"/>
                    </a:ext>
                  </a:extLst>
                </p:cNvPr>
                <p:cNvSpPr txBox="1"/>
                <p:nvPr/>
              </p:nvSpPr>
              <p:spPr>
                <a:xfrm>
                  <a:off x="2360167"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2</a:t>
                  </a:r>
                  <a:endParaRPr sz="800" dirty="0">
                    <a:latin typeface="Arial" panose="020B0604020202020204" pitchFamily="34" charset="0"/>
                    <a:cs typeface="Arial" panose="020B0604020202020204" pitchFamily="34" charset="0"/>
                  </a:endParaRPr>
                </a:p>
              </p:txBody>
            </p:sp>
            <p:sp>
              <p:nvSpPr>
                <p:cNvPr id="40" name="object 6">
                  <a:extLst>
                    <a:ext uri="{FF2B5EF4-FFF2-40B4-BE49-F238E27FC236}">
                      <a16:creationId xmlns:a16="http://schemas.microsoft.com/office/drawing/2014/main" id="{732C472C-4110-4812-110D-630F0163CEB5}"/>
                    </a:ext>
                  </a:extLst>
                </p:cNvPr>
                <p:cNvSpPr txBox="1"/>
                <p:nvPr/>
              </p:nvSpPr>
              <p:spPr>
                <a:xfrm>
                  <a:off x="1666239"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0</a:t>
                  </a:r>
                  <a:endParaRPr sz="800">
                    <a:latin typeface="Arial" panose="020B0604020202020204" pitchFamily="34" charset="0"/>
                    <a:cs typeface="Arial" panose="020B0604020202020204" pitchFamily="34" charset="0"/>
                  </a:endParaRPr>
                </a:p>
              </p:txBody>
            </p:sp>
            <p:grpSp>
              <p:nvGrpSpPr>
                <p:cNvPr id="41" name="object 7">
                  <a:extLst>
                    <a:ext uri="{FF2B5EF4-FFF2-40B4-BE49-F238E27FC236}">
                      <a16:creationId xmlns:a16="http://schemas.microsoft.com/office/drawing/2014/main" id="{99D402E4-7FF5-4FE0-7E8B-5032A5A312AA}"/>
                    </a:ext>
                  </a:extLst>
                </p:cNvPr>
                <p:cNvGrpSpPr/>
                <p:nvPr/>
              </p:nvGrpSpPr>
              <p:grpSpPr>
                <a:xfrm>
                  <a:off x="1441322" y="1253489"/>
                  <a:ext cx="80010" cy="3851275"/>
                  <a:chOff x="1441322" y="1253489"/>
                  <a:chExt cx="80010" cy="3851275"/>
                </a:xfrm>
              </p:grpSpPr>
              <p:sp>
                <p:nvSpPr>
                  <p:cNvPr id="65" name="object 8">
                    <a:extLst>
                      <a:ext uri="{FF2B5EF4-FFF2-40B4-BE49-F238E27FC236}">
                        <a16:creationId xmlns:a16="http://schemas.microsoft.com/office/drawing/2014/main" id="{67D565EF-9281-A938-1187-035476F559BC}"/>
                      </a:ext>
                    </a:extLst>
                  </p:cNvPr>
                  <p:cNvSpPr/>
                  <p:nvPr/>
                </p:nvSpPr>
                <p:spPr>
                  <a:xfrm>
                    <a:off x="1514601" y="1256664"/>
                    <a:ext cx="0" cy="3844925"/>
                  </a:xfrm>
                  <a:custGeom>
                    <a:avLst/>
                    <a:gdLst/>
                    <a:ahLst/>
                    <a:cxnLst/>
                    <a:rect l="l" t="t" r="r" b="b"/>
                    <a:pathLst>
                      <a:path h="3844925">
                        <a:moveTo>
                          <a:pt x="0" y="0"/>
                        </a:moveTo>
                        <a:lnTo>
                          <a:pt x="0" y="3844797"/>
                        </a:lnTo>
                      </a:path>
                    </a:pathLst>
                  </a:custGeom>
                  <a:ln w="6337">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66" name="object 9">
                    <a:extLst>
                      <a:ext uri="{FF2B5EF4-FFF2-40B4-BE49-F238E27FC236}">
                        <a16:creationId xmlns:a16="http://schemas.microsoft.com/office/drawing/2014/main" id="{DE0913E0-C8E1-BA7C-FD44-65563EA235B4}"/>
                      </a:ext>
                    </a:extLst>
                  </p:cNvPr>
                  <p:cNvSpPr/>
                  <p:nvPr/>
                </p:nvSpPr>
                <p:spPr>
                  <a:xfrm>
                    <a:off x="1447672" y="1448942"/>
                    <a:ext cx="67310" cy="3460750"/>
                  </a:xfrm>
                  <a:custGeom>
                    <a:avLst/>
                    <a:gdLst/>
                    <a:ahLst/>
                    <a:cxnLst/>
                    <a:rect l="l" t="t" r="r" b="b"/>
                    <a:pathLst>
                      <a:path w="67309" h="3460750">
                        <a:moveTo>
                          <a:pt x="66929" y="3460368"/>
                        </a:moveTo>
                        <a:lnTo>
                          <a:pt x="0" y="3460368"/>
                        </a:lnTo>
                      </a:path>
                      <a:path w="67309" h="3460750">
                        <a:moveTo>
                          <a:pt x="66929" y="2768218"/>
                        </a:moveTo>
                        <a:lnTo>
                          <a:pt x="0" y="2768218"/>
                        </a:lnTo>
                      </a:path>
                      <a:path w="67309" h="3460750">
                        <a:moveTo>
                          <a:pt x="66929" y="2076196"/>
                        </a:moveTo>
                        <a:lnTo>
                          <a:pt x="0" y="2076196"/>
                        </a:lnTo>
                      </a:path>
                      <a:path w="67309" h="3460750">
                        <a:moveTo>
                          <a:pt x="66929" y="1384046"/>
                        </a:moveTo>
                        <a:lnTo>
                          <a:pt x="0" y="1384046"/>
                        </a:lnTo>
                      </a:path>
                      <a:path w="67309" h="3460750">
                        <a:moveTo>
                          <a:pt x="66929" y="692023"/>
                        </a:moveTo>
                        <a:lnTo>
                          <a:pt x="0" y="692023"/>
                        </a:lnTo>
                      </a:path>
                      <a:path w="67309" h="3460750">
                        <a:moveTo>
                          <a:pt x="66929" y="0"/>
                        </a:moveTo>
                        <a:lnTo>
                          <a:pt x="0" y="0"/>
                        </a:lnTo>
                      </a:path>
                    </a:pathLst>
                  </a:custGeom>
                  <a:ln w="12674">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42" name="object 10">
                  <a:extLst>
                    <a:ext uri="{FF2B5EF4-FFF2-40B4-BE49-F238E27FC236}">
                      <a16:creationId xmlns:a16="http://schemas.microsoft.com/office/drawing/2014/main" id="{72B4F7EF-F843-1C8E-3B83-71185A83C33F}"/>
                    </a:ext>
                  </a:extLst>
                </p:cNvPr>
                <p:cNvSpPr txBox="1"/>
                <p:nvPr/>
              </p:nvSpPr>
              <p:spPr>
                <a:xfrm>
                  <a:off x="1040286" y="2494719"/>
                  <a:ext cx="154209" cy="1353185"/>
                </a:xfrm>
                <a:prstGeom prst="rect">
                  <a:avLst/>
                </a:prstGeom>
              </p:spPr>
              <p:txBody>
                <a:bodyPr vert="vert270" wrap="square" lIns="0" tIns="0" rIns="0" bIns="0" rtlCol="0">
                  <a:spAutoFit/>
                </a:bodyPr>
                <a:lstStyle/>
                <a:p>
                  <a:pPr marL="12700">
                    <a:lnSpc>
                      <a:spcPts val="1285"/>
                    </a:lnSpc>
                  </a:pPr>
                  <a:r>
                    <a:rPr sz="1000" b="1" dirty="0">
                      <a:latin typeface="Arial" panose="020B0604020202020204" pitchFamily="34" charset="0"/>
                      <a:cs typeface="Arial" panose="020B0604020202020204" pitchFamily="34" charset="0"/>
                    </a:rPr>
                    <a:t>cumulative</a:t>
                  </a:r>
                  <a:r>
                    <a:rPr sz="1000" b="1" spc="44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survival</a:t>
                  </a:r>
                  <a:endParaRPr sz="1000" b="1" dirty="0">
                    <a:latin typeface="Arial" panose="020B0604020202020204" pitchFamily="34" charset="0"/>
                    <a:cs typeface="Arial" panose="020B0604020202020204" pitchFamily="34" charset="0"/>
                  </a:endParaRPr>
                </a:p>
              </p:txBody>
            </p:sp>
            <p:sp>
              <p:nvSpPr>
                <p:cNvPr id="43" name="object 11">
                  <a:extLst>
                    <a:ext uri="{FF2B5EF4-FFF2-40B4-BE49-F238E27FC236}">
                      <a16:creationId xmlns:a16="http://schemas.microsoft.com/office/drawing/2014/main" id="{8E2A445B-03EC-81BD-627D-5E6BA8225F38}"/>
                    </a:ext>
                  </a:extLst>
                </p:cNvPr>
                <p:cNvSpPr txBox="1"/>
                <p:nvPr/>
              </p:nvSpPr>
              <p:spPr>
                <a:xfrm>
                  <a:off x="1292478" y="138586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44" name="object 12">
                  <a:extLst>
                    <a:ext uri="{FF2B5EF4-FFF2-40B4-BE49-F238E27FC236}">
                      <a16:creationId xmlns:a16="http://schemas.microsoft.com/office/drawing/2014/main" id="{53C1E5C0-FF5E-E1DA-3C8A-DD63111567FE}"/>
                    </a:ext>
                  </a:extLst>
                </p:cNvPr>
                <p:cNvSpPr txBox="1"/>
                <p:nvPr/>
              </p:nvSpPr>
              <p:spPr>
                <a:xfrm>
                  <a:off x="1292478" y="207801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0.8</a:t>
                  </a:r>
                  <a:endParaRPr sz="800">
                    <a:latin typeface="Arial" panose="020B0604020202020204" pitchFamily="34" charset="0"/>
                    <a:cs typeface="Arial" panose="020B0604020202020204" pitchFamily="34" charset="0"/>
                  </a:endParaRPr>
                </a:p>
              </p:txBody>
            </p:sp>
            <p:sp>
              <p:nvSpPr>
                <p:cNvPr id="45" name="object 13">
                  <a:extLst>
                    <a:ext uri="{FF2B5EF4-FFF2-40B4-BE49-F238E27FC236}">
                      <a16:creationId xmlns:a16="http://schemas.microsoft.com/office/drawing/2014/main" id="{02AFED9D-384A-DB05-BFAF-6B41925D561F}"/>
                    </a:ext>
                  </a:extLst>
                </p:cNvPr>
                <p:cNvSpPr txBox="1"/>
                <p:nvPr/>
              </p:nvSpPr>
              <p:spPr>
                <a:xfrm>
                  <a:off x="1292478" y="277004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0.6</a:t>
                  </a:r>
                  <a:endParaRPr sz="800">
                    <a:latin typeface="Arial" panose="020B0604020202020204" pitchFamily="34" charset="0"/>
                    <a:cs typeface="Arial" panose="020B0604020202020204" pitchFamily="34" charset="0"/>
                  </a:endParaRPr>
                </a:p>
              </p:txBody>
            </p:sp>
            <p:sp>
              <p:nvSpPr>
                <p:cNvPr id="46" name="object 14">
                  <a:extLst>
                    <a:ext uri="{FF2B5EF4-FFF2-40B4-BE49-F238E27FC236}">
                      <a16:creationId xmlns:a16="http://schemas.microsoft.com/office/drawing/2014/main" id="{FDB32BDD-7AED-075D-6489-10BA376C9D21}"/>
                    </a:ext>
                  </a:extLst>
                </p:cNvPr>
                <p:cNvSpPr txBox="1"/>
                <p:nvPr/>
              </p:nvSpPr>
              <p:spPr>
                <a:xfrm>
                  <a:off x="1292478" y="346219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0.4</a:t>
                  </a:r>
                  <a:endParaRPr sz="800">
                    <a:latin typeface="Arial" panose="020B0604020202020204" pitchFamily="34" charset="0"/>
                    <a:cs typeface="Arial" panose="020B0604020202020204" pitchFamily="34" charset="0"/>
                  </a:endParaRPr>
                </a:p>
              </p:txBody>
            </p:sp>
            <p:sp>
              <p:nvSpPr>
                <p:cNvPr id="47" name="object 15">
                  <a:extLst>
                    <a:ext uri="{FF2B5EF4-FFF2-40B4-BE49-F238E27FC236}">
                      <a16:creationId xmlns:a16="http://schemas.microsoft.com/office/drawing/2014/main" id="{ACE3678E-394C-47D2-7610-B9D1894DADCB}"/>
                    </a:ext>
                  </a:extLst>
                </p:cNvPr>
                <p:cNvSpPr txBox="1"/>
                <p:nvPr/>
              </p:nvSpPr>
              <p:spPr>
                <a:xfrm>
                  <a:off x="1292478" y="4154214"/>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0.2</a:t>
                  </a:r>
                  <a:endParaRPr sz="800">
                    <a:latin typeface="Arial" panose="020B0604020202020204" pitchFamily="34" charset="0"/>
                    <a:cs typeface="Arial" panose="020B0604020202020204" pitchFamily="34" charset="0"/>
                  </a:endParaRPr>
                </a:p>
              </p:txBody>
            </p:sp>
            <p:sp>
              <p:nvSpPr>
                <p:cNvPr id="48" name="object 16">
                  <a:extLst>
                    <a:ext uri="{FF2B5EF4-FFF2-40B4-BE49-F238E27FC236}">
                      <a16:creationId xmlns:a16="http://schemas.microsoft.com/office/drawing/2014/main" id="{BE647252-327F-86C9-A6B4-41905858A078}"/>
                    </a:ext>
                  </a:extLst>
                </p:cNvPr>
                <p:cNvSpPr txBox="1"/>
                <p:nvPr/>
              </p:nvSpPr>
              <p:spPr>
                <a:xfrm>
                  <a:off x="1292478" y="4846237"/>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0.0</a:t>
                  </a:r>
                  <a:endParaRPr sz="800">
                    <a:latin typeface="Arial" panose="020B0604020202020204" pitchFamily="34" charset="0"/>
                    <a:cs typeface="Arial" panose="020B0604020202020204" pitchFamily="34" charset="0"/>
                  </a:endParaRPr>
                </a:p>
              </p:txBody>
            </p:sp>
            <p:grpSp>
              <p:nvGrpSpPr>
                <p:cNvPr id="49" name="object 17">
                  <a:extLst>
                    <a:ext uri="{FF2B5EF4-FFF2-40B4-BE49-F238E27FC236}">
                      <a16:creationId xmlns:a16="http://schemas.microsoft.com/office/drawing/2014/main" id="{BC332B97-3350-FB46-3B62-AE709984E1C1}"/>
                    </a:ext>
                  </a:extLst>
                </p:cNvPr>
                <p:cNvGrpSpPr/>
                <p:nvPr/>
              </p:nvGrpSpPr>
              <p:grpSpPr>
                <a:xfrm>
                  <a:off x="1509849" y="1251912"/>
                  <a:ext cx="3865245" cy="3854450"/>
                  <a:chOff x="1509849" y="1251912"/>
                  <a:chExt cx="3865245" cy="3854450"/>
                </a:xfrm>
              </p:grpSpPr>
              <p:sp>
                <p:nvSpPr>
                  <p:cNvPr id="60" name="object 18">
                    <a:extLst>
                      <a:ext uri="{FF2B5EF4-FFF2-40B4-BE49-F238E27FC236}">
                        <a16:creationId xmlns:a16="http://schemas.microsoft.com/office/drawing/2014/main" id="{D0BDA9E2-E369-CE81-AAC7-25FCDC0C10F9}"/>
                      </a:ext>
                    </a:extLst>
                  </p:cNvPr>
                  <p:cNvSpPr/>
                  <p:nvPr/>
                </p:nvSpPr>
                <p:spPr>
                  <a:xfrm>
                    <a:off x="1707387" y="1448943"/>
                    <a:ext cx="2915285" cy="0"/>
                  </a:xfrm>
                  <a:custGeom>
                    <a:avLst/>
                    <a:gdLst/>
                    <a:ahLst/>
                    <a:cxnLst/>
                    <a:rect l="l" t="t" r="r" b="b"/>
                    <a:pathLst>
                      <a:path w="2915285">
                        <a:moveTo>
                          <a:pt x="0" y="0"/>
                        </a:moveTo>
                        <a:lnTo>
                          <a:pt x="0" y="0"/>
                        </a:lnTo>
                        <a:lnTo>
                          <a:pt x="171704" y="0"/>
                        </a:lnTo>
                        <a:lnTo>
                          <a:pt x="207137" y="0"/>
                        </a:lnTo>
                        <a:lnTo>
                          <a:pt x="340106" y="0"/>
                        </a:lnTo>
                        <a:lnTo>
                          <a:pt x="375285" y="0"/>
                        </a:lnTo>
                        <a:lnTo>
                          <a:pt x="519811" y="0"/>
                        </a:lnTo>
                        <a:lnTo>
                          <a:pt x="668401" y="0"/>
                        </a:lnTo>
                        <a:lnTo>
                          <a:pt x="1345311" y="0"/>
                        </a:lnTo>
                        <a:lnTo>
                          <a:pt x="1517269" y="0"/>
                        </a:lnTo>
                        <a:lnTo>
                          <a:pt x="1939163" y="0"/>
                        </a:lnTo>
                        <a:lnTo>
                          <a:pt x="2914777" y="0"/>
                        </a:lnTo>
                      </a:path>
                    </a:pathLst>
                  </a:custGeom>
                  <a:ln w="9505">
                    <a:solidFill>
                      <a:srgbClr val="7B277D"/>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61" name="object 19">
                    <a:extLst>
                      <a:ext uri="{FF2B5EF4-FFF2-40B4-BE49-F238E27FC236}">
                        <a16:creationId xmlns:a16="http://schemas.microsoft.com/office/drawing/2014/main" id="{2A56BFFA-92F1-553D-DEC7-7587364CE62E}"/>
                      </a:ext>
                    </a:extLst>
                  </p:cNvPr>
                  <p:cNvSpPr/>
                  <p:nvPr/>
                </p:nvSpPr>
                <p:spPr>
                  <a:xfrm>
                    <a:off x="1707387" y="1448943"/>
                    <a:ext cx="2915285" cy="20955"/>
                  </a:xfrm>
                  <a:custGeom>
                    <a:avLst/>
                    <a:gdLst/>
                    <a:ahLst/>
                    <a:cxnLst/>
                    <a:rect l="l" t="t" r="r" b="b"/>
                    <a:pathLst>
                      <a:path w="2915285" h="20955">
                        <a:moveTo>
                          <a:pt x="0" y="0"/>
                        </a:moveTo>
                        <a:lnTo>
                          <a:pt x="0" y="0"/>
                        </a:lnTo>
                        <a:lnTo>
                          <a:pt x="171704" y="0"/>
                        </a:lnTo>
                        <a:lnTo>
                          <a:pt x="207137" y="0"/>
                        </a:lnTo>
                        <a:lnTo>
                          <a:pt x="340106" y="0"/>
                        </a:lnTo>
                        <a:lnTo>
                          <a:pt x="375285" y="0"/>
                        </a:lnTo>
                        <a:lnTo>
                          <a:pt x="519811" y="0"/>
                        </a:lnTo>
                        <a:lnTo>
                          <a:pt x="668401" y="0"/>
                        </a:lnTo>
                        <a:lnTo>
                          <a:pt x="779018" y="126"/>
                        </a:lnTo>
                        <a:lnTo>
                          <a:pt x="1345311" y="126"/>
                        </a:lnTo>
                        <a:lnTo>
                          <a:pt x="1345311" y="380"/>
                        </a:lnTo>
                        <a:lnTo>
                          <a:pt x="1517269" y="380"/>
                        </a:lnTo>
                        <a:lnTo>
                          <a:pt x="1517269" y="1015"/>
                        </a:lnTo>
                        <a:lnTo>
                          <a:pt x="1939163" y="1015"/>
                        </a:lnTo>
                        <a:lnTo>
                          <a:pt x="1939163" y="4572"/>
                        </a:lnTo>
                        <a:lnTo>
                          <a:pt x="2914777" y="4572"/>
                        </a:lnTo>
                        <a:lnTo>
                          <a:pt x="2914777" y="20954"/>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62" name="object 20">
                    <a:extLst>
                      <a:ext uri="{FF2B5EF4-FFF2-40B4-BE49-F238E27FC236}">
                        <a16:creationId xmlns:a16="http://schemas.microsoft.com/office/drawing/2014/main" id="{CDACBA42-2F45-BC06-1FD4-58FBBCD384B1}"/>
                      </a:ext>
                    </a:extLst>
                  </p:cNvPr>
                  <p:cNvSpPr/>
                  <p:nvPr/>
                </p:nvSpPr>
                <p:spPr>
                  <a:xfrm>
                    <a:off x="1707387" y="1448943"/>
                    <a:ext cx="2915285" cy="3455670"/>
                  </a:xfrm>
                  <a:custGeom>
                    <a:avLst/>
                    <a:gdLst/>
                    <a:ahLst/>
                    <a:cxnLst/>
                    <a:rect l="l" t="t" r="r" b="b"/>
                    <a:pathLst>
                      <a:path w="2915285" h="3455670">
                        <a:moveTo>
                          <a:pt x="0" y="0"/>
                        </a:moveTo>
                        <a:lnTo>
                          <a:pt x="171704" y="0"/>
                        </a:lnTo>
                        <a:lnTo>
                          <a:pt x="171704" y="2793"/>
                        </a:lnTo>
                        <a:lnTo>
                          <a:pt x="207137" y="2793"/>
                        </a:lnTo>
                        <a:lnTo>
                          <a:pt x="207137" y="8508"/>
                        </a:lnTo>
                        <a:lnTo>
                          <a:pt x="340106" y="8508"/>
                        </a:lnTo>
                        <a:lnTo>
                          <a:pt x="340106" y="25018"/>
                        </a:lnTo>
                        <a:lnTo>
                          <a:pt x="375285" y="25018"/>
                        </a:lnTo>
                        <a:lnTo>
                          <a:pt x="375285" y="54609"/>
                        </a:lnTo>
                        <a:lnTo>
                          <a:pt x="519811" y="54609"/>
                        </a:lnTo>
                        <a:lnTo>
                          <a:pt x="519811" y="98678"/>
                        </a:lnTo>
                        <a:lnTo>
                          <a:pt x="668401" y="98678"/>
                        </a:lnTo>
                        <a:lnTo>
                          <a:pt x="668401" y="161925"/>
                        </a:lnTo>
                        <a:lnTo>
                          <a:pt x="779018" y="161925"/>
                        </a:lnTo>
                        <a:lnTo>
                          <a:pt x="779144" y="245617"/>
                        </a:lnTo>
                        <a:lnTo>
                          <a:pt x="1345311" y="245617"/>
                        </a:lnTo>
                        <a:lnTo>
                          <a:pt x="1345311" y="446150"/>
                        </a:lnTo>
                        <a:lnTo>
                          <a:pt x="1517269" y="446150"/>
                        </a:lnTo>
                        <a:lnTo>
                          <a:pt x="1517269" y="972820"/>
                        </a:lnTo>
                        <a:lnTo>
                          <a:pt x="1939163" y="972820"/>
                        </a:lnTo>
                        <a:lnTo>
                          <a:pt x="1939163" y="2631693"/>
                        </a:lnTo>
                        <a:lnTo>
                          <a:pt x="2914777" y="2631693"/>
                        </a:lnTo>
                        <a:lnTo>
                          <a:pt x="2914777" y="3455289"/>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63" name="object 21">
                    <a:extLst>
                      <a:ext uri="{FF2B5EF4-FFF2-40B4-BE49-F238E27FC236}">
                        <a16:creationId xmlns:a16="http://schemas.microsoft.com/office/drawing/2014/main" id="{F5893F8E-1421-8022-6C80-C116154C1AEC}"/>
                      </a:ext>
                    </a:extLst>
                  </p:cNvPr>
                  <p:cNvSpPr/>
                  <p:nvPr/>
                </p:nvSpPr>
                <p:spPr>
                  <a:xfrm>
                    <a:off x="1707387" y="1448943"/>
                    <a:ext cx="2915285" cy="1563370"/>
                  </a:xfrm>
                  <a:custGeom>
                    <a:avLst/>
                    <a:gdLst/>
                    <a:ahLst/>
                    <a:cxnLst/>
                    <a:rect l="l" t="t" r="r" b="b"/>
                    <a:pathLst>
                      <a:path w="2915285" h="1563370">
                        <a:moveTo>
                          <a:pt x="0" y="0"/>
                        </a:moveTo>
                        <a:lnTo>
                          <a:pt x="171704" y="0"/>
                        </a:lnTo>
                        <a:lnTo>
                          <a:pt x="171704" y="253"/>
                        </a:lnTo>
                        <a:lnTo>
                          <a:pt x="207137" y="253"/>
                        </a:lnTo>
                        <a:lnTo>
                          <a:pt x="207137" y="761"/>
                        </a:lnTo>
                        <a:lnTo>
                          <a:pt x="340106" y="761"/>
                        </a:lnTo>
                        <a:lnTo>
                          <a:pt x="340106" y="2285"/>
                        </a:lnTo>
                        <a:lnTo>
                          <a:pt x="375285" y="2285"/>
                        </a:lnTo>
                        <a:lnTo>
                          <a:pt x="375285" y="5079"/>
                        </a:lnTo>
                        <a:lnTo>
                          <a:pt x="519811" y="5079"/>
                        </a:lnTo>
                        <a:lnTo>
                          <a:pt x="519811" y="9143"/>
                        </a:lnTo>
                        <a:lnTo>
                          <a:pt x="668401" y="9143"/>
                        </a:lnTo>
                        <a:lnTo>
                          <a:pt x="668401" y="15239"/>
                        </a:lnTo>
                        <a:lnTo>
                          <a:pt x="779018" y="15239"/>
                        </a:lnTo>
                        <a:lnTo>
                          <a:pt x="779144" y="23367"/>
                        </a:lnTo>
                        <a:lnTo>
                          <a:pt x="1345311" y="23367"/>
                        </a:lnTo>
                        <a:lnTo>
                          <a:pt x="1345311" y="43687"/>
                        </a:lnTo>
                        <a:lnTo>
                          <a:pt x="1517269" y="43687"/>
                        </a:lnTo>
                        <a:lnTo>
                          <a:pt x="1517269" y="103504"/>
                        </a:lnTo>
                        <a:lnTo>
                          <a:pt x="1939163" y="103504"/>
                        </a:lnTo>
                        <a:lnTo>
                          <a:pt x="1939163" y="426592"/>
                        </a:lnTo>
                        <a:lnTo>
                          <a:pt x="2914777" y="426592"/>
                        </a:lnTo>
                        <a:lnTo>
                          <a:pt x="2914777" y="1562988"/>
                        </a:lnTo>
                      </a:path>
                    </a:pathLst>
                  </a:custGeom>
                  <a:ln w="9505">
                    <a:solidFill>
                      <a:srgbClr val="2DB847"/>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64" name="object 22">
                    <a:extLst>
                      <a:ext uri="{FF2B5EF4-FFF2-40B4-BE49-F238E27FC236}">
                        <a16:creationId xmlns:a16="http://schemas.microsoft.com/office/drawing/2014/main" id="{9EC9B5FA-6162-7409-0BCE-EB09F748FB62}"/>
                      </a:ext>
                    </a:extLst>
                  </p:cNvPr>
                  <p:cNvSpPr/>
                  <p:nvPr/>
                </p:nvSpPr>
                <p:spPr>
                  <a:xfrm>
                    <a:off x="1514601" y="1256665"/>
                    <a:ext cx="3855720" cy="3844925"/>
                  </a:xfrm>
                  <a:custGeom>
                    <a:avLst/>
                    <a:gdLst/>
                    <a:ahLst/>
                    <a:cxnLst/>
                    <a:rect l="l" t="t" r="r" b="b"/>
                    <a:pathLst>
                      <a:path w="3855720" h="3844925">
                        <a:moveTo>
                          <a:pt x="0" y="0"/>
                        </a:moveTo>
                        <a:lnTo>
                          <a:pt x="3855720" y="0"/>
                        </a:lnTo>
                        <a:lnTo>
                          <a:pt x="3855720" y="3844797"/>
                        </a:lnTo>
                        <a:lnTo>
                          <a:pt x="0" y="3844797"/>
                        </a:lnTo>
                        <a:lnTo>
                          <a:pt x="0" y="0"/>
                        </a:lnTo>
                        <a:close/>
                      </a:path>
                    </a:pathLst>
                  </a:custGeom>
                  <a:ln w="9505">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50" name="object 23">
                  <a:extLst>
                    <a:ext uri="{FF2B5EF4-FFF2-40B4-BE49-F238E27FC236}">
                      <a16:creationId xmlns:a16="http://schemas.microsoft.com/office/drawing/2014/main" id="{588291FA-8FAE-CBD5-22F6-ABC01EDE8BD1}"/>
                    </a:ext>
                  </a:extLst>
                </p:cNvPr>
                <p:cNvSpPr/>
                <p:nvPr/>
              </p:nvSpPr>
              <p:spPr>
                <a:xfrm>
                  <a:off x="5464428" y="1568196"/>
                  <a:ext cx="182880" cy="45720"/>
                </a:xfrm>
                <a:custGeom>
                  <a:avLst/>
                  <a:gdLst/>
                  <a:ahLst/>
                  <a:cxnLst/>
                  <a:rect l="l" t="t" r="r" b="b"/>
                  <a:pathLst>
                    <a:path w="182879" h="45719">
                      <a:moveTo>
                        <a:pt x="0" y="45593"/>
                      </a:moveTo>
                      <a:lnTo>
                        <a:pt x="91312" y="45593"/>
                      </a:lnTo>
                      <a:lnTo>
                        <a:pt x="91312" y="0"/>
                      </a:lnTo>
                      <a:lnTo>
                        <a:pt x="182499" y="0"/>
                      </a:lnTo>
                      <a:lnTo>
                        <a:pt x="182499" y="45593"/>
                      </a:lnTo>
                    </a:path>
                  </a:pathLst>
                </a:custGeom>
                <a:ln w="9505">
                  <a:solidFill>
                    <a:srgbClr val="7B277D"/>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1" name="object 24">
                  <a:extLst>
                    <a:ext uri="{FF2B5EF4-FFF2-40B4-BE49-F238E27FC236}">
                      <a16:creationId xmlns:a16="http://schemas.microsoft.com/office/drawing/2014/main" id="{697C6E3D-767B-946C-3171-CA96A1F721CF}"/>
                    </a:ext>
                  </a:extLst>
                </p:cNvPr>
                <p:cNvSpPr/>
                <p:nvPr/>
              </p:nvSpPr>
              <p:spPr>
                <a:xfrm>
                  <a:off x="5464428" y="1707388"/>
                  <a:ext cx="182880" cy="45720"/>
                </a:xfrm>
                <a:custGeom>
                  <a:avLst/>
                  <a:gdLst/>
                  <a:ahLst/>
                  <a:cxnLst/>
                  <a:rect l="l" t="t" r="r" b="b"/>
                  <a:pathLst>
                    <a:path w="182879" h="45719">
                      <a:moveTo>
                        <a:pt x="0" y="45592"/>
                      </a:moveTo>
                      <a:lnTo>
                        <a:pt x="91312" y="45592"/>
                      </a:lnTo>
                      <a:lnTo>
                        <a:pt x="91312" y="0"/>
                      </a:lnTo>
                      <a:lnTo>
                        <a:pt x="182499" y="0"/>
                      </a:lnTo>
                      <a:lnTo>
                        <a:pt x="182499" y="45592"/>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2" name="object 25">
                  <a:extLst>
                    <a:ext uri="{FF2B5EF4-FFF2-40B4-BE49-F238E27FC236}">
                      <a16:creationId xmlns:a16="http://schemas.microsoft.com/office/drawing/2014/main" id="{1406C3D0-835E-016C-DBF5-1F5453AF9E75}"/>
                    </a:ext>
                  </a:extLst>
                </p:cNvPr>
                <p:cNvSpPr/>
                <p:nvPr/>
              </p:nvSpPr>
              <p:spPr>
                <a:xfrm>
                  <a:off x="5464428" y="1846452"/>
                  <a:ext cx="182880" cy="45720"/>
                </a:xfrm>
                <a:custGeom>
                  <a:avLst/>
                  <a:gdLst/>
                  <a:ahLst/>
                  <a:cxnLst/>
                  <a:rect l="l" t="t" r="r" b="b"/>
                  <a:pathLst>
                    <a:path w="182879" h="45719">
                      <a:moveTo>
                        <a:pt x="0" y="45593"/>
                      </a:moveTo>
                      <a:lnTo>
                        <a:pt x="91312" y="45593"/>
                      </a:lnTo>
                      <a:lnTo>
                        <a:pt x="91312" y="0"/>
                      </a:lnTo>
                      <a:lnTo>
                        <a:pt x="182499" y="0"/>
                      </a:lnTo>
                      <a:lnTo>
                        <a:pt x="182499" y="45593"/>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3" name="object 26">
                  <a:extLst>
                    <a:ext uri="{FF2B5EF4-FFF2-40B4-BE49-F238E27FC236}">
                      <a16:creationId xmlns:a16="http://schemas.microsoft.com/office/drawing/2014/main" id="{92FC6ADE-C684-CEF3-DBB9-9AFCABCAF1E7}"/>
                    </a:ext>
                  </a:extLst>
                </p:cNvPr>
                <p:cNvSpPr/>
                <p:nvPr/>
              </p:nvSpPr>
              <p:spPr>
                <a:xfrm>
                  <a:off x="5464428" y="1985645"/>
                  <a:ext cx="182880" cy="45720"/>
                </a:xfrm>
                <a:custGeom>
                  <a:avLst/>
                  <a:gdLst/>
                  <a:ahLst/>
                  <a:cxnLst/>
                  <a:rect l="l" t="t" r="r" b="b"/>
                  <a:pathLst>
                    <a:path w="182879" h="45719">
                      <a:moveTo>
                        <a:pt x="0" y="45593"/>
                      </a:moveTo>
                      <a:lnTo>
                        <a:pt x="91312" y="45593"/>
                      </a:lnTo>
                      <a:lnTo>
                        <a:pt x="91312" y="0"/>
                      </a:lnTo>
                      <a:lnTo>
                        <a:pt x="182499" y="0"/>
                      </a:lnTo>
                      <a:lnTo>
                        <a:pt x="182499" y="45593"/>
                      </a:lnTo>
                    </a:path>
                  </a:pathLst>
                </a:custGeom>
                <a:ln w="9505">
                  <a:solidFill>
                    <a:srgbClr val="2DB847"/>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4" name="object 27">
                  <a:extLst>
                    <a:ext uri="{FF2B5EF4-FFF2-40B4-BE49-F238E27FC236}">
                      <a16:creationId xmlns:a16="http://schemas.microsoft.com/office/drawing/2014/main" id="{A5CC3112-7B07-D58D-B99D-A7BF73A8852E}"/>
                    </a:ext>
                  </a:extLst>
                </p:cNvPr>
                <p:cNvSpPr txBox="1"/>
                <p:nvPr/>
              </p:nvSpPr>
              <p:spPr>
                <a:xfrm>
                  <a:off x="5449571" y="1292091"/>
                  <a:ext cx="801242" cy="799193"/>
                </a:xfrm>
                <a:prstGeom prst="rect">
                  <a:avLst/>
                </a:prstGeom>
              </p:spPr>
              <p:txBody>
                <a:bodyPr vert="horz" wrap="square" lIns="0" tIns="15240" rIns="0" bIns="0" rtlCol="0">
                  <a:spAutoFit/>
                </a:bodyPr>
                <a:lstStyle/>
                <a:p>
                  <a:pPr marL="12700">
                    <a:lnSpc>
                      <a:spcPct val="100000"/>
                    </a:lnSpc>
                    <a:spcBef>
                      <a:spcPts val="120"/>
                    </a:spcBef>
                  </a:pPr>
                  <a:r>
                    <a:rPr sz="1000" b="1" spc="-10" dirty="0">
                      <a:latin typeface="Arial" panose="020B0604020202020204" pitchFamily="34" charset="0"/>
                      <a:cs typeface="Arial" panose="020B0604020202020204" pitchFamily="34" charset="0"/>
                    </a:rPr>
                    <a:t>Age(year)</a:t>
                  </a:r>
                  <a:endParaRPr sz="1000" b="1" dirty="0">
                    <a:latin typeface="Arial" panose="020B0604020202020204" pitchFamily="34" charset="0"/>
                    <a:cs typeface="Arial" panose="020B0604020202020204" pitchFamily="34" charset="0"/>
                  </a:endParaRPr>
                </a:p>
                <a:p>
                  <a:pPr marL="250825" lvl="0">
                    <a:lnSpc>
                      <a:spcPct val="70000"/>
                    </a:lnSpc>
                    <a:spcBef>
                      <a:spcPts val="660"/>
                    </a:spcBef>
                  </a:pPr>
                  <a:r>
                    <a:rPr lang="en-US" altLang="ko-KR" sz="800" dirty="0">
                      <a:solidFill>
                        <a:prstClr val="black"/>
                      </a:solidFill>
                      <a:latin typeface="Arial" panose="020B0604020202020204" pitchFamily="34" charset="0"/>
                      <a:cs typeface="Arial" panose="020B0604020202020204" pitchFamily="34" charset="0"/>
                    </a:rPr>
                    <a:t>infants</a:t>
                  </a:r>
                </a:p>
                <a:p>
                  <a:pPr marL="250825" lvl="0">
                    <a:lnSpc>
                      <a:spcPct val="50000"/>
                    </a:lnSpc>
                    <a:spcBef>
                      <a:spcPts val="660"/>
                    </a:spcBef>
                  </a:pPr>
                  <a:r>
                    <a:rPr lang="en-US" altLang="ko-KR" sz="800" dirty="0">
                      <a:solidFill>
                        <a:prstClr val="black"/>
                      </a:solidFill>
                      <a:latin typeface="Arial" panose="020B0604020202020204" pitchFamily="34" charset="0"/>
                      <a:cs typeface="Arial" panose="020B0604020202020204" pitchFamily="34" charset="0"/>
                    </a:rPr>
                    <a:t>toddlers</a:t>
                  </a:r>
                </a:p>
                <a:p>
                  <a:pPr marL="250825" lvl="0">
                    <a:lnSpc>
                      <a:spcPct val="50000"/>
                    </a:lnSpc>
                    <a:spcBef>
                      <a:spcPts val="660"/>
                    </a:spcBef>
                  </a:pPr>
                  <a:r>
                    <a:rPr lang="en-US" altLang="ko-KR" sz="800" dirty="0">
                      <a:solidFill>
                        <a:prstClr val="black"/>
                      </a:solidFill>
                      <a:latin typeface="Arial" panose="020B0604020202020204" pitchFamily="34" charset="0"/>
                      <a:cs typeface="Arial" panose="020B0604020202020204" pitchFamily="34" charset="0"/>
                    </a:rPr>
                    <a:t>children</a:t>
                  </a:r>
                </a:p>
                <a:p>
                  <a:pPr marL="250825" lvl="0">
                    <a:lnSpc>
                      <a:spcPct val="50000"/>
                    </a:lnSpc>
                    <a:spcBef>
                      <a:spcPts val="660"/>
                    </a:spcBef>
                  </a:pPr>
                  <a:r>
                    <a:rPr lang="en-US" altLang="ko-KR" sz="800" dirty="0">
                      <a:solidFill>
                        <a:prstClr val="black"/>
                      </a:solidFill>
                      <a:latin typeface="Arial" panose="020B0604020202020204" pitchFamily="34" charset="0"/>
                      <a:cs typeface="Arial" panose="020B0604020202020204" pitchFamily="34" charset="0"/>
                    </a:rPr>
                    <a:t>adolescents</a:t>
                  </a:r>
                </a:p>
              </p:txBody>
            </p:sp>
            <p:sp>
              <p:nvSpPr>
                <p:cNvPr id="55" name="TextBox 54"/>
                <p:cNvSpPr txBox="1"/>
                <p:nvPr/>
              </p:nvSpPr>
              <p:spPr>
                <a:xfrm>
                  <a:off x="1689284" y="4448495"/>
                  <a:ext cx="2558498" cy="430887"/>
                </a:xfrm>
                <a:prstGeom prst="rect">
                  <a:avLst/>
                </a:prstGeom>
                <a:noFill/>
              </p:spPr>
              <p:txBody>
                <a:bodyPr wrap="square" rtlCol="0">
                  <a:spAutoFit/>
                </a:bodyPr>
                <a:lstStyle/>
                <a:p>
                  <a:r>
                    <a:rPr lang="en-US" altLang="ko-KR" sz="1100" dirty="0" smtClean="0">
                      <a:latin typeface="Arial" panose="020B0604020202020204" pitchFamily="34" charset="0"/>
                      <a:cs typeface="Arial" panose="020B0604020202020204" pitchFamily="34" charset="0"/>
                    </a:rPr>
                    <a:t>HR(adolescents vs. toddlers)=0.010</a:t>
                  </a:r>
                </a:p>
                <a:p>
                  <a:r>
                    <a:rPr lang="en-US" altLang="ko-KR" sz="1100" dirty="0" smtClean="0">
                      <a:latin typeface="Arial" panose="020B0604020202020204" pitchFamily="34" charset="0"/>
                      <a:cs typeface="Arial" panose="020B0604020202020204" pitchFamily="34" charset="0"/>
                    </a:rPr>
                    <a:t>95%CI:0.000−0.597, </a:t>
                  </a:r>
                  <a:r>
                    <a:rPr lang="en-US" altLang="ko-KR" sz="1100" i="1" dirty="0" smtClean="0">
                      <a:latin typeface="Arial" panose="020B0604020202020204" pitchFamily="34" charset="0"/>
                      <a:cs typeface="Arial" panose="020B0604020202020204" pitchFamily="34" charset="0"/>
                    </a:rPr>
                    <a:t>P</a:t>
                  </a:r>
                  <a:r>
                    <a:rPr lang="en-US" altLang="ko-KR" sz="1100" dirty="0" smtClean="0">
                      <a:latin typeface="Arial" panose="020B0604020202020204" pitchFamily="34" charset="0"/>
                      <a:cs typeface="Arial" panose="020B0604020202020204" pitchFamily="34" charset="0"/>
                    </a:rPr>
                    <a:t>=0.027</a:t>
                  </a:r>
                  <a:endParaRPr lang="ko-KR" altLang="en-US" sz="1100" dirty="0">
                    <a:latin typeface="Arial" panose="020B0604020202020204" pitchFamily="34" charset="0"/>
                    <a:cs typeface="Arial" panose="020B0604020202020204" pitchFamily="34" charset="0"/>
                  </a:endParaRPr>
                </a:p>
              </p:txBody>
            </p:sp>
          </p:grpSp>
          <p:grpSp>
            <p:nvGrpSpPr>
              <p:cNvPr id="12" name="그룹 11"/>
              <p:cNvGrpSpPr/>
              <p:nvPr/>
            </p:nvGrpSpPr>
            <p:grpSpPr>
              <a:xfrm>
                <a:off x="6191406" y="1251912"/>
                <a:ext cx="5734147" cy="4284028"/>
                <a:chOff x="1040286" y="1251912"/>
                <a:chExt cx="5734147" cy="4284028"/>
              </a:xfrm>
            </p:grpSpPr>
            <p:sp>
              <p:nvSpPr>
                <p:cNvPr id="13" name="object 2">
                  <a:extLst>
                    <a:ext uri="{FF2B5EF4-FFF2-40B4-BE49-F238E27FC236}">
                      <a16:creationId xmlns:a16="http://schemas.microsoft.com/office/drawing/2014/main" id="{F042E16E-F6D3-37E1-C9A2-6EC1499338E1}"/>
                    </a:ext>
                  </a:extLst>
                </p:cNvPr>
                <p:cNvSpPr txBox="1"/>
                <p:nvPr/>
              </p:nvSpPr>
              <p:spPr>
                <a:xfrm>
                  <a:off x="5107813" y="5156117"/>
                  <a:ext cx="134620" cy="135293"/>
                </a:xfrm>
                <a:prstGeom prst="rect">
                  <a:avLst/>
                </a:prstGeom>
              </p:spPr>
              <p:txBody>
                <a:bodyPr vert="horz" wrap="square" lIns="0" tIns="12065" rIns="0" bIns="0" rtlCol="0">
                  <a:spAutoFit/>
                </a:bodyPr>
                <a:lstStyle/>
                <a:p>
                  <a:pPr marL="12700">
                    <a:lnSpc>
                      <a:spcPct val="100000"/>
                    </a:lnSpc>
                    <a:spcBef>
                      <a:spcPts val="95"/>
                    </a:spcBef>
                  </a:pPr>
                  <a:r>
                    <a:rPr sz="800" spc="-25"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14" name="object 3">
                  <a:extLst>
                    <a:ext uri="{FF2B5EF4-FFF2-40B4-BE49-F238E27FC236}">
                      <a16:creationId xmlns:a16="http://schemas.microsoft.com/office/drawing/2014/main" id="{41A3EB9A-998C-5082-B350-8B0B8D24A106}"/>
                    </a:ext>
                  </a:extLst>
                </p:cNvPr>
                <p:cNvSpPr txBox="1"/>
                <p:nvPr/>
              </p:nvSpPr>
              <p:spPr>
                <a:xfrm>
                  <a:off x="4442333"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8</a:t>
                  </a:r>
                  <a:endParaRPr sz="800">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31A4883B-599B-7305-14BE-5F55BE077791}"/>
                    </a:ext>
                  </a:extLst>
                </p:cNvPr>
                <p:cNvSpPr txBox="1"/>
                <p:nvPr/>
              </p:nvSpPr>
              <p:spPr>
                <a:xfrm>
                  <a:off x="2902204" y="5096717"/>
                  <a:ext cx="1105535" cy="439223"/>
                </a:xfrm>
                <a:prstGeom prst="rect">
                  <a:avLst/>
                </a:prstGeom>
              </p:spPr>
              <p:txBody>
                <a:bodyPr vert="horz" wrap="square" lIns="0" tIns="71755" rIns="0" bIns="0" rtlCol="0">
                  <a:spAutoFit/>
                </a:bodyPr>
                <a:lstStyle/>
                <a:p>
                  <a:pPr marL="164465">
                    <a:lnSpc>
                      <a:spcPct val="100000"/>
                    </a:lnSpc>
                    <a:spcBef>
                      <a:spcPts val="565"/>
                    </a:spcBef>
                    <a:tabLst>
                      <a:tab pos="858519" algn="l"/>
                    </a:tabLst>
                  </a:pPr>
                  <a:r>
                    <a:rPr sz="800" spc="-50" dirty="0">
                      <a:latin typeface="Arial" panose="020B0604020202020204" pitchFamily="34" charset="0"/>
                      <a:cs typeface="Arial" panose="020B0604020202020204" pitchFamily="34" charset="0"/>
                    </a:rPr>
                    <a:t>4</a:t>
                  </a:r>
                  <a:r>
                    <a:rPr sz="800" dirty="0">
                      <a:latin typeface="Arial" panose="020B0604020202020204" pitchFamily="34" charset="0"/>
                      <a:cs typeface="Arial" panose="020B0604020202020204" pitchFamily="34" charset="0"/>
                    </a:rPr>
                    <a:t>	</a:t>
                  </a:r>
                  <a:r>
                    <a:rPr sz="800" spc="-50" dirty="0">
                      <a:latin typeface="Arial" panose="020B0604020202020204" pitchFamily="34" charset="0"/>
                      <a:cs typeface="Arial" panose="020B0604020202020204" pitchFamily="34" charset="0"/>
                    </a:rPr>
                    <a:t>6</a:t>
                  </a:r>
                  <a:endParaRPr sz="800" dirty="0">
                    <a:latin typeface="Arial" panose="020B0604020202020204" pitchFamily="34" charset="0"/>
                    <a:cs typeface="Arial" panose="020B0604020202020204" pitchFamily="34" charset="0"/>
                  </a:endParaRPr>
                </a:p>
                <a:p>
                  <a:pPr marL="12700">
                    <a:lnSpc>
                      <a:spcPct val="100000"/>
                    </a:lnSpc>
                    <a:spcBef>
                      <a:spcPts val="680"/>
                    </a:spcBef>
                  </a:pPr>
                  <a:r>
                    <a:rPr sz="1000" b="1" dirty="0">
                      <a:latin typeface="Arial" panose="020B0604020202020204" pitchFamily="34" charset="0"/>
                      <a:cs typeface="Arial" panose="020B0604020202020204" pitchFamily="34" charset="0"/>
                    </a:rPr>
                    <a:t>duration</a:t>
                  </a:r>
                  <a:r>
                    <a:rPr sz="1000" b="1" spc="18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(years)</a:t>
                  </a:r>
                  <a:endParaRPr sz="1000" b="1" dirty="0">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4B112F6-7B2E-E260-ECFC-FFD0CB24C9F9}"/>
                    </a:ext>
                  </a:extLst>
                </p:cNvPr>
                <p:cNvSpPr txBox="1"/>
                <p:nvPr/>
              </p:nvSpPr>
              <p:spPr>
                <a:xfrm>
                  <a:off x="2360167"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2</a:t>
                  </a:r>
                  <a:endParaRPr sz="800">
                    <a:latin typeface="Arial" panose="020B0604020202020204" pitchFamily="34" charset="0"/>
                    <a:cs typeface="Arial" panose="020B0604020202020204" pitchFamily="34" charset="0"/>
                  </a:endParaRPr>
                </a:p>
              </p:txBody>
            </p:sp>
            <p:sp>
              <p:nvSpPr>
                <p:cNvPr id="17" name="object 6">
                  <a:extLst>
                    <a:ext uri="{FF2B5EF4-FFF2-40B4-BE49-F238E27FC236}">
                      <a16:creationId xmlns:a16="http://schemas.microsoft.com/office/drawing/2014/main" id="{B66D896E-AE27-13F5-7B24-05CB918A6259}"/>
                    </a:ext>
                  </a:extLst>
                </p:cNvPr>
                <p:cNvSpPr txBox="1"/>
                <p:nvPr/>
              </p:nvSpPr>
              <p:spPr>
                <a:xfrm>
                  <a:off x="1666239"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0</a:t>
                  </a:r>
                  <a:endParaRPr sz="800">
                    <a:latin typeface="Arial" panose="020B0604020202020204" pitchFamily="34" charset="0"/>
                    <a:cs typeface="Arial" panose="020B0604020202020204" pitchFamily="34" charset="0"/>
                  </a:endParaRPr>
                </a:p>
              </p:txBody>
            </p:sp>
            <p:grpSp>
              <p:nvGrpSpPr>
                <p:cNvPr id="18" name="object 7">
                  <a:extLst>
                    <a:ext uri="{FF2B5EF4-FFF2-40B4-BE49-F238E27FC236}">
                      <a16:creationId xmlns:a16="http://schemas.microsoft.com/office/drawing/2014/main" id="{4AE20C34-4621-97D4-2FCD-7ACB2DA40D81}"/>
                    </a:ext>
                  </a:extLst>
                </p:cNvPr>
                <p:cNvGrpSpPr/>
                <p:nvPr/>
              </p:nvGrpSpPr>
              <p:grpSpPr>
                <a:xfrm>
                  <a:off x="1441322" y="1253489"/>
                  <a:ext cx="80010" cy="3851275"/>
                  <a:chOff x="1441322" y="1253489"/>
                  <a:chExt cx="80010" cy="3851275"/>
                </a:xfrm>
              </p:grpSpPr>
              <p:sp>
                <p:nvSpPr>
                  <p:cNvPr id="34" name="object 8">
                    <a:extLst>
                      <a:ext uri="{FF2B5EF4-FFF2-40B4-BE49-F238E27FC236}">
                        <a16:creationId xmlns:a16="http://schemas.microsoft.com/office/drawing/2014/main" id="{5DB868B6-6298-BE4B-1919-A55D6AC8B7F4}"/>
                      </a:ext>
                    </a:extLst>
                  </p:cNvPr>
                  <p:cNvSpPr/>
                  <p:nvPr/>
                </p:nvSpPr>
                <p:spPr>
                  <a:xfrm>
                    <a:off x="1514601" y="1256664"/>
                    <a:ext cx="0" cy="3844925"/>
                  </a:xfrm>
                  <a:custGeom>
                    <a:avLst/>
                    <a:gdLst/>
                    <a:ahLst/>
                    <a:cxnLst/>
                    <a:rect l="l" t="t" r="r" b="b"/>
                    <a:pathLst>
                      <a:path h="3844925">
                        <a:moveTo>
                          <a:pt x="0" y="0"/>
                        </a:moveTo>
                        <a:lnTo>
                          <a:pt x="0" y="3844797"/>
                        </a:lnTo>
                      </a:path>
                    </a:pathLst>
                  </a:custGeom>
                  <a:ln w="6337">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5" name="object 9">
                    <a:extLst>
                      <a:ext uri="{FF2B5EF4-FFF2-40B4-BE49-F238E27FC236}">
                        <a16:creationId xmlns:a16="http://schemas.microsoft.com/office/drawing/2014/main" id="{0CFD44BC-C42C-072D-E4B4-5FFDD95FB002}"/>
                      </a:ext>
                    </a:extLst>
                  </p:cNvPr>
                  <p:cNvSpPr/>
                  <p:nvPr/>
                </p:nvSpPr>
                <p:spPr>
                  <a:xfrm>
                    <a:off x="1447672" y="1448942"/>
                    <a:ext cx="67310" cy="3460750"/>
                  </a:xfrm>
                  <a:custGeom>
                    <a:avLst/>
                    <a:gdLst/>
                    <a:ahLst/>
                    <a:cxnLst/>
                    <a:rect l="l" t="t" r="r" b="b"/>
                    <a:pathLst>
                      <a:path w="67309" h="3460750">
                        <a:moveTo>
                          <a:pt x="66929" y="3460368"/>
                        </a:moveTo>
                        <a:lnTo>
                          <a:pt x="0" y="3460368"/>
                        </a:lnTo>
                      </a:path>
                      <a:path w="67309" h="3460750">
                        <a:moveTo>
                          <a:pt x="66929" y="2768218"/>
                        </a:moveTo>
                        <a:lnTo>
                          <a:pt x="0" y="2768218"/>
                        </a:lnTo>
                      </a:path>
                      <a:path w="67309" h="3460750">
                        <a:moveTo>
                          <a:pt x="66929" y="2076196"/>
                        </a:moveTo>
                        <a:lnTo>
                          <a:pt x="0" y="2076196"/>
                        </a:lnTo>
                      </a:path>
                      <a:path w="67309" h="3460750">
                        <a:moveTo>
                          <a:pt x="66929" y="1384046"/>
                        </a:moveTo>
                        <a:lnTo>
                          <a:pt x="0" y="1384046"/>
                        </a:lnTo>
                      </a:path>
                      <a:path w="67309" h="3460750">
                        <a:moveTo>
                          <a:pt x="66929" y="692023"/>
                        </a:moveTo>
                        <a:lnTo>
                          <a:pt x="0" y="692023"/>
                        </a:lnTo>
                      </a:path>
                      <a:path w="67309" h="3460750">
                        <a:moveTo>
                          <a:pt x="66929" y="0"/>
                        </a:moveTo>
                        <a:lnTo>
                          <a:pt x="0" y="0"/>
                        </a:lnTo>
                      </a:path>
                    </a:pathLst>
                  </a:custGeom>
                  <a:ln w="12674">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19" name="object 10">
                  <a:extLst>
                    <a:ext uri="{FF2B5EF4-FFF2-40B4-BE49-F238E27FC236}">
                      <a16:creationId xmlns:a16="http://schemas.microsoft.com/office/drawing/2014/main" id="{1FFEC925-290E-4EE4-10BA-189A42273D6A}"/>
                    </a:ext>
                  </a:extLst>
                </p:cNvPr>
                <p:cNvSpPr txBox="1"/>
                <p:nvPr/>
              </p:nvSpPr>
              <p:spPr>
                <a:xfrm>
                  <a:off x="1040286" y="2494719"/>
                  <a:ext cx="166712" cy="1353185"/>
                </a:xfrm>
                <a:prstGeom prst="rect">
                  <a:avLst/>
                </a:prstGeom>
              </p:spPr>
              <p:txBody>
                <a:bodyPr vert="vert270" wrap="square" lIns="0" tIns="0" rIns="0" bIns="0" rtlCol="0">
                  <a:spAutoFit/>
                </a:bodyPr>
                <a:lstStyle/>
                <a:p>
                  <a:pPr marL="12700">
                    <a:lnSpc>
                      <a:spcPts val="1285"/>
                    </a:lnSpc>
                  </a:pPr>
                  <a:r>
                    <a:rPr sz="1000" b="1" dirty="0">
                      <a:latin typeface="Arial" panose="020B0604020202020204" pitchFamily="34" charset="0"/>
                      <a:cs typeface="Arial" panose="020B0604020202020204" pitchFamily="34" charset="0"/>
                    </a:rPr>
                    <a:t>cumulative</a:t>
                  </a:r>
                  <a:r>
                    <a:rPr sz="1000" b="1" spc="44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survival</a:t>
                  </a:r>
                  <a:endParaRPr sz="1000" b="1" dirty="0">
                    <a:latin typeface="Arial" panose="020B0604020202020204" pitchFamily="34" charset="0"/>
                    <a:cs typeface="Arial" panose="020B0604020202020204" pitchFamily="34" charset="0"/>
                  </a:endParaRPr>
                </a:p>
              </p:txBody>
            </p:sp>
            <p:sp>
              <p:nvSpPr>
                <p:cNvPr id="20" name="object 11">
                  <a:extLst>
                    <a:ext uri="{FF2B5EF4-FFF2-40B4-BE49-F238E27FC236}">
                      <a16:creationId xmlns:a16="http://schemas.microsoft.com/office/drawing/2014/main" id="{22F1952F-1C33-3BBF-9FB9-09536AE7D106}"/>
                    </a:ext>
                  </a:extLst>
                </p:cNvPr>
                <p:cNvSpPr txBox="1"/>
                <p:nvPr/>
              </p:nvSpPr>
              <p:spPr>
                <a:xfrm>
                  <a:off x="1292478" y="138586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21" name="object 12">
                  <a:extLst>
                    <a:ext uri="{FF2B5EF4-FFF2-40B4-BE49-F238E27FC236}">
                      <a16:creationId xmlns:a16="http://schemas.microsoft.com/office/drawing/2014/main" id="{2F5EF461-6A7D-C6BC-82B8-3FC7276BFCED}"/>
                    </a:ext>
                  </a:extLst>
                </p:cNvPr>
                <p:cNvSpPr txBox="1"/>
                <p:nvPr/>
              </p:nvSpPr>
              <p:spPr>
                <a:xfrm>
                  <a:off x="1292478" y="207801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0.8</a:t>
                  </a:r>
                  <a:endParaRPr sz="800">
                    <a:latin typeface="Arial" panose="020B0604020202020204" pitchFamily="34" charset="0"/>
                    <a:cs typeface="Arial" panose="020B0604020202020204" pitchFamily="34" charset="0"/>
                  </a:endParaRPr>
                </a:p>
              </p:txBody>
            </p:sp>
            <p:sp>
              <p:nvSpPr>
                <p:cNvPr id="22" name="object 13">
                  <a:extLst>
                    <a:ext uri="{FF2B5EF4-FFF2-40B4-BE49-F238E27FC236}">
                      <a16:creationId xmlns:a16="http://schemas.microsoft.com/office/drawing/2014/main" id="{8FB5DDB1-2C81-1631-CAA8-A9893F3CA71C}"/>
                    </a:ext>
                  </a:extLst>
                </p:cNvPr>
                <p:cNvSpPr txBox="1"/>
                <p:nvPr/>
              </p:nvSpPr>
              <p:spPr>
                <a:xfrm>
                  <a:off x="1292478" y="277004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0.6</a:t>
                  </a:r>
                  <a:endParaRPr sz="800">
                    <a:latin typeface="Arial" panose="020B0604020202020204" pitchFamily="34" charset="0"/>
                    <a:cs typeface="Arial" panose="020B0604020202020204" pitchFamily="34" charset="0"/>
                  </a:endParaRPr>
                </a:p>
              </p:txBody>
            </p:sp>
            <p:sp>
              <p:nvSpPr>
                <p:cNvPr id="23" name="object 14">
                  <a:extLst>
                    <a:ext uri="{FF2B5EF4-FFF2-40B4-BE49-F238E27FC236}">
                      <a16:creationId xmlns:a16="http://schemas.microsoft.com/office/drawing/2014/main" id="{291382D9-D41C-0C48-6992-63DAEC646484}"/>
                    </a:ext>
                  </a:extLst>
                </p:cNvPr>
                <p:cNvSpPr txBox="1"/>
                <p:nvPr/>
              </p:nvSpPr>
              <p:spPr>
                <a:xfrm>
                  <a:off x="1292478" y="346219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0.4</a:t>
                  </a:r>
                  <a:endParaRPr sz="800">
                    <a:latin typeface="Arial" panose="020B0604020202020204" pitchFamily="34" charset="0"/>
                    <a:cs typeface="Arial" panose="020B0604020202020204" pitchFamily="34" charset="0"/>
                  </a:endParaRPr>
                </a:p>
              </p:txBody>
            </p:sp>
            <p:sp>
              <p:nvSpPr>
                <p:cNvPr id="24" name="object 15">
                  <a:extLst>
                    <a:ext uri="{FF2B5EF4-FFF2-40B4-BE49-F238E27FC236}">
                      <a16:creationId xmlns:a16="http://schemas.microsoft.com/office/drawing/2014/main" id="{85687102-CB0A-C02C-4080-1C2E4D8A927D}"/>
                    </a:ext>
                  </a:extLst>
                </p:cNvPr>
                <p:cNvSpPr txBox="1"/>
                <p:nvPr/>
              </p:nvSpPr>
              <p:spPr>
                <a:xfrm>
                  <a:off x="1292478" y="4154214"/>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0.2</a:t>
                  </a:r>
                  <a:endParaRPr sz="800">
                    <a:latin typeface="Arial" panose="020B0604020202020204" pitchFamily="34" charset="0"/>
                    <a:cs typeface="Arial" panose="020B0604020202020204" pitchFamily="34" charset="0"/>
                  </a:endParaRPr>
                </a:p>
              </p:txBody>
            </p:sp>
            <p:sp>
              <p:nvSpPr>
                <p:cNvPr id="25" name="object 16">
                  <a:extLst>
                    <a:ext uri="{FF2B5EF4-FFF2-40B4-BE49-F238E27FC236}">
                      <a16:creationId xmlns:a16="http://schemas.microsoft.com/office/drawing/2014/main" id="{B1540B08-DB48-7934-3509-E2993F8F1154}"/>
                    </a:ext>
                  </a:extLst>
                </p:cNvPr>
                <p:cNvSpPr txBox="1"/>
                <p:nvPr/>
              </p:nvSpPr>
              <p:spPr>
                <a:xfrm>
                  <a:off x="1292478" y="4846237"/>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0.0</a:t>
                  </a:r>
                  <a:endParaRPr sz="800">
                    <a:latin typeface="Arial" panose="020B0604020202020204" pitchFamily="34" charset="0"/>
                    <a:cs typeface="Arial" panose="020B0604020202020204" pitchFamily="34" charset="0"/>
                  </a:endParaRPr>
                </a:p>
              </p:txBody>
            </p:sp>
            <p:grpSp>
              <p:nvGrpSpPr>
                <p:cNvPr id="26" name="object 17">
                  <a:extLst>
                    <a:ext uri="{FF2B5EF4-FFF2-40B4-BE49-F238E27FC236}">
                      <a16:creationId xmlns:a16="http://schemas.microsoft.com/office/drawing/2014/main" id="{4FB1D0C1-19DC-C44F-C4A9-E89D3D8F79C2}"/>
                    </a:ext>
                  </a:extLst>
                </p:cNvPr>
                <p:cNvGrpSpPr/>
                <p:nvPr/>
              </p:nvGrpSpPr>
              <p:grpSpPr>
                <a:xfrm>
                  <a:off x="1509849" y="1251912"/>
                  <a:ext cx="4070985" cy="3854450"/>
                  <a:chOff x="1509849" y="1251912"/>
                  <a:chExt cx="4070985" cy="3854450"/>
                </a:xfrm>
              </p:grpSpPr>
              <p:sp>
                <p:nvSpPr>
                  <p:cNvPr id="29" name="object 18">
                    <a:extLst>
                      <a:ext uri="{FF2B5EF4-FFF2-40B4-BE49-F238E27FC236}">
                        <a16:creationId xmlns:a16="http://schemas.microsoft.com/office/drawing/2014/main" id="{3FF03C21-83EC-D2AF-6331-957F0315C43C}"/>
                      </a:ext>
                    </a:extLst>
                  </p:cNvPr>
                  <p:cNvSpPr/>
                  <p:nvPr/>
                </p:nvSpPr>
                <p:spPr>
                  <a:xfrm>
                    <a:off x="1707387" y="1448943"/>
                    <a:ext cx="2915285" cy="3143885"/>
                  </a:xfrm>
                  <a:custGeom>
                    <a:avLst/>
                    <a:gdLst/>
                    <a:ahLst/>
                    <a:cxnLst/>
                    <a:rect l="l" t="t" r="r" b="b"/>
                    <a:pathLst>
                      <a:path w="2915285" h="3143885">
                        <a:moveTo>
                          <a:pt x="0" y="0"/>
                        </a:moveTo>
                        <a:lnTo>
                          <a:pt x="171704" y="0"/>
                        </a:lnTo>
                        <a:lnTo>
                          <a:pt x="171704" y="1015"/>
                        </a:lnTo>
                        <a:lnTo>
                          <a:pt x="207137" y="1015"/>
                        </a:lnTo>
                        <a:lnTo>
                          <a:pt x="207137" y="3048"/>
                        </a:lnTo>
                        <a:lnTo>
                          <a:pt x="340106" y="3048"/>
                        </a:lnTo>
                        <a:lnTo>
                          <a:pt x="340106" y="9143"/>
                        </a:lnTo>
                        <a:lnTo>
                          <a:pt x="375285" y="9143"/>
                        </a:lnTo>
                        <a:lnTo>
                          <a:pt x="375285" y="20065"/>
                        </a:lnTo>
                        <a:lnTo>
                          <a:pt x="519811" y="20065"/>
                        </a:lnTo>
                        <a:lnTo>
                          <a:pt x="519811" y="36449"/>
                        </a:lnTo>
                        <a:lnTo>
                          <a:pt x="668401" y="36449"/>
                        </a:lnTo>
                        <a:lnTo>
                          <a:pt x="668401" y="60198"/>
                        </a:lnTo>
                        <a:lnTo>
                          <a:pt x="779018" y="60198"/>
                        </a:lnTo>
                        <a:lnTo>
                          <a:pt x="779144" y="92075"/>
                        </a:lnTo>
                        <a:lnTo>
                          <a:pt x="1345311" y="92075"/>
                        </a:lnTo>
                        <a:lnTo>
                          <a:pt x="1345311" y="170687"/>
                        </a:lnTo>
                        <a:lnTo>
                          <a:pt x="1517269" y="170687"/>
                        </a:lnTo>
                        <a:lnTo>
                          <a:pt x="1517269" y="394080"/>
                        </a:lnTo>
                        <a:lnTo>
                          <a:pt x="1939163" y="394080"/>
                        </a:lnTo>
                        <a:lnTo>
                          <a:pt x="1939163" y="1410715"/>
                        </a:lnTo>
                        <a:lnTo>
                          <a:pt x="2914777" y="1410715"/>
                        </a:lnTo>
                        <a:lnTo>
                          <a:pt x="2914777" y="3143757"/>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0" name="object 19">
                    <a:extLst>
                      <a:ext uri="{FF2B5EF4-FFF2-40B4-BE49-F238E27FC236}">
                        <a16:creationId xmlns:a16="http://schemas.microsoft.com/office/drawing/2014/main" id="{31CFC306-E9B7-318D-2744-8B796B9CE565}"/>
                      </a:ext>
                    </a:extLst>
                  </p:cNvPr>
                  <p:cNvSpPr/>
                  <p:nvPr/>
                </p:nvSpPr>
                <p:spPr>
                  <a:xfrm>
                    <a:off x="1707387" y="1448943"/>
                    <a:ext cx="2915285" cy="266700"/>
                  </a:xfrm>
                  <a:custGeom>
                    <a:avLst/>
                    <a:gdLst/>
                    <a:ahLst/>
                    <a:cxnLst/>
                    <a:rect l="l" t="t" r="r" b="b"/>
                    <a:pathLst>
                      <a:path w="2915285" h="266700">
                        <a:moveTo>
                          <a:pt x="0" y="0"/>
                        </a:moveTo>
                        <a:lnTo>
                          <a:pt x="0" y="0"/>
                        </a:lnTo>
                        <a:lnTo>
                          <a:pt x="171704" y="0"/>
                        </a:lnTo>
                        <a:lnTo>
                          <a:pt x="207137" y="0"/>
                        </a:lnTo>
                        <a:lnTo>
                          <a:pt x="340106" y="0"/>
                        </a:lnTo>
                        <a:lnTo>
                          <a:pt x="340106" y="253"/>
                        </a:lnTo>
                        <a:lnTo>
                          <a:pt x="375285" y="253"/>
                        </a:lnTo>
                        <a:lnTo>
                          <a:pt x="375285" y="634"/>
                        </a:lnTo>
                        <a:lnTo>
                          <a:pt x="519811" y="634"/>
                        </a:lnTo>
                        <a:lnTo>
                          <a:pt x="519811" y="1142"/>
                        </a:lnTo>
                        <a:lnTo>
                          <a:pt x="668401" y="1142"/>
                        </a:lnTo>
                        <a:lnTo>
                          <a:pt x="668401" y="2031"/>
                        </a:lnTo>
                        <a:lnTo>
                          <a:pt x="779018" y="2031"/>
                        </a:lnTo>
                        <a:lnTo>
                          <a:pt x="779144" y="3048"/>
                        </a:lnTo>
                        <a:lnTo>
                          <a:pt x="1345311" y="3048"/>
                        </a:lnTo>
                        <a:lnTo>
                          <a:pt x="1345311" y="5841"/>
                        </a:lnTo>
                        <a:lnTo>
                          <a:pt x="1517269" y="5841"/>
                        </a:lnTo>
                        <a:lnTo>
                          <a:pt x="1517269" y="13970"/>
                        </a:lnTo>
                        <a:lnTo>
                          <a:pt x="1939163" y="13970"/>
                        </a:lnTo>
                        <a:lnTo>
                          <a:pt x="1939163" y="60198"/>
                        </a:lnTo>
                        <a:lnTo>
                          <a:pt x="2914777" y="60198"/>
                        </a:lnTo>
                        <a:lnTo>
                          <a:pt x="2914777" y="266700"/>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1" name="object 20">
                    <a:extLst>
                      <a:ext uri="{FF2B5EF4-FFF2-40B4-BE49-F238E27FC236}">
                        <a16:creationId xmlns:a16="http://schemas.microsoft.com/office/drawing/2014/main" id="{1264998B-79FC-41F2-2B2A-C3625A7DE98C}"/>
                      </a:ext>
                    </a:extLst>
                  </p:cNvPr>
                  <p:cNvSpPr/>
                  <p:nvPr/>
                </p:nvSpPr>
                <p:spPr>
                  <a:xfrm>
                    <a:off x="1514601" y="1256665"/>
                    <a:ext cx="3855720" cy="3844925"/>
                  </a:xfrm>
                  <a:custGeom>
                    <a:avLst/>
                    <a:gdLst/>
                    <a:ahLst/>
                    <a:cxnLst/>
                    <a:rect l="l" t="t" r="r" b="b"/>
                    <a:pathLst>
                      <a:path w="3855720" h="3844925">
                        <a:moveTo>
                          <a:pt x="0" y="0"/>
                        </a:moveTo>
                        <a:lnTo>
                          <a:pt x="3855720" y="0"/>
                        </a:lnTo>
                        <a:lnTo>
                          <a:pt x="3855720" y="3844797"/>
                        </a:lnTo>
                        <a:lnTo>
                          <a:pt x="0" y="3844797"/>
                        </a:lnTo>
                        <a:lnTo>
                          <a:pt x="0" y="0"/>
                        </a:lnTo>
                        <a:close/>
                      </a:path>
                    </a:pathLst>
                  </a:custGeom>
                  <a:ln w="9505">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2" name="object 21">
                    <a:extLst>
                      <a:ext uri="{FF2B5EF4-FFF2-40B4-BE49-F238E27FC236}">
                        <a16:creationId xmlns:a16="http://schemas.microsoft.com/office/drawing/2014/main" id="{28238006-A446-212D-C0EA-96D811E384D4}"/>
                      </a:ext>
                    </a:extLst>
                  </p:cNvPr>
                  <p:cNvSpPr/>
                  <p:nvPr/>
                </p:nvSpPr>
                <p:spPr>
                  <a:xfrm>
                    <a:off x="5393182" y="1691767"/>
                    <a:ext cx="182880" cy="45720"/>
                  </a:xfrm>
                  <a:custGeom>
                    <a:avLst/>
                    <a:gdLst/>
                    <a:ahLst/>
                    <a:cxnLst/>
                    <a:rect l="l" t="t" r="r" b="b"/>
                    <a:pathLst>
                      <a:path w="182879" h="45719">
                        <a:moveTo>
                          <a:pt x="0" y="45592"/>
                        </a:moveTo>
                        <a:lnTo>
                          <a:pt x="91185" y="45592"/>
                        </a:lnTo>
                        <a:lnTo>
                          <a:pt x="91185" y="0"/>
                        </a:lnTo>
                        <a:lnTo>
                          <a:pt x="182498" y="0"/>
                        </a:lnTo>
                        <a:lnTo>
                          <a:pt x="182498" y="45592"/>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3" name="object 22">
                    <a:extLst>
                      <a:ext uri="{FF2B5EF4-FFF2-40B4-BE49-F238E27FC236}">
                        <a16:creationId xmlns:a16="http://schemas.microsoft.com/office/drawing/2014/main" id="{8F0CFD6C-75B3-835F-2E04-4861CCBBD2E1}"/>
                      </a:ext>
                    </a:extLst>
                  </p:cNvPr>
                  <p:cNvSpPr/>
                  <p:nvPr/>
                </p:nvSpPr>
                <p:spPr>
                  <a:xfrm>
                    <a:off x="5393182" y="1830959"/>
                    <a:ext cx="182880" cy="45720"/>
                  </a:xfrm>
                  <a:custGeom>
                    <a:avLst/>
                    <a:gdLst/>
                    <a:ahLst/>
                    <a:cxnLst/>
                    <a:rect l="l" t="t" r="r" b="b"/>
                    <a:pathLst>
                      <a:path w="182879" h="45719">
                        <a:moveTo>
                          <a:pt x="0" y="45593"/>
                        </a:moveTo>
                        <a:lnTo>
                          <a:pt x="91185" y="45593"/>
                        </a:lnTo>
                        <a:lnTo>
                          <a:pt x="91185" y="0"/>
                        </a:lnTo>
                        <a:lnTo>
                          <a:pt x="182498" y="0"/>
                        </a:lnTo>
                        <a:lnTo>
                          <a:pt x="182498" y="45593"/>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27" name="object 23">
                  <a:extLst>
                    <a:ext uri="{FF2B5EF4-FFF2-40B4-BE49-F238E27FC236}">
                      <a16:creationId xmlns:a16="http://schemas.microsoft.com/office/drawing/2014/main" id="{488DA416-5174-EE0E-BE62-0964279C613C}"/>
                    </a:ext>
                  </a:extLst>
                </p:cNvPr>
                <p:cNvSpPr txBox="1"/>
                <p:nvPr/>
              </p:nvSpPr>
              <p:spPr>
                <a:xfrm>
                  <a:off x="5439408" y="1292091"/>
                  <a:ext cx="1335025" cy="636777"/>
                </a:xfrm>
                <a:prstGeom prst="rect">
                  <a:avLst/>
                </a:prstGeom>
              </p:spPr>
              <p:txBody>
                <a:bodyPr vert="horz" wrap="square" lIns="0" tIns="37465" rIns="0" bIns="0" rtlCol="0">
                  <a:spAutoFit/>
                </a:bodyPr>
                <a:lstStyle/>
                <a:p>
                  <a:pPr marL="283210" marR="55880" indent="-271145">
                    <a:lnSpc>
                      <a:spcPts val="969"/>
                    </a:lnSpc>
                    <a:spcBef>
                      <a:spcPts val="295"/>
                    </a:spcBef>
                  </a:pPr>
                  <a:r>
                    <a:rPr sz="1000" b="1" spc="-10" dirty="0">
                      <a:latin typeface="Arial" panose="020B0604020202020204" pitchFamily="34" charset="0"/>
                      <a:cs typeface="Arial" panose="020B0604020202020204" pitchFamily="34" charset="0"/>
                    </a:rPr>
                    <a:t>kidney</a:t>
                  </a:r>
                  <a:r>
                    <a:rPr sz="1000" b="1" spc="-55" dirty="0">
                      <a:latin typeface="Arial" panose="020B0604020202020204" pitchFamily="34" charset="0"/>
                      <a:cs typeface="Arial" panose="020B0604020202020204" pitchFamily="34" charset="0"/>
                    </a:rPr>
                    <a:t> </a:t>
                  </a:r>
                  <a:r>
                    <a:rPr sz="1000" b="1" spc="-20" dirty="0">
                      <a:latin typeface="Arial" panose="020B0604020202020204" pitchFamily="34" charset="0"/>
                      <a:cs typeface="Arial" panose="020B0604020202020204" pitchFamily="34" charset="0"/>
                    </a:rPr>
                    <a:t>volume </a:t>
                  </a:r>
                  <a:r>
                    <a:rPr sz="1000" b="1" spc="-10" dirty="0">
                      <a:latin typeface="Arial" panose="020B0604020202020204" pitchFamily="34" charset="0"/>
                      <a:cs typeface="Arial" panose="020B0604020202020204" pitchFamily="34" charset="0"/>
                    </a:rPr>
                    <a:t>ratio</a:t>
                  </a:r>
                  <a:endParaRPr sz="1000" b="1" dirty="0">
                    <a:latin typeface="Arial" panose="020B0604020202020204" pitchFamily="34" charset="0"/>
                    <a:cs typeface="Arial" panose="020B0604020202020204" pitchFamily="34" charset="0"/>
                  </a:endParaRPr>
                </a:p>
                <a:p>
                  <a:pPr marL="164465">
                    <a:lnSpc>
                      <a:spcPct val="229000"/>
                    </a:lnSpc>
                    <a:spcBef>
                      <a:spcPts val="655"/>
                    </a:spcBef>
                  </a:pPr>
                  <a:r>
                    <a:rPr lang="en-US" sz="800" spc="-70" dirty="0" smtClean="0">
                      <a:latin typeface="Arial" panose="020B0604020202020204" pitchFamily="34" charset="0"/>
                      <a:cs typeface="Arial" panose="020B0604020202020204" pitchFamily="34" charset="0"/>
                    </a:rPr>
                    <a:t> </a:t>
                  </a:r>
                  <a:r>
                    <a:rPr lang="en-US" sz="800" dirty="0" smtClean="0">
                      <a:latin typeface="Arial" panose="020B0604020202020204" pitchFamily="34" charset="0"/>
                      <a:cs typeface="Arial" panose="020B0604020202020204" pitchFamily="34" charset="0"/>
                    </a:rPr>
                    <a:t>Q3</a:t>
                  </a:r>
                  <a:endParaRPr sz="800" dirty="0">
                    <a:latin typeface="Arial" panose="020B0604020202020204" pitchFamily="34" charset="0"/>
                    <a:cs typeface="Arial" panose="020B0604020202020204" pitchFamily="34" charset="0"/>
                  </a:endParaRPr>
                </a:p>
                <a:p>
                  <a:pPr marL="164465">
                    <a:lnSpc>
                      <a:spcPct val="70000"/>
                    </a:lnSpc>
                    <a:spcBef>
                      <a:spcPts val="135"/>
                    </a:spcBef>
                  </a:pPr>
                  <a:r>
                    <a:rPr lang="en-US" sz="800" dirty="0" smtClean="0">
                      <a:latin typeface="Arial" panose="020B0604020202020204" pitchFamily="34" charset="0"/>
                      <a:cs typeface="Arial" panose="020B0604020202020204" pitchFamily="34" charset="0"/>
                    </a:rPr>
                    <a:t> Q1, Q2, Q4</a:t>
                  </a:r>
                  <a:endParaRPr sz="800" dirty="0">
                    <a:latin typeface="Arial" panose="020B0604020202020204" pitchFamily="34" charset="0"/>
                    <a:cs typeface="Arial" panose="020B0604020202020204" pitchFamily="34" charset="0"/>
                  </a:endParaRPr>
                </a:p>
              </p:txBody>
            </p:sp>
            <p:sp>
              <p:nvSpPr>
                <p:cNvPr id="28" name="TextBox 27"/>
                <p:cNvSpPr txBox="1"/>
                <p:nvPr/>
              </p:nvSpPr>
              <p:spPr>
                <a:xfrm>
                  <a:off x="1689283" y="4448495"/>
                  <a:ext cx="2558498" cy="430887"/>
                </a:xfrm>
                <a:prstGeom prst="rect">
                  <a:avLst/>
                </a:prstGeom>
                <a:noFill/>
              </p:spPr>
              <p:txBody>
                <a:bodyPr wrap="square" rtlCol="0">
                  <a:spAutoFit/>
                </a:bodyPr>
                <a:lstStyle/>
                <a:p>
                  <a:r>
                    <a:rPr lang="en-US" altLang="ko-KR" sz="1100" dirty="0" smtClean="0">
                      <a:latin typeface="Arial" panose="020B0604020202020204" pitchFamily="34" charset="0"/>
                      <a:cs typeface="Arial" panose="020B0604020202020204" pitchFamily="34" charset="0"/>
                    </a:rPr>
                    <a:t>HR(Q1,Q2,Q4 vs. Q3)=29.811</a:t>
                  </a:r>
                </a:p>
                <a:p>
                  <a:r>
                    <a:rPr lang="en-US" altLang="ko-KR" sz="1100" dirty="0" smtClean="0">
                      <a:latin typeface="Arial" panose="020B0604020202020204" pitchFamily="34" charset="0"/>
                      <a:cs typeface="Arial" panose="020B0604020202020204" pitchFamily="34" charset="0"/>
                    </a:rPr>
                    <a:t>95%CI:1.510−588.405, </a:t>
                  </a:r>
                  <a:r>
                    <a:rPr lang="en-US" altLang="ko-KR" sz="1100" i="1" dirty="0" smtClean="0">
                      <a:latin typeface="Arial" panose="020B0604020202020204" pitchFamily="34" charset="0"/>
                      <a:cs typeface="Arial" panose="020B0604020202020204" pitchFamily="34" charset="0"/>
                    </a:rPr>
                    <a:t>P</a:t>
                  </a:r>
                  <a:r>
                    <a:rPr lang="en-US" altLang="ko-KR" sz="1100" dirty="0" smtClean="0">
                      <a:latin typeface="Arial" panose="020B0604020202020204" pitchFamily="34" charset="0"/>
                      <a:cs typeface="Arial" panose="020B0604020202020204" pitchFamily="34" charset="0"/>
                    </a:rPr>
                    <a:t>=0.026</a:t>
                  </a:r>
                  <a:endParaRPr lang="ko-KR" altLang="en-US" sz="1100" dirty="0">
                    <a:latin typeface="Arial" panose="020B0604020202020204" pitchFamily="34" charset="0"/>
                    <a:cs typeface="Arial" panose="020B0604020202020204" pitchFamily="34" charset="0"/>
                  </a:endParaRPr>
                </a:p>
              </p:txBody>
            </p:sp>
          </p:grpSp>
        </p:grpSp>
        <p:grpSp>
          <p:nvGrpSpPr>
            <p:cNvPr id="2" name="그룹 1"/>
            <p:cNvGrpSpPr/>
            <p:nvPr/>
          </p:nvGrpSpPr>
          <p:grpSpPr>
            <a:xfrm>
              <a:off x="177800" y="-4235"/>
              <a:ext cx="5554541" cy="4520812"/>
              <a:chOff x="4699000" y="84665"/>
              <a:chExt cx="5554541" cy="4520812"/>
            </a:xfrm>
          </p:grpSpPr>
          <p:sp>
            <p:nvSpPr>
              <p:cNvPr id="56" name="TextBox 55"/>
              <p:cNvSpPr txBox="1"/>
              <p:nvPr/>
            </p:nvSpPr>
            <p:spPr>
              <a:xfrm>
                <a:off x="4699000" y="84665"/>
                <a:ext cx="422937" cy="276999"/>
              </a:xfrm>
              <a:prstGeom prst="rect">
                <a:avLst/>
              </a:prstGeom>
              <a:noFill/>
            </p:spPr>
            <p:txBody>
              <a:bodyPr wrap="square" rtlCol="0">
                <a:spAutoFit/>
              </a:bodyPr>
              <a:lstStyle/>
              <a:p>
                <a:r>
                  <a:rPr lang="en-US" altLang="ko-KR" sz="1200" b="1" dirty="0">
                    <a:latin typeface="Arial" panose="020B0604020202020204" pitchFamily="34" charset="0"/>
                    <a:cs typeface="Arial" panose="020B0604020202020204" pitchFamily="34" charset="0"/>
                  </a:rPr>
                  <a:t>(a)</a:t>
                </a:r>
                <a:endParaRPr lang="ko-KR" altLang="en-US" sz="1200" b="1" dirty="0">
                  <a:latin typeface="Arial" panose="020B0604020202020204" pitchFamily="34" charset="0"/>
                  <a:cs typeface="Arial" panose="020B0604020202020204" pitchFamily="34" charset="0"/>
                </a:endParaRPr>
              </a:p>
            </p:txBody>
          </p:sp>
          <p:sp>
            <p:nvSpPr>
              <p:cNvPr id="57" name="TextBox 56"/>
              <p:cNvSpPr txBox="1"/>
              <p:nvPr/>
            </p:nvSpPr>
            <p:spPr>
              <a:xfrm>
                <a:off x="9820489" y="84665"/>
                <a:ext cx="433052" cy="276999"/>
              </a:xfrm>
              <a:prstGeom prst="rect">
                <a:avLst/>
              </a:prstGeom>
              <a:noFill/>
            </p:spPr>
            <p:txBody>
              <a:bodyPr wrap="square" rtlCol="0">
                <a:spAutoFit/>
              </a:bodyPr>
              <a:lstStyle/>
              <a:p>
                <a:r>
                  <a:rPr lang="en-US" altLang="ko-KR" sz="1200" b="1" dirty="0">
                    <a:latin typeface="Arial" panose="020B0604020202020204" pitchFamily="34" charset="0"/>
                    <a:cs typeface="Arial" panose="020B0604020202020204" pitchFamily="34" charset="0"/>
                  </a:rPr>
                  <a:t>(b)</a:t>
                </a:r>
                <a:endParaRPr lang="ko-KR" altLang="en-US" sz="1200" b="1" dirty="0">
                  <a:latin typeface="Arial" panose="020B0604020202020204" pitchFamily="34" charset="0"/>
                  <a:cs typeface="Arial" panose="020B0604020202020204" pitchFamily="34" charset="0"/>
                </a:endParaRPr>
              </a:p>
            </p:txBody>
          </p:sp>
          <p:sp>
            <p:nvSpPr>
              <p:cNvPr id="58" name="TextBox 57"/>
              <p:cNvSpPr txBox="1"/>
              <p:nvPr/>
            </p:nvSpPr>
            <p:spPr>
              <a:xfrm>
                <a:off x="4699000" y="4328478"/>
                <a:ext cx="422937" cy="276999"/>
              </a:xfrm>
              <a:prstGeom prst="rect">
                <a:avLst/>
              </a:prstGeom>
              <a:noFill/>
            </p:spPr>
            <p:txBody>
              <a:bodyPr wrap="square" rtlCol="0">
                <a:spAutoFit/>
              </a:bodyPr>
              <a:lstStyle/>
              <a:p>
                <a:r>
                  <a:rPr lang="en-US" altLang="ko-KR" sz="1200" b="1" dirty="0">
                    <a:latin typeface="Arial" panose="020B0604020202020204" pitchFamily="34" charset="0"/>
                    <a:cs typeface="Arial" panose="020B0604020202020204" pitchFamily="34" charset="0"/>
                  </a:rPr>
                  <a:t>(c)</a:t>
                </a:r>
                <a:endParaRPr lang="ko-KR" altLang="en-US" sz="1200" b="1" dirty="0">
                  <a:latin typeface="Arial" panose="020B0604020202020204" pitchFamily="34" charset="0"/>
                  <a:cs typeface="Arial" panose="020B0604020202020204" pitchFamily="34" charset="0"/>
                </a:endParaRPr>
              </a:p>
            </p:txBody>
          </p:sp>
          <p:sp>
            <p:nvSpPr>
              <p:cNvPr id="59" name="TextBox 58"/>
              <p:cNvSpPr txBox="1"/>
              <p:nvPr/>
            </p:nvSpPr>
            <p:spPr>
              <a:xfrm>
                <a:off x="9820489" y="4328478"/>
                <a:ext cx="433052" cy="276999"/>
              </a:xfrm>
              <a:prstGeom prst="rect">
                <a:avLst/>
              </a:prstGeom>
              <a:noFill/>
            </p:spPr>
            <p:txBody>
              <a:bodyPr wrap="square" rtlCol="0">
                <a:spAutoFit/>
              </a:bodyPr>
              <a:lstStyle/>
              <a:p>
                <a:r>
                  <a:rPr lang="en-US" altLang="ko-KR" sz="1200" b="1" dirty="0">
                    <a:latin typeface="Arial" panose="020B0604020202020204" pitchFamily="34" charset="0"/>
                    <a:cs typeface="Arial" panose="020B0604020202020204" pitchFamily="34" charset="0"/>
                  </a:rPr>
                  <a:t>(d)</a:t>
                </a:r>
                <a:endParaRPr lang="ko-KR" altLang="en-US" sz="1200" b="1" dirty="0">
                  <a:latin typeface="Arial" panose="020B0604020202020204" pitchFamily="34" charset="0"/>
                  <a:cs typeface="Arial" panose="020B0604020202020204" pitchFamily="34" charset="0"/>
                </a:endParaRPr>
              </a:p>
            </p:txBody>
          </p:sp>
        </p:grpSp>
        <p:grpSp>
          <p:nvGrpSpPr>
            <p:cNvPr id="67" name="그룹 66"/>
            <p:cNvGrpSpPr/>
            <p:nvPr/>
          </p:nvGrpSpPr>
          <p:grpSpPr>
            <a:xfrm>
              <a:off x="101600" y="4531687"/>
              <a:ext cx="10041255" cy="4288903"/>
              <a:chOff x="0" y="1280487"/>
              <a:chExt cx="10041255" cy="4288903"/>
            </a:xfrm>
          </p:grpSpPr>
          <p:grpSp>
            <p:nvGrpSpPr>
              <p:cNvPr id="68" name="그룹 67"/>
              <p:cNvGrpSpPr/>
              <p:nvPr/>
            </p:nvGrpSpPr>
            <p:grpSpPr>
              <a:xfrm>
                <a:off x="5154806" y="1280487"/>
                <a:ext cx="4886449" cy="4284028"/>
                <a:chOff x="6821681" y="1251912"/>
                <a:chExt cx="4886449" cy="4284028"/>
              </a:xfrm>
            </p:grpSpPr>
            <p:grpSp>
              <p:nvGrpSpPr>
                <p:cNvPr id="95" name="그룹 94"/>
                <p:cNvGrpSpPr/>
                <p:nvPr/>
              </p:nvGrpSpPr>
              <p:grpSpPr>
                <a:xfrm>
                  <a:off x="6821681" y="1251912"/>
                  <a:ext cx="4540548" cy="4284028"/>
                  <a:chOff x="6821681" y="1251912"/>
                  <a:chExt cx="4540548" cy="4284028"/>
                </a:xfrm>
              </p:grpSpPr>
              <p:sp>
                <p:nvSpPr>
                  <p:cNvPr id="98" name="object 2">
                    <a:extLst>
                      <a:ext uri="{FF2B5EF4-FFF2-40B4-BE49-F238E27FC236}">
                        <a16:creationId xmlns:a16="http://schemas.microsoft.com/office/drawing/2014/main" id="{79A95690-DFCE-5F5F-8BD4-C304D22CA78D}"/>
                      </a:ext>
                    </a:extLst>
                  </p:cNvPr>
                  <p:cNvSpPr txBox="1"/>
                  <p:nvPr/>
                </p:nvSpPr>
                <p:spPr>
                  <a:xfrm>
                    <a:off x="10889208" y="5156117"/>
                    <a:ext cx="134620" cy="135293"/>
                  </a:xfrm>
                  <a:prstGeom prst="rect">
                    <a:avLst/>
                  </a:prstGeom>
                </p:spPr>
                <p:txBody>
                  <a:bodyPr vert="horz" wrap="square" lIns="0" tIns="12065" rIns="0" bIns="0" rtlCol="0">
                    <a:spAutoFit/>
                  </a:bodyPr>
                  <a:lstStyle/>
                  <a:p>
                    <a:pPr marL="12700">
                      <a:lnSpc>
                        <a:spcPct val="100000"/>
                      </a:lnSpc>
                      <a:spcBef>
                        <a:spcPts val="95"/>
                      </a:spcBef>
                    </a:pPr>
                    <a:r>
                      <a:rPr sz="800" spc="-25"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99" name="object 3">
                    <a:extLst>
                      <a:ext uri="{FF2B5EF4-FFF2-40B4-BE49-F238E27FC236}">
                        <a16:creationId xmlns:a16="http://schemas.microsoft.com/office/drawing/2014/main" id="{5528C3BC-A3D2-036D-00C7-3417A51C1237}"/>
                      </a:ext>
                    </a:extLst>
                  </p:cNvPr>
                  <p:cNvSpPr txBox="1"/>
                  <p:nvPr/>
                </p:nvSpPr>
                <p:spPr>
                  <a:xfrm>
                    <a:off x="10223728"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8</a:t>
                    </a:r>
                    <a:endParaRPr sz="800">
                      <a:latin typeface="Arial" panose="020B0604020202020204" pitchFamily="34" charset="0"/>
                      <a:cs typeface="Arial" panose="020B0604020202020204" pitchFamily="34" charset="0"/>
                    </a:endParaRPr>
                  </a:p>
                </p:txBody>
              </p:sp>
              <p:sp>
                <p:nvSpPr>
                  <p:cNvPr id="100" name="object 4">
                    <a:extLst>
                      <a:ext uri="{FF2B5EF4-FFF2-40B4-BE49-F238E27FC236}">
                        <a16:creationId xmlns:a16="http://schemas.microsoft.com/office/drawing/2014/main" id="{84955B0D-B296-2321-354B-52F50AEC9DC4}"/>
                      </a:ext>
                    </a:extLst>
                  </p:cNvPr>
                  <p:cNvSpPr txBox="1"/>
                  <p:nvPr/>
                </p:nvSpPr>
                <p:spPr>
                  <a:xfrm>
                    <a:off x="8683599" y="5096717"/>
                    <a:ext cx="1105535" cy="439223"/>
                  </a:xfrm>
                  <a:prstGeom prst="rect">
                    <a:avLst/>
                  </a:prstGeom>
                </p:spPr>
                <p:txBody>
                  <a:bodyPr vert="horz" wrap="square" lIns="0" tIns="71755" rIns="0" bIns="0" rtlCol="0">
                    <a:spAutoFit/>
                  </a:bodyPr>
                  <a:lstStyle/>
                  <a:p>
                    <a:pPr marL="164465">
                      <a:lnSpc>
                        <a:spcPct val="100000"/>
                      </a:lnSpc>
                      <a:spcBef>
                        <a:spcPts val="565"/>
                      </a:spcBef>
                      <a:tabLst>
                        <a:tab pos="858519" algn="l"/>
                      </a:tabLst>
                    </a:pPr>
                    <a:r>
                      <a:rPr sz="800" spc="-50" dirty="0">
                        <a:latin typeface="Arial" panose="020B0604020202020204" pitchFamily="34" charset="0"/>
                        <a:cs typeface="Arial" panose="020B0604020202020204" pitchFamily="34" charset="0"/>
                      </a:rPr>
                      <a:t>4</a:t>
                    </a:r>
                    <a:r>
                      <a:rPr sz="800" dirty="0">
                        <a:latin typeface="Arial" panose="020B0604020202020204" pitchFamily="34" charset="0"/>
                        <a:cs typeface="Arial" panose="020B0604020202020204" pitchFamily="34" charset="0"/>
                      </a:rPr>
                      <a:t>	</a:t>
                    </a:r>
                    <a:r>
                      <a:rPr sz="800" spc="-50" dirty="0">
                        <a:latin typeface="Arial" panose="020B0604020202020204" pitchFamily="34" charset="0"/>
                        <a:cs typeface="Arial" panose="020B0604020202020204" pitchFamily="34" charset="0"/>
                      </a:rPr>
                      <a:t>6</a:t>
                    </a:r>
                    <a:endParaRPr sz="800" dirty="0">
                      <a:latin typeface="Arial" panose="020B0604020202020204" pitchFamily="34" charset="0"/>
                      <a:cs typeface="Arial" panose="020B0604020202020204" pitchFamily="34" charset="0"/>
                    </a:endParaRPr>
                  </a:p>
                  <a:p>
                    <a:pPr marL="12700">
                      <a:lnSpc>
                        <a:spcPct val="100000"/>
                      </a:lnSpc>
                      <a:spcBef>
                        <a:spcPts val="680"/>
                      </a:spcBef>
                    </a:pPr>
                    <a:r>
                      <a:rPr sz="1000" b="1" dirty="0">
                        <a:latin typeface="Arial" panose="020B0604020202020204" pitchFamily="34" charset="0"/>
                        <a:cs typeface="Arial" panose="020B0604020202020204" pitchFamily="34" charset="0"/>
                      </a:rPr>
                      <a:t>duration</a:t>
                    </a:r>
                    <a:r>
                      <a:rPr sz="1000" b="1" spc="18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(years)</a:t>
                    </a:r>
                    <a:endParaRPr sz="1000" b="1" dirty="0">
                      <a:latin typeface="Arial" panose="020B0604020202020204" pitchFamily="34" charset="0"/>
                      <a:cs typeface="Arial" panose="020B0604020202020204" pitchFamily="34" charset="0"/>
                    </a:endParaRPr>
                  </a:p>
                </p:txBody>
              </p:sp>
              <p:sp>
                <p:nvSpPr>
                  <p:cNvPr id="101" name="object 5">
                    <a:extLst>
                      <a:ext uri="{FF2B5EF4-FFF2-40B4-BE49-F238E27FC236}">
                        <a16:creationId xmlns:a16="http://schemas.microsoft.com/office/drawing/2014/main" id="{81752612-5904-5098-2040-E43E1E7EFE84}"/>
                      </a:ext>
                    </a:extLst>
                  </p:cNvPr>
                  <p:cNvSpPr txBox="1"/>
                  <p:nvPr/>
                </p:nvSpPr>
                <p:spPr>
                  <a:xfrm>
                    <a:off x="8141562"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2</a:t>
                    </a:r>
                    <a:endParaRPr sz="800">
                      <a:latin typeface="Arial" panose="020B0604020202020204" pitchFamily="34" charset="0"/>
                      <a:cs typeface="Arial" panose="020B0604020202020204" pitchFamily="34" charset="0"/>
                    </a:endParaRPr>
                  </a:p>
                </p:txBody>
              </p:sp>
              <p:sp>
                <p:nvSpPr>
                  <p:cNvPr id="102" name="object 6">
                    <a:extLst>
                      <a:ext uri="{FF2B5EF4-FFF2-40B4-BE49-F238E27FC236}">
                        <a16:creationId xmlns:a16="http://schemas.microsoft.com/office/drawing/2014/main" id="{115226DC-62CD-A027-D063-6D884C7E8419}"/>
                      </a:ext>
                    </a:extLst>
                  </p:cNvPr>
                  <p:cNvSpPr txBox="1"/>
                  <p:nvPr/>
                </p:nvSpPr>
                <p:spPr>
                  <a:xfrm>
                    <a:off x="7447634"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0</a:t>
                    </a:r>
                    <a:endParaRPr sz="800">
                      <a:latin typeface="Arial" panose="020B0604020202020204" pitchFamily="34" charset="0"/>
                      <a:cs typeface="Arial" panose="020B0604020202020204" pitchFamily="34" charset="0"/>
                    </a:endParaRPr>
                  </a:p>
                </p:txBody>
              </p:sp>
              <p:grpSp>
                <p:nvGrpSpPr>
                  <p:cNvPr id="103" name="object 7">
                    <a:extLst>
                      <a:ext uri="{FF2B5EF4-FFF2-40B4-BE49-F238E27FC236}">
                        <a16:creationId xmlns:a16="http://schemas.microsoft.com/office/drawing/2014/main" id="{EAD8FCC0-EF90-1E34-D821-3D7EE0C73486}"/>
                      </a:ext>
                    </a:extLst>
                  </p:cNvPr>
                  <p:cNvGrpSpPr/>
                  <p:nvPr/>
                </p:nvGrpSpPr>
                <p:grpSpPr>
                  <a:xfrm>
                    <a:off x="7222717" y="1253489"/>
                    <a:ext cx="80010" cy="3851275"/>
                    <a:chOff x="1441322" y="1253489"/>
                    <a:chExt cx="80010" cy="3851275"/>
                  </a:xfrm>
                </p:grpSpPr>
                <p:sp>
                  <p:nvSpPr>
                    <p:cNvPr id="117" name="object 8">
                      <a:extLst>
                        <a:ext uri="{FF2B5EF4-FFF2-40B4-BE49-F238E27FC236}">
                          <a16:creationId xmlns:a16="http://schemas.microsoft.com/office/drawing/2014/main" id="{533E8B0B-3D0D-9C24-297D-1ED18874640C}"/>
                        </a:ext>
                      </a:extLst>
                    </p:cNvPr>
                    <p:cNvSpPr/>
                    <p:nvPr/>
                  </p:nvSpPr>
                  <p:spPr>
                    <a:xfrm>
                      <a:off x="1514601" y="1256664"/>
                      <a:ext cx="0" cy="3844925"/>
                    </a:xfrm>
                    <a:custGeom>
                      <a:avLst/>
                      <a:gdLst/>
                      <a:ahLst/>
                      <a:cxnLst/>
                      <a:rect l="l" t="t" r="r" b="b"/>
                      <a:pathLst>
                        <a:path h="3844925">
                          <a:moveTo>
                            <a:pt x="0" y="0"/>
                          </a:moveTo>
                          <a:lnTo>
                            <a:pt x="0" y="3844797"/>
                          </a:lnTo>
                        </a:path>
                      </a:pathLst>
                    </a:custGeom>
                    <a:ln w="6337">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8" name="object 9">
                      <a:extLst>
                        <a:ext uri="{FF2B5EF4-FFF2-40B4-BE49-F238E27FC236}">
                          <a16:creationId xmlns:a16="http://schemas.microsoft.com/office/drawing/2014/main" id="{383C331A-2D70-E147-3666-DED4165F0764}"/>
                        </a:ext>
                      </a:extLst>
                    </p:cNvPr>
                    <p:cNvSpPr/>
                    <p:nvPr/>
                  </p:nvSpPr>
                  <p:spPr>
                    <a:xfrm>
                      <a:off x="1447672" y="1448942"/>
                      <a:ext cx="67310" cy="3460750"/>
                    </a:xfrm>
                    <a:custGeom>
                      <a:avLst/>
                      <a:gdLst/>
                      <a:ahLst/>
                      <a:cxnLst/>
                      <a:rect l="l" t="t" r="r" b="b"/>
                      <a:pathLst>
                        <a:path w="67309" h="3460750">
                          <a:moveTo>
                            <a:pt x="66929" y="3460368"/>
                          </a:moveTo>
                          <a:lnTo>
                            <a:pt x="0" y="3460368"/>
                          </a:lnTo>
                        </a:path>
                        <a:path w="67309" h="3460750">
                          <a:moveTo>
                            <a:pt x="66929" y="2768218"/>
                          </a:moveTo>
                          <a:lnTo>
                            <a:pt x="0" y="2768218"/>
                          </a:lnTo>
                        </a:path>
                        <a:path w="67309" h="3460750">
                          <a:moveTo>
                            <a:pt x="66929" y="2076196"/>
                          </a:moveTo>
                          <a:lnTo>
                            <a:pt x="0" y="2076196"/>
                          </a:lnTo>
                        </a:path>
                        <a:path w="67309" h="3460750">
                          <a:moveTo>
                            <a:pt x="66929" y="1384046"/>
                          </a:moveTo>
                          <a:lnTo>
                            <a:pt x="0" y="1384046"/>
                          </a:lnTo>
                        </a:path>
                        <a:path w="67309" h="3460750">
                          <a:moveTo>
                            <a:pt x="66929" y="692023"/>
                          </a:moveTo>
                          <a:lnTo>
                            <a:pt x="0" y="692023"/>
                          </a:lnTo>
                        </a:path>
                        <a:path w="67309" h="3460750">
                          <a:moveTo>
                            <a:pt x="66929" y="0"/>
                          </a:moveTo>
                          <a:lnTo>
                            <a:pt x="0" y="0"/>
                          </a:lnTo>
                        </a:path>
                      </a:pathLst>
                    </a:custGeom>
                    <a:ln w="12674">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104" name="object 10">
                    <a:extLst>
                      <a:ext uri="{FF2B5EF4-FFF2-40B4-BE49-F238E27FC236}">
                        <a16:creationId xmlns:a16="http://schemas.microsoft.com/office/drawing/2014/main" id="{36797DC3-6B05-4014-16E6-4C8BBAAEBC98}"/>
                      </a:ext>
                    </a:extLst>
                  </p:cNvPr>
                  <p:cNvSpPr txBox="1"/>
                  <p:nvPr/>
                </p:nvSpPr>
                <p:spPr>
                  <a:xfrm>
                    <a:off x="6821681" y="2494719"/>
                    <a:ext cx="166712" cy="1353185"/>
                  </a:xfrm>
                  <a:prstGeom prst="rect">
                    <a:avLst/>
                  </a:prstGeom>
                </p:spPr>
                <p:txBody>
                  <a:bodyPr vert="vert270" wrap="square" lIns="0" tIns="0" rIns="0" bIns="0" rtlCol="0">
                    <a:spAutoFit/>
                  </a:bodyPr>
                  <a:lstStyle/>
                  <a:p>
                    <a:pPr marL="12700">
                      <a:lnSpc>
                        <a:spcPts val="1285"/>
                      </a:lnSpc>
                    </a:pPr>
                    <a:r>
                      <a:rPr sz="1000" b="1" dirty="0">
                        <a:latin typeface="Arial" panose="020B0604020202020204" pitchFamily="34" charset="0"/>
                        <a:cs typeface="Arial" panose="020B0604020202020204" pitchFamily="34" charset="0"/>
                      </a:rPr>
                      <a:t>cumulative</a:t>
                    </a:r>
                    <a:r>
                      <a:rPr sz="1000" b="1" spc="44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survival</a:t>
                    </a:r>
                    <a:endParaRPr sz="1000" b="1" dirty="0">
                      <a:latin typeface="Arial" panose="020B0604020202020204" pitchFamily="34" charset="0"/>
                      <a:cs typeface="Arial" panose="020B0604020202020204" pitchFamily="34" charset="0"/>
                    </a:endParaRPr>
                  </a:p>
                </p:txBody>
              </p:sp>
              <p:sp>
                <p:nvSpPr>
                  <p:cNvPr id="105" name="object 11">
                    <a:extLst>
                      <a:ext uri="{FF2B5EF4-FFF2-40B4-BE49-F238E27FC236}">
                        <a16:creationId xmlns:a16="http://schemas.microsoft.com/office/drawing/2014/main" id="{D0F16C8C-DF47-C1BF-1CEC-0D3EF4DD8364}"/>
                      </a:ext>
                    </a:extLst>
                  </p:cNvPr>
                  <p:cNvSpPr txBox="1"/>
                  <p:nvPr/>
                </p:nvSpPr>
                <p:spPr>
                  <a:xfrm>
                    <a:off x="7073873" y="138586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106" name="object 12">
                    <a:extLst>
                      <a:ext uri="{FF2B5EF4-FFF2-40B4-BE49-F238E27FC236}">
                        <a16:creationId xmlns:a16="http://schemas.microsoft.com/office/drawing/2014/main" id="{2D546B85-3ADC-B996-ED98-27B62F84E889}"/>
                      </a:ext>
                    </a:extLst>
                  </p:cNvPr>
                  <p:cNvSpPr txBox="1"/>
                  <p:nvPr/>
                </p:nvSpPr>
                <p:spPr>
                  <a:xfrm>
                    <a:off x="7073873" y="207801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0.8</a:t>
                    </a:r>
                    <a:endParaRPr sz="800">
                      <a:latin typeface="Arial" panose="020B0604020202020204" pitchFamily="34" charset="0"/>
                      <a:cs typeface="Arial" panose="020B0604020202020204" pitchFamily="34" charset="0"/>
                    </a:endParaRPr>
                  </a:p>
                </p:txBody>
              </p:sp>
              <p:sp>
                <p:nvSpPr>
                  <p:cNvPr id="107" name="object 13">
                    <a:extLst>
                      <a:ext uri="{FF2B5EF4-FFF2-40B4-BE49-F238E27FC236}">
                        <a16:creationId xmlns:a16="http://schemas.microsoft.com/office/drawing/2014/main" id="{611350A0-9FE3-B805-6F46-0A8907009214}"/>
                      </a:ext>
                    </a:extLst>
                  </p:cNvPr>
                  <p:cNvSpPr txBox="1"/>
                  <p:nvPr/>
                </p:nvSpPr>
                <p:spPr>
                  <a:xfrm>
                    <a:off x="7073873" y="277004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0.6</a:t>
                    </a:r>
                    <a:endParaRPr sz="800">
                      <a:latin typeface="Arial" panose="020B0604020202020204" pitchFamily="34" charset="0"/>
                      <a:cs typeface="Arial" panose="020B0604020202020204" pitchFamily="34" charset="0"/>
                    </a:endParaRPr>
                  </a:p>
                </p:txBody>
              </p:sp>
              <p:sp>
                <p:nvSpPr>
                  <p:cNvPr id="108" name="object 14">
                    <a:extLst>
                      <a:ext uri="{FF2B5EF4-FFF2-40B4-BE49-F238E27FC236}">
                        <a16:creationId xmlns:a16="http://schemas.microsoft.com/office/drawing/2014/main" id="{370E32E2-1404-3446-3750-7D5A6C1B62AF}"/>
                      </a:ext>
                    </a:extLst>
                  </p:cNvPr>
                  <p:cNvSpPr txBox="1"/>
                  <p:nvPr/>
                </p:nvSpPr>
                <p:spPr>
                  <a:xfrm>
                    <a:off x="7073873" y="346219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0.4</a:t>
                    </a:r>
                    <a:endParaRPr sz="800">
                      <a:latin typeface="Arial" panose="020B0604020202020204" pitchFamily="34" charset="0"/>
                      <a:cs typeface="Arial" panose="020B0604020202020204" pitchFamily="34" charset="0"/>
                    </a:endParaRPr>
                  </a:p>
                </p:txBody>
              </p:sp>
              <p:sp>
                <p:nvSpPr>
                  <p:cNvPr id="109" name="object 15">
                    <a:extLst>
                      <a:ext uri="{FF2B5EF4-FFF2-40B4-BE49-F238E27FC236}">
                        <a16:creationId xmlns:a16="http://schemas.microsoft.com/office/drawing/2014/main" id="{92568D07-A656-DA95-4E21-C7FB1AC4A8C9}"/>
                      </a:ext>
                    </a:extLst>
                  </p:cNvPr>
                  <p:cNvSpPr txBox="1"/>
                  <p:nvPr/>
                </p:nvSpPr>
                <p:spPr>
                  <a:xfrm>
                    <a:off x="7073873" y="4154214"/>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0.2</a:t>
                    </a:r>
                    <a:endParaRPr sz="800">
                      <a:latin typeface="Arial" panose="020B0604020202020204" pitchFamily="34" charset="0"/>
                      <a:cs typeface="Arial" panose="020B0604020202020204" pitchFamily="34" charset="0"/>
                    </a:endParaRPr>
                  </a:p>
                </p:txBody>
              </p:sp>
              <p:sp>
                <p:nvSpPr>
                  <p:cNvPr id="110" name="object 16">
                    <a:extLst>
                      <a:ext uri="{FF2B5EF4-FFF2-40B4-BE49-F238E27FC236}">
                        <a16:creationId xmlns:a16="http://schemas.microsoft.com/office/drawing/2014/main" id="{9AB2FB89-C3D4-0107-4B5B-CE4BA0F0BAB5}"/>
                      </a:ext>
                    </a:extLst>
                  </p:cNvPr>
                  <p:cNvSpPr txBox="1"/>
                  <p:nvPr/>
                </p:nvSpPr>
                <p:spPr>
                  <a:xfrm>
                    <a:off x="7073873" y="4846237"/>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0.0</a:t>
                    </a:r>
                    <a:endParaRPr sz="800">
                      <a:latin typeface="Arial" panose="020B0604020202020204" pitchFamily="34" charset="0"/>
                      <a:cs typeface="Arial" panose="020B0604020202020204" pitchFamily="34" charset="0"/>
                    </a:endParaRPr>
                  </a:p>
                </p:txBody>
              </p:sp>
              <p:grpSp>
                <p:nvGrpSpPr>
                  <p:cNvPr id="111" name="object 17">
                    <a:extLst>
                      <a:ext uri="{FF2B5EF4-FFF2-40B4-BE49-F238E27FC236}">
                        <a16:creationId xmlns:a16="http://schemas.microsoft.com/office/drawing/2014/main" id="{1A081077-4BCE-7312-2958-9C2D4B834DAB}"/>
                      </a:ext>
                    </a:extLst>
                  </p:cNvPr>
                  <p:cNvGrpSpPr/>
                  <p:nvPr/>
                </p:nvGrpSpPr>
                <p:grpSpPr>
                  <a:xfrm>
                    <a:off x="7291244" y="1251912"/>
                    <a:ext cx="4070985" cy="3854450"/>
                    <a:chOff x="1509849" y="1251912"/>
                    <a:chExt cx="4070985" cy="3854450"/>
                  </a:xfrm>
                </p:grpSpPr>
                <p:sp>
                  <p:nvSpPr>
                    <p:cNvPr id="112" name="object 18">
                      <a:extLst>
                        <a:ext uri="{FF2B5EF4-FFF2-40B4-BE49-F238E27FC236}">
                          <a16:creationId xmlns:a16="http://schemas.microsoft.com/office/drawing/2014/main" id="{C18DD7FD-B101-8828-399A-95D92284DE92}"/>
                        </a:ext>
                      </a:extLst>
                    </p:cNvPr>
                    <p:cNvSpPr/>
                    <p:nvPr/>
                  </p:nvSpPr>
                  <p:spPr>
                    <a:xfrm>
                      <a:off x="1707387" y="1448943"/>
                      <a:ext cx="2915285" cy="1146810"/>
                    </a:xfrm>
                    <a:custGeom>
                      <a:avLst/>
                      <a:gdLst/>
                      <a:ahLst/>
                      <a:cxnLst/>
                      <a:rect l="l" t="t" r="r" b="b"/>
                      <a:pathLst>
                        <a:path w="2915285" h="1146810">
                          <a:moveTo>
                            <a:pt x="0" y="0"/>
                          </a:moveTo>
                          <a:lnTo>
                            <a:pt x="171704" y="0"/>
                          </a:lnTo>
                          <a:lnTo>
                            <a:pt x="207137" y="126"/>
                          </a:lnTo>
                          <a:lnTo>
                            <a:pt x="207137" y="507"/>
                          </a:lnTo>
                          <a:lnTo>
                            <a:pt x="340106" y="507"/>
                          </a:lnTo>
                          <a:lnTo>
                            <a:pt x="340106" y="1524"/>
                          </a:lnTo>
                          <a:lnTo>
                            <a:pt x="375285" y="1524"/>
                          </a:lnTo>
                          <a:lnTo>
                            <a:pt x="375285" y="3301"/>
                          </a:lnTo>
                          <a:lnTo>
                            <a:pt x="519811" y="3301"/>
                          </a:lnTo>
                          <a:lnTo>
                            <a:pt x="519811" y="6096"/>
                          </a:lnTo>
                          <a:lnTo>
                            <a:pt x="668401" y="6096"/>
                          </a:lnTo>
                          <a:lnTo>
                            <a:pt x="668401" y="10159"/>
                          </a:lnTo>
                          <a:lnTo>
                            <a:pt x="779018" y="10159"/>
                          </a:lnTo>
                          <a:lnTo>
                            <a:pt x="779144" y="15621"/>
                          </a:lnTo>
                          <a:lnTo>
                            <a:pt x="1345311" y="15621"/>
                          </a:lnTo>
                          <a:lnTo>
                            <a:pt x="1345311" y="29336"/>
                          </a:lnTo>
                          <a:lnTo>
                            <a:pt x="1517269" y="29336"/>
                          </a:lnTo>
                          <a:lnTo>
                            <a:pt x="1517269" y="69596"/>
                          </a:lnTo>
                          <a:lnTo>
                            <a:pt x="1939163" y="69596"/>
                          </a:lnTo>
                          <a:lnTo>
                            <a:pt x="1939163" y="291846"/>
                          </a:lnTo>
                          <a:lnTo>
                            <a:pt x="2914777" y="291846"/>
                          </a:lnTo>
                          <a:lnTo>
                            <a:pt x="2914777" y="1146302"/>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3" name="object 19">
                      <a:extLst>
                        <a:ext uri="{FF2B5EF4-FFF2-40B4-BE49-F238E27FC236}">
                          <a16:creationId xmlns:a16="http://schemas.microsoft.com/office/drawing/2014/main" id="{EB2AA9BB-B2DB-8EFC-D713-47CFDA153B24}"/>
                        </a:ext>
                      </a:extLst>
                    </p:cNvPr>
                    <p:cNvSpPr/>
                    <p:nvPr/>
                  </p:nvSpPr>
                  <p:spPr>
                    <a:xfrm>
                      <a:off x="1707387" y="1448943"/>
                      <a:ext cx="2915285" cy="36830"/>
                    </a:xfrm>
                    <a:custGeom>
                      <a:avLst/>
                      <a:gdLst/>
                      <a:ahLst/>
                      <a:cxnLst/>
                      <a:rect l="l" t="t" r="r" b="b"/>
                      <a:pathLst>
                        <a:path w="2915285" h="36830">
                          <a:moveTo>
                            <a:pt x="0" y="0"/>
                          </a:moveTo>
                          <a:lnTo>
                            <a:pt x="0" y="0"/>
                          </a:lnTo>
                          <a:lnTo>
                            <a:pt x="171704" y="0"/>
                          </a:lnTo>
                          <a:lnTo>
                            <a:pt x="207137" y="0"/>
                          </a:lnTo>
                          <a:lnTo>
                            <a:pt x="340106" y="0"/>
                          </a:lnTo>
                          <a:lnTo>
                            <a:pt x="375285" y="0"/>
                          </a:lnTo>
                          <a:lnTo>
                            <a:pt x="519811" y="0"/>
                          </a:lnTo>
                          <a:lnTo>
                            <a:pt x="668401" y="126"/>
                          </a:lnTo>
                          <a:lnTo>
                            <a:pt x="779018" y="253"/>
                          </a:lnTo>
                          <a:lnTo>
                            <a:pt x="1345311" y="380"/>
                          </a:lnTo>
                          <a:lnTo>
                            <a:pt x="1345311" y="761"/>
                          </a:lnTo>
                          <a:lnTo>
                            <a:pt x="1517269" y="761"/>
                          </a:lnTo>
                          <a:lnTo>
                            <a:pt x="1517269" y="1777"/>
                          </a:lnTo>
                          <a:lnTo>
                            <a:pt x="1939163" y="1777"/>
                          </a:lnTo>
                          <a:lnTo>
                            <a:pt x="1939163" y="8000"/>
                          </a:lnTo>
                          <a:lnTo>
                            <a:pt x="2914777" y="8000"/>
                          </a:lnTo>
                          <a:lnTo>
                            <a:pt x="2914777" y="36702"/>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4" name="object 20">
                      <a:extLst>
                        <a:ext uri="{FF2B5EF4-FFF2-40B4-BE49-F238E27FC236}">
                          <a16:creationId xmlns:a16="http://schemas.microsoft.com/office/drawing/2014/main" id="{EA2B9589-2768-114A-DDC8-224BC17A7182}"/>
                        </a:ext>
                      </a:extLst>
                    </p:cNvPr>
                    <p:cNvSpPr/>
                    <p:nvPr/>
                  </p:nvSpPr>
                  <p:spPr>
                    <a:xfrm>
                      <a:off x="1514601" y="1256665"/>
                      <a:ext cx="3855720" cy="3844925"/>
                    </a:xfrm>
                    <a:custGeom>
                      <a:avLst/>
                      <a:gdLst/>
                      <a:ahLst/>
                      <a:cxnLst/>
                      <a:rect l="l" t="t" r="r" b="b"/>
                      <a:pathLst>
                        <a:path w="3855720" h="3844925">
                          <a:moveTo>
                            <a:pt x="0" y="0"/>
                          </a:moveTo>
                          <a:lnTo>
                            <a:pt x="3855720" y="0"/>
                          </a:lnTo>
                          <a:lnTo>
                            <a:pt x="3855720" y="3844797"/>
                          </a:lnTo>
                          <a:lnTo>
                            <a:pt x="0" y="3844797"/>
                          </a:lnTo>
                          <a:lnTo>
                            <a:pt x="0" y="0"/>
                          </a:lnTo>
                          <a:close/>
                        </a:path>
                      </a:pathLst>
                    </a:custGeom>
                    <a:ln w="9505">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5" name="object 21">
                      <a:extLst>
                        <a:ext uri="{FF2B5EF4-FFF2-40B4-BE49-F238E27FC236}">
                          <a16:creationId xmlns:a16="http://schemas.microsoft.com/office/drawing/2014/main" id="{7E0AF954-12F4-3E5B-F5DD-C9E882DFCE5D}"/>
                        </a:ext>
                      </a:extLst>
                    </p:cNvPr>
                    <p:cNvSpPr/>
                    <p:nvPr/>
                  </p:nvSpPr>
                  <p:spPr>
                    <a:xfrm>
                      <a:off x="5393182" y="1568196"/>
                      <a:ext cx="182880" cy="45720"/>
                    </a:xfrm>
                    <a:custGeom>
                      <a:avLst/>
                      <a:gdLst/>
                      <a:ahLst/>
                      <a:cxnLst/>
                      <a:rect l="l" t="t" r="r" b="b"/>
                      <a:pathLst>
                        <a:path w="182879" h="45719">
                          <a:moveTo>
                            <a:pt x="0" y="45593"/>
                          </a:moveTo>
                          <a:lnTo>
                            <a:pt x="91185" y="45593"/>
                          </a:lnTo>
                          <a:lnTo>
                            <a:pt x="91185" y="0"/>
                          </a:lnTo>
                          <a:lnTo>
                            <a:pt x="182498" y="0"/>
                          </a:lnTo>
                          <a:lnTo>
                            <a:pt x="182498" y="45593"/>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6" name="object 22">
                      <a:extLst>
                        <a:ext uri="{FF2B5EF4-FFF2-40B4-BE49-F238E27FC236}">
                          <a16:creationId xmlns:a16="http://schemas.microsoft.com/office/drawing/2014/main" id="{D8B2E5A2-8A91-500C-D811-45097F3A5EB1}"/>
                        </a:ext>
                      </a:extLst>
                    </p:cNvPr>
                    <p:cNvSpPr/>
                    <p:nvPr/>
                  </p:nvSpPr>
                  <p:spPr>
                    <a:xfrm>
                      <a:off x="5393182" y="1707388"/>
                      <a:ext cx="182880" cy="45720"/>
                    </a:xfrm>
                    <a:custGeom>
                      <a:avLst/>
                      <a:gdLst/>
                      <a:ahLst/>
                      <a:cxnLst/>
                      <a:rect l="l" t="t" r="r" b="b"/>
                      <a:pathLst>
                        <a:path w="182879" h="45719">
                          <a:moveTo>
                            <a:pt x="0" y="45592"/>
                          </a:moveTo>
                          <a:lnTo>
                            <a:pt x="91185" y="45592"/>
                          </a:lnTo>
                          <a:lnTo>
                            <a:pt x="91185" y="0"/>
                          </a:lnTo>
                          <a:lnTo>
                            <a:pt x="182498" y="0"/>
                          </a:lnTo>
                          <a:lnTo>
                            <a:pt x="182498" y="45592"/>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grpSp>
            <p:sp>
              <p:nvSpPr>
                <p:cNvPr id="96" name="object 22">
                  <a:extLst>
                    <a:ext uri="{FF2B5EF4-FFF2-40B4-BE49-F238E27FC236}">
                      <a16:creationId xmlns:a16="http://schemas.microsoft.com/office/drawing/2014/main" id="{E5EA3640-7A5A-5D7A-57CB-715CB9CB6931}"/>
                    </a:ext>
                  </a:extLst>
                </p:cNvPr>
                <p:cNvSpPr txBox="1"/>
                <p:nvPr/>
              </p:nvSpPr>
              <p:spPr>
                <a:xfrm>
                  <a:off x="11313795" y="1270457"/>
                  <a:ext cx="394335" cy="536365"/>
                </a:xfrm>
                <a:prstGeom prst="rect">
                  <a:avLst/>
                </a:prstGeom>
              </p:spPr>
              <p:txBody>
                <a:bodyPr vert="horz" wrap="square" lIns="0" tIns="15240" rIns="0" bIns="0" rtlCol="0">
                  <a:spAutoFit/>
                </a:bodyPr>
                <a:lstStyle/>
                <a:p>
                  <a:pPr marL="12700">
                    <a:lnSpc>
                      <a:spcPct val="100000"/>
                    </a:lnSpc>
                    <a:spcBef>
                      <a:spcPts val="120"/>
                    </a:spcBef>
                  </a:pPr>
                  <a:r>
                    <a:rPr sz="1000" b="1" spc="-25" dirty="0">
                      <a:latin typeface="Arial" panose="020B0604020202020204" pitchFamily="34" charset="0"/>
                      <a:cs typeface="Arial" panose="020B0604020202020204" pitchFamily="34" charset="0"/>
                    </a:rPr>
                    <a:t>Sex</a:t>
                  </a:r>
                  <a:endParaRPr sz="1000" b="1" dirty="0">
                    <a:latin typeface="Arial" panose="020B0604020202020204" pitchFamily="34" charset="0"/>
                    <a:cs typeface="Arial" panose="020B0604020202020204" pitchFamily="34" charset="0"/>
                  </a:endParaRPr>
                </a:p>
                <a:p>
                  <a:pPr marL="78740" marR="5080">
                    <a:lnSpc>
                      <a:spcPct val="114199"/>
                    </a:lnSpc>
                    <a:spcBef>
                      <a:spcPts val="520"/>
                    </a:spcBef>
                  </a:pPr>
                  <a:r>
                    <a:rPr lang="en-US" sz="800" spc="-20" dirty="0" smtClean="0">
                      <a:latin typeface="Arial" panose="020B0604020202020204" pitchFamily="34" charset="0"/>
                      <a:cs typeface="Arial" panose="020B0604020202020204" pitchFamily="34" charset="0"/>
                    </a:rPr>
                    <a:t>male</a:t>
                  </a:r>
                </a:p>
                <a:p>
                  <a:pPr marL="78740" marR="5080">
                    <a:lnSpc>
                      <a:spcPct val="70000"/>
                    </a:lnSpc>
                    <a:spcBef>
                      <a:spcPts val="520"/>
                    </a:spcBef>
                  </a:pPr>
                  <a:r>
                    <a:rPr sz="800" spc="-35" dirty="0" smtClean="0">
                      <a:latin typeface="Arial" panose="020B0604020202020204" pitchFamily="34" charset="0"/>
                      <a:cs typeface="Arial" panose="020B0604020202020204" pitchFamily="34" charset="0"/>
                    </a:rPr>
                    <a:t>female</a:t>
                  </a:r>
                  <a:endParaRPr sz="800" dirty="0">
                    <a:latin typeface="Arial" panose="020B0604020202020204" pitchFamily="34" charset="0"/>
                    <a:cs typeface="Arial" panose="020B0604020202020204" pitchFamily="34" charset="0"/>
                  </a:endParaRPr>
                </a:p>
              </p:txBody>
            </p:sp>
            <p:sp>
              <p:nvSpPr>
                <p:cNvPr id="97" name="TextBox 96"/>
                <p:cNvSpPr txBox="1"/>
                <p:nvPr/>
              </p:nvSpPr>
              <p:spPr>
                <a:xfrm>
                  <a:off x="7477073" y="3715425"/>
                  <a:ext cx="2558498" cy="430887"/>
                </a:xfrm>
                <a:prstGeom prst="rect">
                  <a:avLst/>
                </a:prstGeom>
                <a:noFill/>
              </p:spPr>
              <p:txBody>
                <a:bodyPr wrap="square" rtlCol="0">
                  <a:spAutoFit/>
                </a:bodyPr>
                <a:lstStyle/>
                <a:p>
                  <a:r>
                    <a:rPr lang="en-US" altLang="ko-KR" sz="1100" dirty="0" smtClean="0">
                      <a:latin typeface="Arial" panose="020B0604020202020204" pitchFamily="34" charset="0"/>
                      <a:cs typeface="Arial" panose="020B0604020202020204" pitchFamily="34" charset="0"/>
                    </a:rPr>
                    <a:t>HR(female vs. male)=37.729</a:t>
                  </a:r>
                </a:p>
                <a:p>
                  <a:r>
                    <a:rPr lang="en-US" altLang="ko-KR" sz="1100" dirty="0" smtClean="0">
                      <a:latin typeface="Arial" panose="020B0604020202020204" pitchFamily="34" charset="0"/>
                      <a:cs typeface="Arial" panose="020B0604020202020204" pitchFamily="34" charset="0"/>
                    </a:rPr>
                    <a:t>95%CI:1.751−812.794, </a:t>
                  </a:r>
                  <a:r>
                    <a:rPr lang="en-US" altLang="ko-KR" sz="1100" i="1" dirty="0" smtClean="0">
                      <a:latin typeface="Arial" panose="020B0604020202020204" pitchFamily="34" charset="0"/>
                      <a:cs typeface="Arial" panose="020B0604020202020204" pitchFamily="34" charset="0"/>
                    </a:rPr>
                    <a:t>P</a:t>
                  </a:r>
                  <a:r>
                    <a:rPr lang="en-US" altLang="ko-KR" sz="1100" dirty="0" smtClean="0">
                      <a:latin typeface="Arial" panose="020B0604020202020204" pitchFamily="34" charset="0"/>
                      <a:cs typeface="Arial" panose="020B0604020202020204" pitchFamily="34" charset="0"/>
                    </a:rPr>
                    <a:t>=0.020</a:t>
                  </a:r>
                  <a:endParaRPr lang="ko-KR" altLang="en-US" sz="1100" dirty="0">
                    <a:latin typeface="Arial" panose="020B0604020202020204" pitchFamily="34" charset="0"/>
                    <a:cs typeface="Arial" panose="020B0604020202020204" pitchFamily="34" charset="0"/>
                  </a:endParaRPr>
                </a:p>
              </p:txBody>
            </p:sp>
          </p:grpSp>
          <p:grpSp>
            <p:nvGrpSpPr>
              <p:cNvPr id="69" name="그룹 68"/>
              <p:cNvGrpSpPr/>
              <p:nvPr/>
            </p:nvGrpSpPr>
            <p:grpSpPr>
              <a:xfrm>
                <a:off x="0" y="1285362"/>
                <a:ext cx="5211519" cy="4284028"/>
                <a:chOff x="6323614" y="1254882"/>
                <a:chExt cx="5211519" cy="4284028"/>
              </a:xfrm>
            </p:grpSpPr>
            <p:sp>
              <p:nvSpPr>
                <p:cNvPr id="70" name="object 2">
                  <a:extLst>
                    <a:ext uri="{FF2B5EF4-FFF2-40B4-BE49-F238E27FC236}">
                      <a16:creationId xmlns:a16="http://schemas.microsoft.com/office/drawing/2014/main" id="{291F361C-5D7D-68EC-9F36-8CB0D57E701A}"/>
                    </a:ext>
                  </a:extLst>
                </p:cNvPr>
                <p:cNvSpPr txBox="1"/>
                <p:nvPr/>
              </p:nvSpPr>
              <p:spPr>
                <a:xfrm>
                  <a:off x="10391141" y="5159087"/>
                  <a:ext cx="134620" cy="135293"/>
                </a:xfrm>
                <a:prstGeom prst="rect">
                  <a:avLst/>
                </a:prstGeom>
              </p:spPr>
              <p:txBody>
                <a:bodyPr vert="horz" wrap="square" lIns="0" tIns="12065" rIns="0" bIns="0" rtlCol="0">
                  <a:spAutoFit/>
                </a:bodyPr>
                <a:lstStyle/>
                <a:p>
                  <a:pPr marL="12700">
                    <a:lnSpc>
                      <a:spcPct val="100000"/>
                    </a:lnSpc>
                    <a:spcBef>
                      <a:spcPts val="95"/>
                    </a:spcBef>
                  </a:pPr>
                  <a:r>
                    <a:rPr sz="800" spc="-25" dirty="0">
                      <a:latin typeface="Arial" panose="020B0604020202020204" pitchFamily="34" charset="0"/>
                      <a:cs typeface="Arial" panose="020B0604020202020204" pitchFamily="34" charset="0"/>
                    </a:rPr>
                    <a:t>10</a:t>
                  </a:r>
                  <a:endParaRPr sz="800" dirty="0">
                    <a:latin typeface="Arial" panose="020B0604020202020204" pitchFamily="34" charset="0"/>
                    <a:cs typeface="Arial" panose="020B0604020202020204" pitchFamily="34" charset="0"/>
                  </a:endParaRPr>
                </a:p>
              </p:txBody>
            </p:sp>
            <p:sp>
              <p:nvSpPr>
                <p:cNvPr id="71" name="object 3">
                  <a:extLst>
                    <a:ext uri="{FF2B5EF4-FFF2-40B4-BE49-F238E27FC236}">
                      <a16:creationId xmlns:a16="http://schemas.microsoft.com/office/drawing/2014/main" id="{ECEA2A57-DC3C-606C-9A67-E5340220B4B6}"/>
                    </a:ext>
                  </a:extLst>
                </p:cNvPr>
                <p:cNvSpPr txBox="1"/>
                <p:nvPr/>
              </p:nvSpPr>
              <p:spPr>
                <a:xfrm>
                  <a:off x="9725661" y="515908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8</a:t>
                  </a:r>
                  <a:endParaRPr sz="800">
                    <a:latin typeface="Arial" panose="020B0604020202020204" pitchFamily="34" charset="0"/>
                    <a:cs typeface="Arial" panose="020B0604020202020204" pitchFamily="34" charset="0"/>
                  </a:endParaRPr>
                </a:p>
              </p:txBody>
            </p:sp>
            <p:sp>
              <p:nvSpPr>
                <p:cNvPr id="72" name="object 4">
                  <a:extLst>
                    <a:ext uri="{FF2B5EF4-FFF2-40B4-BE49-F238E27FC236}">
                      <a16:creationId xmlns:a16="http://schemas.microsoft.com/office/drawing/2014/main" id="{77EEF234-5253-3DEC-2A5D-4BDEDC202119}"/>
                    </a:ext>
                  </a:extLst>
                </p:cNvPr>
                <p:cNvSpPr txBox="1"/>
                <p:nvPr/>
              </p:nvSpPr>
              <p:spPr>
                <a:xfrm>
                  <a:off x="8185532" y="5099687"/>
                  <a:ext cx="1105535" cy="439223"/>
                </a:xfrm>
                <a:prstGeom prst="rect">
                  <a:avLst/>
                </a:prstGeom>
              </p:spPr>
              <p:txBody>
                <a:bodyPr vert="horz" wrap="square" lIns="0" tIns="71755" rIns="0" bIns="0" rtlCol="0">
                  <a:spAutoFit/>
                </a:bodyPr>
                <a:lstStyle/>
                <a:p>
                  <a:pPr marL="164465">
                    <a:lnSpc>
                      <a:spcPct val="100000"/>
                    </a:lnSpc>
                    <a:spcBef>
                      <a:spcPts val="565"/>
                    </a:spcBef>
                    <a:tabLst>
                      <a:tab pos="858519" algn="l"/>
                    </a:tabLst>
                  </a:pPr>
                  <a:r>
                    <a:rPr sz="800" spc="-50" dirty="0">
                      <a:latin typeface="Arial" panose="020B0604020202020204" pitchFamily="34" charset="0"/>
                      <a:cs typeface="Arial" panose="020B0604020202020204" pitchFamily="34" charset="0"/>
                    </a:rPr>
                    <a:t>4</a:t>
                  </a:r>
                  <a:r>
                    <a:rPr sz="800" dirty="0">
                      <a:latin typeface="Arial" panose="020B0604020202020204" pitchFamily="34" charset="0"/>
                      <a:cs typeface="Arial" panose="020B0604020202020204" pitchFamily="34" charset="0"/>
                    </a:rPr>
                    <a:t>	</a:t>
                  </a:r>
                  <a:r>
                    <a:rPr sz="800" spc="-50" dirty="0">
                      <a:latin typeface="Arial" panose="020B0604020202020204" pitchFamily="34" charset="0"/>
                      <a:cs typeface="Arial" panose="020B0604020202020204" pitchFamily="34" charset="0"/>
                    </a:rPr>
                    <a:t>6</a:t>
                  </a:r>
                  <a:endParaRPr sz="800" dirty="0">
                    <a:latin typeface="Arial" panose="020B0604020202020204" pitchFamily="34" charset="0"/>
                    <a:cs typeface="Arial" panose="020B0604020202020204" pitchFamily="34" charset="0"/>
                  </a:endParaRPr>
                </a:p>
                <a:p>
                  <a:pPr marL="12700">
                    <a:lnSpc>
                      <a:spcPct val="100000"/>
                    </a:lnSpc>
                    <a:spcBef>
                      <a:spcPts val="680"/>
                    </a:spcBef>
                  </a:pPr>
                  <a:r>
                    <a:rPr sz="1000" b="1" dirty="0">
                      <a:latin typeface="Arial" panose="020B0604020202020204" pitchFamily="34" charset="0"/>
                      <a:cs typeface="Arial" panose="020B0604020202020204" pitchFamily="34" charset="0"/>
                    </a:rPr>
                    <a:t>duration</a:t>
                  </a:r>
                  <a:r>
                    <a:rPr sz="1000" b="1" spc="18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(years)</a:t>
                  </a:r>
                  <a:endParaRPr sz="1000" b="1" dirty="0">
                    <a:latin typeface="Arial" panose="020B0604020202020204" pitchFamily="34" charset="0"/>
                    <a:cs typeface="Arial" panose="020B0604020202020204" pitchFamily="34" charset="0"/>
                  </a:endParaRPr>
                </a:p>
              </p:txBody>
            </p:sp>
            <p:sp>
              <p:nvSpPr>
                <p:cNvPr id="73" name="object 5">
                  <a:extLst>
                    <a:ext uri="{FF2B5EF4-FFF2-40B4-BE49-F238E27FC236}">
                      <a16:creationId xmlns:a16="http://schemas.microsoft.com/office/drawing/2014/main" id="{E51DFDD0-E5E6-BB0F-6BEB-C03C7E2F1E0E}"/>
                    </a:ext>
                  </a:extLst>
                </p:cNvPr>
                <p:cNvSpPr txBox="1"/>
                <p:nvPr/>
              </p:nvSpPr>
              <p:spPr>
                <a:xfrm>
                  <a:off x="7643495" y="515908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2</a:t>
                  </a:r>
                  <a:endParaRPr sz="800">
                    <a:latin typeface="Arial" panose="020B0604020202020204" pitchFamily="34" charset="0"/>
                    <a:cs typeface="Arial" panose="020B0604020202020204" pitchFamily="34" charset="0"/>
                  </a:endParaRPr>
                </a:p>
              </p:txBody>
            </p:sp>
            <p:sp>
              <p:nvSpPr>
                <p:cNvPr id="74" name="object 6">
                  <a:extLst>
                    <a:ext uri="{FF2B5EF4-FFF2-40B4-BE49-F238E27FC236}">
                      <a16:creationId xmlns:a16="http://schemas.microsoft.com/office/drawing/2014/main" id="{0C62FAFF-E373-6913-218E-57E827BB0AAF}"/>
                    </a:ext>
                  </a:extLst>
                </p:cNvPr>
                <p:cNvSpPr txBox="1"/>
                <p:nvPr/>
              </p:nvSpPr>
              <p:spPr>
                <a:xfrm>
                  <a:off x="6949567" y="515908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0</a:t>
                  </a:r>
                  <a:endParaRPr sz="800">
                    <a:latin typeface="Arial" panose="020B0604020202020204" pitchFamily="34" charset="0"/>
                    <a:cs typeface="Arial" panose="020B0604020202020204" pitchFamily="34" charset="0"/>
                  </a:endParaRPr>
                </a:p>
              </p:txBody>
            </p:sp>
            <p:grpSp>
              <p:nvGrpSpPr>
                <p:cNvPr id="75" name="object 7">
                  <a:extLst>
                    <a:ext uri="{FF2B5EF4-FFF2-40B4-BE49-F238E27FC236}">
                      <a16:creationId xmlns:a16="http://schemas.microsoft.com/office/drawing/2014/main" id="{DD63CAA9-A00D-8263-F8CB-059828C09FDC}"/>
                    </a:ext>
                  </a:extLst>
                </p:cNvPr>
                <p:cNvGrpSpPr/>
                <p:nvPr/>
              </p:nvGrpSpPr>
              <p:grpSpPr>
                <a:xfrm>
                  <a:off x="6724650" y="1256459"/>
                  <a:ext cx="80010" cy="3851275"/>
                  <a:chOff x="1441322" y="1253489"/>
                  <a:chExt cx="80010" cy="3851275"/>
                </a:xfrm>
              </p:grpSpPr>
              <p:sp>
                <p:nvSpPr>
                  <p:cNvPr id="93" name="object 8">
                    <a:extLst>
                      <a:ext uri="{FF2B5EF4-FFF2-40B4-BE49-F238E27FC236}">
                        <a16:creationId xmlns:a16="http://schemas.microsoft.com/office/drawing/2014/main" id="{1C971799-66DF-9F0D-04D7-A4738F9F0D33}"/>
                      </a:ext>
                    </a:extLst>
                  </p:cNvPr>
                  <p:cNvSpPr/>
                  <p:nvPr/>
                </p:nvSpPr>
                <p:spPr>
                  <a:xfrm>
                    <a:off x="1514601" y="1256664"/>
                    <a:ext cx="0" cy="3844925"/>
                  </a:xfrm>
                  <a:custGeom>
                    <a:avLst/>
                    <a:gdLst/>
                    <a:ahLst/>
                    <a:cxnLst/>
                    <a:rect l="l" t="t" r="r" b="b"/>
                    <a:pathLst>
                      <a:path h="3844925">
                        <a:moveTo>
                          <a:pt x="0" y="0"/>
                        </a:moveTo>
                        <a:lnTo>
                          <a:pt x="0" y="3844797"/>
                        </a:lnTo>
                      </a:path>
                    </a:pathLst>
                  </a:custGeom>
                  <a:ln w="6337">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94" name="object 9">
                    <a:extLst>
                      <a:ext uri="{FF2B5EF4-FFF2-40B4-BE49-F238E27FC236}">
                        <a16:creationId xmlns:a16="http://schemas.microsoft.com/office/drawing/2014/main" id="{732727CC-21C0-C745-2209-2B3F762B0AC7}"/>
                      </a:ext>
                    </a:extLst>
                  </p:cNvPr>
                  <p:cNvSpPr/>
                  <p:nvPr/>
                </p:nvSpPr>
                <p:spPr>
                  <a:xfrm>
                    <a:off x="1447672" y="1448942"/>
                    <a:ext cx="67310" cy="3460750"/>
                  </a:xfrm>
                  <a:custGeom>
                    <a:avLst/>
                    <a:gdLst/>
                    <a:ahLst/>
                    <a:cxnLst/>
                    <a:rect l="l" t="t" r="r" b="b"/>
                    <a:pathLst>
                      <a:path w="67309" h="3460750">
                        <a:moveTo>
                          <a:pt x="66929" y="3460368"/>
                        </a:moveTo>
                        <a:lnTo>
                          <a:pt x="0" y="3460368"/>
                        </a:lnTo>
                      </a:path>
                      <a:path w="67309" h="3460750">
                        <a:moveTo>
                          <a:pt x="66929" y="2768218"/>
                        </a:moveTo>
                        <a:lnTo>
                          <a:pt x="0" y="2768218"/>
                        </a:lnTo>
                      </a:path>
                      <a:path w="67309" h="3460750">
                        <a:moveTo>
                          <a:pt x="66929" y="2076196"/>
                        </a:moveTo>
                        <a:lnTo>
                          <a:pt x="0" y="2076196"/>
                        </a:lnTo>
                      </a:path>
                      <a:path w="67309" h="3460750">
                        <a:moveTo>
                          <a:pt x="66929" y="1384046"/>
                        </a:moveTo>
                        <a:lnTo>
                          <a:pt x="0" y="1384046"/>
                        </a:lnTo>
                      </a:path>
                      <a:path w="67309" h="3460750">
                        <a:moveTo>
                          <a:pt x="66929" y="692023"/>
                        </a:moveTo>
                        <a:lnTo>
                          <a:pt x="0" y="692023"/>
                        </a:lnTo>
                      </a:path>
                      <a:path w="67309" h="3460750">
                        <a:moveTo>
                          <a:pt x="66929" y="0"/>
                        </a:moveTo>
                        <a:lnTo>
                          <a:pt x="0" y="0"/>
                        </a:lnTo>
                      </a:path>
                    </a:pathLst>
                  </a:custGeom>
                  <a:ln w="12674">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76" name="object 10">
                  <a:extLst>
                    <a:ext uri="{FF2B5EF4-FFF2-40B4-BE49-F238E27FC236}">
                      <a16:creationId xmlns:a16="http://schemas.microsoft.com/office/drawing/2014/main" id="{1A6F391F-349F-C691-2510-C74BC90EA700}"/>
                    </a:ext>
                  </a:extLst>
                </p:cNvPr>
                <p:cNvSpPr txBox="1"/>
                <p:nvPr/>
              </p:nvSpPr>
              <p:spPr>
                <a:xfrm>
                  <a:off x="6323614" y="2497689"/>
                  <a:ext cx="154209" cy="1353185"/>
                </a:xfrm>
                <a:prstGeom prst="rect">
                  <a:avLst/>
                </a:prstGeom>
              </p:spPr>
              <p:txBody>
                <a:bodyPr vert="vert270" wrap="square" lIns="0" tIns="0" rIns="0" bIns="0" rtlCol="0">
                  <a:spAutoFit/>
                </a:bodyPr>
                <a:lstStyle/>
                <a:p>
                  <a:pPr marL="12700">
                    <a:lnSpc>
                      <a:spcPts val="1285"/>
                    </a:lnSpc>
                  </a:pPr>
                  <a:r>
                    <a:rPr sz="1000" b="1" dirty="0">
                      <a:latin typeface="Arial" panose="020B0604020202020204" pitchFamily="34" charset="0"/>
                      <a:cs typeface="Arial" panose="020B0604020202020204" pitchFamily="34" charset="0"/>
                    </a:rPr>
                    <a:t>cumulative</a:t>
                  </a:r>
                  <a:r>
                    <a:rPr sz="1000" b="1" spc="44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survival</a:t>
                  </a:r>
                  <a:endParaRPr sz="1000" b="1" dirty="0">
                    <a:latin typeface="Arial" panose="020B0604020202020204" pitchFamily="34" charset="0"/>
                    <a:cs typeface="Arial" panose="020B0604020202020204" pitchFamily="34" charset="0"/>
                  </a:endParaRPr>
                </a:p>
              </p:txBody>
            </p:sp>
            <p:sp>
              <p:nvSpPr>
                <p:cNvPr id="77" name="object 11">
                  <a:extLst>
                    <a:ext uri="{FF2B5EF4-FFF2-40B4-BE49-F238E27FC236}">
                      <a16:creationId xmlns:a16="http://schemas.microsoft.com/office/drawing/2014/main" id="{DF77E9BE-CB37-5BF3-8DC3-3FF11AAA629C}"/>
                    </a:ext>
                  </a:extLst>
                </p:cNvPr>
                <p:cNvSpPr txBox="1"/>
                <p:nvPr/>
              </p:nvSpPr>
              <p:spPr>
                <a:xfrm>
                  <a:off x="6575806" y="138883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78" name="object 12">
                  <a:extLst>
                    <a:ext uri="{FF2B5EF4-FFF2-40B4-BE49-F238E27FC236}">
                      <a16:creationId xmlns:a16="http://schemas.microsoft.com/office/drawing/2014/main" id="{9A43613B-8FF3-8C30-9DBA-907642BD7C0F}"/>
                    </a:ext>
                  </a:extLst>
                </p:cNvPr>
                <p:cNvSpPr txBox="1"/>
                <p:nvPr/>
              </p:nvSpPr>
              <p:spPr>
                <a:xfrm>
                  <a:off x="6575806" y="208098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0.8</a:t>
                  </a:r>
                  <a:endParaRPr sz="800">
                    <a:latin typeface="Arial" panose="020B0604020202020204" pitchFamily="34" charset="0"/>
                    <a:cs typeface="Arial" panose="020B0604020202020204" pitchFamily="34" charset="0"/>
                  </a:endParaRPr>
                </a:p>
              </p:txBody>
            </p:sp>
            <p:sp>
              <p:nvSpPr>
                <p:cNvPr id="79" name="object 13">
                  <a:extLst>
                    <a:ext uri="{FF2B5EF4-FFF2-40B4-BE49-F238E27FC236}">
                      <a16:creationId xmlns:a16="http://schemas.microsoft.com/office/drawing/2014/main" id="{921F4F7B-4423-CF2E-BC3C-6FDCA4116DF7}"/>
                    </a:ext>
                  </a:extLst>
                </p:cNvPr>
                <p:cNvSpPr txBox="1"/>
                <p:nvPr/>
              </p:nvSpPr>
              <p:spPr>
                <a:xfrm>
                  <a:off x="6575806" y="277301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0.6</a:t>
                  </a:r>
                  <a:endParaRPr sz="800">
                    <a:latin typeface="Arial" panose="020B0604020202020204" pitchFamily="34" charset="0"/>
                    <a:cs typeface="Arial" panose="020B0604020202020204" pitchFamily="34" charset="0"/>
                  </a:endParaRPr>
                </a:p>
              </p:txBody>
            </p:sp>
            <p:sp>
              <p:nvSpPr>
                <p:cNvPr id="80" name="object 14">
                  <a:extLst>
                    <a:ext uri="{FF2B5EF4-FFF2-40B4-BE49-F238E27FC236}">
                      <a16:creationId xmlns:a16="http://schemas.microsoft.com/office/drawing/2014/main" id="{8BB02C99-2CFF-AC52-EC04-DF6B1EB838F2}"/>
                    </a:ext>
                  </a:extLst>
                </p:cNvPr>
                <p:cNvSpPr txBox="1"/>
                <p:nvPr/>
              </p:nvSpPr>
              <p:spPr>
                <a:xfrm>
                  <a:off x="6575806" y="346516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0.4</a:t>
                  </a:r>
                  <a:endParaRPr sz="800">
                    <a:latin typeface="Arial" panose="020B0604020202020204" pitchFamily="34" charset="0"/>
                    <a:cs typeface="Arial" panose="020B0604020202020204" pitchFamily="34" charset="0"/>
                  </a:endParaRPr>
                </a:p>
              </p:txBody>
            </p:sp>
            <p:sp>
              <p:nvSpPr>
                <p:cNvPr id="81" name="object 15">
                  <a:extLst>
                    <a:ext uri="{FF2B5EF4-FFF2-40B4-BE49-F238E27FC236}">
                      <a16:creationId xmlns:a16="http://schemas.microsoft.com/office/drawing/2014/main" id="{A57E3784-0D90-FA08-214E-057068FEE07A}"/>
                    </a:ext>
                  </a:extLst>
                </p:cNvPr>
                <p:cNvSpPr txBox="1"/>
                <p:nvPr/>
              </p:nvSpPr>
              <p:spPr>
                <a:xfrm>
                  <a:off x="6575806" y="4157184"/>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0.2</a:t>
                  </a:r>
                  <a:endParaRPr sz="800">
                    <a:latin typeface="Arial" panose="020B0604020202020204" pitchFamily="34" charset="0"/>
                    <a:cs typeface="Arial" panose="020B0604020202020204" pitchFamily="34" charset="0"/>
                  </a:endParaRPr>
                </a:p>
              </p:txBody>
            </p:sp>
            <p:sp>
              <p:nvSpPr>
                <p:cNvPr id="82" name="object 16">
                  <a:extLst>
                    <a:ext uri="{FF2B5EF4-FFF2-40B4-BE49-F238E27FC236}">
                      <a16:creationId xmlns:a16="http://schemas.microsoft.com/office/drawing/2014/main" id="{E3998684-02BE-C032-7268-B5F6A2DE3F39}"/>
                    </a:ext>
                  </a:extLst>
                </p:cNvPr>
                <p:cNvSpPr txBox="1"/>
                <p:nvPr/>
              </p:nvSpPr>
              <p:spPr>
                <a:xfrm>
                  <a:off x="6575806" y="4849207"/>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0.0</a:t>
                  </a:r>
                  <a:endParaRPr sz="800">
                    <a:latin typeface="Arial" panose="020B0604020202020204" pitchFamily="34" charset="0"/>
                    <a:cs typeface="Arial" panose="020B0604020202020204" pitchFamily="34" charset="0"/>
                  </a:endParaRPr>
                </a:p>
              </p:txBody>
            </p:sp>
            <p:grpSp>
              <p:nvGrpSpPr>
                <p:cNvPr id="83" name="object 17">
                  <a:extLst>
                    <a:ext uri="{FF2B5EF4-FFF2-40B4-BE49-F238E27FC236}">
                      <a16:creationId xmlns:a16="http://schemas.microsoft.com/office/drawing/2014/main" id="{DB70A988-D99C-1C28-77C7-8B7EE87188AD}"/>
                    </a:ext>
                  </a:extLst>
                </p:cNvPr>
                <p:cNvGrpSpPr/>
                <p:nvPr/>
              </p:nvGrpSpPr>
              <p:grpSpPr>
                <a:xfrm>
                  <a:off x="6793177" y="1254882"/>
                  <a:ext cx="4070985" cy="3854450"/>
                  <a:chOff x="1509849" y="1251912"/>
                  <a:chExt cx="4070985" cy="3854450"/>
                </a:xfrm>
              </p:grpSpPr>
              <p:sp>
                <p:nvSpPr>
                  <p:cNvPr id="86" name="object 18">
                    <a:extLst>
                      <a:ext uri="{FF2B5EF4-FFF2-40B4-BE49-F238E27FC236}">
                        <a16:creationId xmlns:a16="http://schemas.microsoft.com/office/drawing/2014/main" id="{22BB0C6F-C6AA-8C24-8D78-4CF4715EABE5}"/>
                      </a:ext>
                    </a:extLst>
                  </p:cNvPr>
                  <p:cNvSpPr/>
                  <p:nvPr/>
                </p:nvSpPr>
                <p:spPr>
                  <a:xfrm>
                    <a:off x="1707387" y="1448943"/>
                    <a:ext cx="2915285" cy="31115"/>
                  </a:xfrm>
                  <a:custGeom>
                    <a:avLst/>
                    <a:gdLst/>
                    <a:ahLst/>
                    <a:cxnLst/>
                    <a:rect l="l" t="t" r="r" b="b"/>
                    <a:pathLst>
                      <a:path w="2915285" h="31115">
                        <a:moveTo>
                          <a:pt x="0" y="0"/>
                        </a:moveTo>
                        <a:lnTo>
                          <a:pt x="0" y="0"/>
                        </a:lnTo>
                        <a:lnTo>
                          <a:pt x="171704" y="0"/>
                        </a:lnTo>
                        <a:lnTo>
                          <a:pt x="207137" y="0"/>
                        </a:lnTo>
                        <a:lnTo>
                          <a:pt x="340106" y="0"/>
                        </a:lnTo>
                        <a:lnTo>
                          <a:pt x="375285" y="0"/>
                        </a:lnTo>
                        <a:lnTo>
                          <a:pt x="519811" y="0"/>
                        </a:lnTo>
                        <a:lnTo>
                          <a:pt x="668401" y="126"/>
                        </a:lnTo>
                        <a:lnTo>
                          <a:pt x="779018" y="126"/>
                        </a:lnTo>
                        <a:lnTo>
                          <a:pt x="1345311" y="253"/>
                        </a:lnTo>
                        <a:lnTo>
                          <a:pt x="1345311" y="634"/>
                        </a:lnTo>
                        <a:lnTo>
                          <a:pt x="1517269" y="634"/>
                        </a:lnTo>
                        <a:lnTo>
                          <a:pt x="1517269" y="1524"/>
                        </a:lnTo>
                        <a:lnTo>
                          <a:pt x="1939163" y="1524"/>
                        </a:lnTo>
                        <a:lnTo>
                          <a:pt x="1939163" y="6730"/>
                        </a:lnTo>
                        <a:lnTo>
                          <a:pt x="2914777" y="6730"/>
                        </a:lnTo>
                        <a:lnTo>
                          <a:pt x="2914777" y="31114"/>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87" name="object 19">
                    <a:extLst>
                      <a:ext uri="{FF2B5EF4-FFF2-40B4-BE49-F238E27FC236}">
                        <a16:creationId xmlns:a16="http://schemas.microsoft.com/office/drawing/2014/main" id="{8D90794F-FA21-DA46-C1E8-324F3BBF12BD}"/>
                      </a:ext>
                    </a:extLst>
                  </p:cNvPr>
                  <p:cNvSpPr/>
                  <p:nvPr/>
                </p:nvSpPr>
                <p:spPr>
                  <a:xfrm>
                    <a:off x="1707387" y="1448943"/>
                    <a:ext cx="2915285" cy="1689100"/>
                  </a:xfrm>
                  <a:custGeom>
                    <a:avLst/>
                    <a:gdLst/>
                    <a:ahLst/>
                    <a:cxnLst/>
                    <a:rect l="l" t="t" r="r" b="b"/>
                    <a:pathLst>
                      <a:path w="2915285" h="1689100">
                        <a:moveTo>
                          <a:pt x="0" y="0"/>
                        </a:moveTo>
                        <a:lnTo>
                          <a:pt x="171704" y="0"/>
                        </a:lnTo>
                        <a:lnTo>
                          <a:pt x="171704" y="253"/>
                        </a:lnTo>
                        <a:lnTo>
                          <a:pt x="207137" y="253"/>
                        </a:lnTo>
                        <a:lnTo>
                          <a:pt x="207137" y="888"/>
                        </a:lnTo>
                        <a:lnTo>
                          <a:pt x="340106" y="888"/>
                        </a:lnTo>
                        <a:lnTo>
                          <a:pt x="340106" y="2539"/>
                        </a:lnTo>
                        <a:lnTo>
                          <a:pt x="375285" y="2539"/>
                        </a:lnTo>
                        <a:lnTo>
                          <a:pt x="375285" y="5587"/>
                        </a:lnTo>
                        <a:lnTo>
                          <a:pt x="519811" y="5587"/>
                        </a:lnTo>
                        <a:lnTo>
                          <a:pt x="519811" y="10159"/>
                        </a:lnTo>
                        <a:lnTo>
                          <a:pt x="668401" y="10159"/>
                        </a:lnTo>
                        <a:lnTo>
                          <a:pt x="668401" y="16890"/>
                        </a:lnTo>
                        <a:lnTo>
                          <a:pt x="779018" y="16890"/>
                        </a:lnTo>
                        <a:lnTo>
                          <a:pt x="779144" y="26034"/>
                        </a:lnTo>
                        <a:lnTo>
                          <a:pt x="1345311" y="26034"/>
                        </a:lnTo>
                        <a:lnTo>
                          <a:pt x="1345311" y="48640"/>
                        </a:lnTo>
                        <a:lnTo>
                          <a:pt x="1517269" y="48640"/>
                        </a:lnTo>
                        <a:lnTo>
                          <a:pt x="1517269" y="115188"/>
                        </a:lnTo>
                        <a:lnTo>
                          <a:pt x="1939163" y="115188"/>
                        </a:lnTo>
                        <a:lnTo>
                          <a:pt x="1939163" y="471804"/>
                        </a:lnTo>
                        <a:lnTo>
                          <a:pt x="2914777" y="471804"/>
                        </a:lnTo>
                        <a:lnTo>
                          <a:pt x="2914777" y="1688718"/>
                        </a:lnTo>
                      </a:path>
                    </a:pathLst>
                  </a:custGeom>
                  <a:ln w="9505">
                    <a:solidFill>
                      <a:srgbClr val="2DB847"/>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88" name="object 20">
                    <a:extLst>
                      <a:ext uri="{FF2B5EF4-FFF2-40B4-BE49-F238E27FC236}">
                        <a16:creationId xmlns:a16="http://schemas.microsoft.com/office/drawing/2014/main" id="{BA9AF929-D89C-3830-0182-A631CA4134F9}"/>
                      </a:ext>
                    </a:extLst>
                  </p:cNvPr>
                  <p:cNvSpPr/>
                  <p:nvPr/>
                </p:nvSpPr>
                <p:spPr>
                  <a:xfrm>
                    <a:off x="1707387" y="1448943"/>
                    <a:ext cx="2915285" cy="3460750"/>
                  </a:xfrm>
                  <a:custGeom>
                    <a:avLst/>
                    <a:gdLst/>
                    <a:ahLst/>
                    <a:cxnLst/>
                    <a:rect l="l" t="t" r="r" b="b"/>
                    <a:pathLst>
                      <a:path w="2915285" h="3460750">
                        <a:moveTo>
                          <a:pt x="0" y="0"/>
                        </a:moveTo>
                        <a:lnTo>
                          <a:pt x="171704" y="0"/>
                        </a:lnTo>
                        <a:lnTo>
                          <a:pt x="171704" y="109092"/>
                        </a:lnTo>
                        <a:lnTo>
                          <a:pt x="207137" y="109092"/>
                        </a:lnTo>
                        <a:lnTo>
                          <a:pt x="207137" y="315595"/>
                        </a:lnTo>
                        <a:lnTo>
                          <a:pt x="340106" y="315595"/>
                        </a:lnTo>
                        <a:lnTo>
                          <a:pt x="340106" y="851534"/>
                        </a:lnTo>
                        <a:lnTo>
                          <a:pt x="375285" y="851534"/>
                        </a:lnTo>
                        <a:lnTo>
                          <a:pt x="375285" y="1593850"/>
                        </a:lnTo>
                        <a:lnTo>
                          <a:pt x="519811" y="1593850"/>
                        </a:lnTo>
                        <a:lnTo>
                          <a:pt x="519811" y="2334767"/>
                        </a:lnTo>
                        <a:lnTo>
                          <a:pt x="668401" y="2334767"/>
                        </a:lnTo>
                        <a:lnTo>
                          <a:pt x="668401" y="2920872"/>
                        </a:lnTo>
                        <a:lnTo>
                          <a:pt x="779018" y="2920872"/>
                        </a:lnTo>
                        <a:lnTo>
                          <a:pt x="779144" y="3261232"/>
                        </a:lnTo>
                        <a:lnTo>
                          <a:pt x="1345311" y="3261232"/>
                        </a:lnTo>
                        <a:lnTo>
                          <a:pt x="1345311" y="3443985"/>
                        </a:lnTo>
                        <a:lnTo>
                          <a:pt x="1517269" y="3443985"/>
                        </a:lnTo>
                        <a:lnTo>
                          <a:pt x="1517269" y="3460368"/>
                        </a:lnTo>
                        <a:lnTo>
                          <a:pt x="1939163" y="3460368"/>
                        </a:lnTo>
                        <a:lnTo>
                          <a:pt x="2914777" y="3460368"/>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89" name="object 21">
                    <a:extLst>
                      <a:ext uri="{FF2B5EF4-FFF2-40B4-BE49-F238E27FC236}">
                        <a16:creationId xmlns:a16="http://schemas.microsoft.com/office/drawing/2014/main" id="{C461D35F-4DF8-E77C-09DB-29ADA998C1C7}"/>
                      </a:ext>
                    </a:extLst>
                  </p:cNvPr>
                  <p:cNvSpPr/>
                  <p:nvPr/>
                </p:nvSpPr>
                <p:spPr>
                  <a:xfrm>
                    <a:off x="1514601" y="1256665"/>
                    <a:ext cx="3855720" cy="3844925"/>
                  </a:xfrm>
                  <a:custGeom>
                    <a:avLst/>
                    <a:gdLst/>
                    <a:ahLst/>
                    <a:cxnLst/>
                    <a:rect l="l" t="t" r="r" b="b"/>
                    <a:pathLst>
                      <a:path w="3855720" h="3844925">
                        <a:moveTo>
                          <a:pt x="0" y="0"/>
                        </a:moveTo>
                        <a:lnTo>
                          <a:pt x="3855720" y="0"/>
                        </a:lnTo>
                        <a:lnTo>
                          <a:pt x="3855720" y="3844797"/>
                        </a:lnTo>
                        <a:lnTo>
                          <a:pt x="0" y="3844797"/>
                        </a:lnTo>
                        <a:lnTo>
                          <a:pt x="0" y="0"/>
                        </a:lnTo>
                        <a:close/>
                      </a:path>
                    </a:pathLst>
                  </a:custGeom>
                  <a:ln w="9505">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90" name="object 22">
                    <a:extLst>
                      <a:ext uri="{FF2B5EF4-FFF2-40B4-BE49-F238E27FC236}">
                        <a16:creationId xmlns:a16="http://schemas.microsoft.com/office/drawing/2014/main" id="{95785855-58A0-F6C1-8AFD-A792586DA755}"/>
                      </a:ext>
                    </a:extLst>
                  </p:cNvPr>
                  <p:cNvSpPr/>
                  <p:nvPr/>
                </p:nvSpPr>
                <p:spPr>
                  <a:xfrm>
                    <a:off x="5393182" y="1691767"/>
                    <a:ext cx="182880" cy="45720"/>
                  </a:xfrm>
                  <a:custGeom>
                    <a:avLst/>
                    <a:gdLst/>
                    <a:ahLst/>
                    <a:cxnLst/>
                    <a:rect l="l" t="t" r="r" b="b"/>
                    <a:pathLst>
                      <a:path w="182879" h="45719">
                        <a:moveTo>
                          <a:pt x="0" y="45592"/>
                        </a:moveTo>
                        <a:lnTo>
                          <a:pt x="91185" y="45592"/>
                        </a:lnTo>
                        <a:lnTo>
                          <a:pt x="91185" y="0"/>
                        </a:lnTo>
                        <a:lnTo>
                          <a:pt x="182498" y="0"/>
                        </a:lnTo>
                        <a:lnTo>
                          <a:pt x="182498" y="45592"/>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91" name="object 23">
                    <a:extLst>
                      <a:ext uri="{FF2B5EF4-FFF2-40B4-BE49-F238E27FC236}">
                        <a16:creationId xmlns:a16="http://schemas.microsoft.com/office/drawing/2014/main" id="{5958DDDE-E707-3B2B-6065-81F69FEB2DDF}"/>
                      </a:ext>
                    </a:extLst>
                  </p:cNvPr>
                  <p:cNvSpPr/>
                  <p:nvPr/>
                </p:nvSpPr>
                <p:spPr>
                  <a:xfrm>
                    <a:off x="5393182" y="1830959"/>
                    <a:ext cx="182880" cy="45720"/>
                  </a:xfrm>
                  <a:custGeom>
                    <a:avLst/>
                    <a:gdLst/>
                    <a:ahLst/>
                    <a:cxnLst/>
                    <a:rect l="l" t="t" r="r" b="b"/>
                    <a:pathLst>
                      <a:path w="182879" h="45719">
                        <a:moveTo>
                          <a:pt x="0" y="45593"/>
                        </a:moveTo>
                        <a:lnTo>
                          <a:pt x="91185" y="45593"/>
                        </a:lnTo>
                        <a:lnTo>
                          <a:pt x="91185" y="0"/>
                        </a:lnTo>
                        <a:lnTo>
                          <a:pt x="182498" y="0"/>
                        </a:lnTo>
                        <a:lnTo>
                          <a:pt x="182498" y="45593"/>
                        </a:lnTo>
                      </a:path>
                    </a:pathLst>
                  </a:custGeom>
                  <a:ln w="9505">
                    <a:solidFill>
                      <a:srgbClr val="2DB847"/>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92" name="object 24">
                    <a:extLst>
                      <a:ext uri="{FF2B5EF4-FFF2-40B4-BE49-F238E27FC236}">
                        <a16:creationId xmlns:a16="http://schemas.microsoft.com/office/drawing/2014/main" id="{0F98A2A5-C207-EDA2-FB62-B685D2EBC280}"/>
                      </a:ext>
                    </a:extLst>
                  </p:cNvPr>
                  <p:cNvSpPr/>
                  <p:nvPr/>
                </p:nvSpPr>
                <p:spPr>
                  <a:xfrm>
                    <a:off x="5393182" y="1970024"/>
                    <a:ext cx="182880" cy="45720"/>
                  </a:xfrm>
                  <a:custGeom>
                    <a:avLst/>
                    <a:gdLst/>
                    <a:ahLst/>
                    <a:cxnLst/>
                    <a:rect l="l" t="t" r="r" b="b"/>
                    <a:pathLst>
                      <a:path w="182879" h="45719">
                        <a:moveTo>
                          <a:pt x="0" y="45720"/>
                        </a:moveTo>
                        <a:lnTo>
                          <a:pt x="91185" y="45720"/>
                        </a:lnTo>
                        <a:lnTo>
                          <a:pt x="91185" y="0"/>
                        </a:lnTo>
                        <a:lnTo>
                          <a:pt x="182498" y="0"/>
                        </a:lnTo>
                        <a:lnTo>
                          <a:pt x="182498" y="45720"/>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84" name="object 25">
                  <a:extLst>
                    <a:ext uri="{FF2B5EF4-FFF2-40B4-BE49-F238E27FC236}">
                      <a16:creationId xmlns:a16="http://schemas.microsoft.com/office/drawing/2014/main" id="{81DF3B23-D3E9-A33C-65E1-C76F3C1EF486}"/>
                    </a:ext>
                  </a:extLst>
                </p:cNvPr>
                <p:cNvSpPr txBox="1"/>
                <p:nvPr/>
              </p:nvSpPr>
              <p:spPr>
                <a:xfrm>
                  <a:off x="10837377" y="1295061"/>
                  <a:ext cx="697756" cy="787203"/>
                </a:xfrm>
                <a:prstGeom prst="rect">
                  <a:avLst/>
                </a:prstGeom>
              </p:spPr>
              <p:txBody>
                <a:bodyPr vert="horz" wrap="square" lIns="0" tIns="15240" rIns="0" bIns="0" rtlCol="0">
                  <a:spAutoFit/>
                </a:bodyPr>
                <a:lstStyle/>
                <a:p>
                  <a:pPr marL="36195">
                    <a:lnSpc>
                      <a:spcPts val="1055"/>
                    </a:lnSpc>
                    <a:spcBef>
                      <a:spcPts val="120"/>
                    </a:spcBef>
                  </a:pPr>
                  <a:r>
                    <a:rPr sz="1000" b="1" spc="-25" dirty="0" smtClean="0">
                      <a:latin typeface="Arial" panose="020B0604020202020204" pitchFamily="34" charset="0"/>
                      <a:cs typeface="Arial" panose="020B0604020202020204" pitchFamily="34" charset="0"/>
                    </a:rPr>
                    <a:t>CKD</a:t>
                  </a:r>
                  <a:r>
                    <a:rPr lang="en-US" sz="1000" b="1" spc="-25" dirty="0" smtClean="0">
                      <a:latin typeface="Arial" panose="020B0604020202020204" pitchFamily="34" charset="0"/>
                      <a:cs typeface="Arial" panose="020B0604020202020204" pitchFamily="34" charset="0"/>
                    </a:rPr>
                    <a:t> </a:t>
                  </a:r>
                  <a:r>
                    <a:rPr sz="1000" b="1" spc="-10" dirty="0" smtClean="0">
                      <a:latin typeface="Arial" panose="020B0604020202020204" pitchFamily="34" charset="0"/>
                      <a:cs typeface="Arial" panose="020B0604020202020204" pitchFamily="34" charset="0"/>
                    </a:rPr>
                    <a:t>stage</a:t>
                  </a:r>
                  <a:endParaRPr sz="1000" b="1" dirty="0">
                    <a:latin typeface="Arial" panose="020B0604020202020204" pitchFamily="34" charset="0"/>
                    <a:cs typeface="Arial" panose="020B0604020202020204" pitchFamily="34" charset="0"/>
                  </a:endParaRPr>
                </a:p>
                <a:p>
                  <a:pPr marL="83820" marR="5080">
                    <a:lnSpc>
                      <a:spcPct val="50000"/>
                    </a:lnSpc>
                    <a:spcBef>
                      <a:spcPts val="520"/>
                    </a:spcBef>
                  </a:pPr>
                  <a:endParaRPr lang="en-US" sz="800" dirty="0" smtClean="0">
                    <a:latin typeface="Arial" panose="020B0604020202020204" pitchFamily="34" charset="0"/>
                    <a:cs typeface="Arial" panose="020B0604020202020204" pitchFamily="34" charset="0"/>
                  </a:endParaRPr>
                </a:p>
                <a:p>
                  <a:pPr marL="83820" marR="5080">
                    <a:lnSpc>
                      <a:spcPct val="114100"/>
                    </a:lnSpc>
                    <a:spcBef>
                      <a:spcPts val="520"/>
                    </a:spcBef>
                  </a:pPr>
                  <a:r>
                    <a:rPr sz="800" dirty="0" smtClean="0">
                      <a:latin typeface="Arial" panose="020B0604020202020204" pitchFamily="34" charset="0"/>
                      <a:cs typeface="Arial" panose="020B0604020202020204" pitchFamily="34" charset="0"/>
                    </a:rPr>
                    <a:t>I</a:t>
                  </a:r>
                  <a:r>
                    <a:rPr sz="800" spc="-45" dirty="0" smtClean="0">
                      <a:latin typeface="Arial" panose="020B0604020202020204" pitchFamily="34" charset="0"/>
                      <a:cs typeface="Arial" panose="020B0604020202020204" pitchFamily="34" charset="0"/>
                    </a:rPr>
                    <a:t> </a:t>
                  </a:r>
                  <a:r>
                    <a:rPr lang="en-US" sz="800" spc="-10" dirty="0" smtClean="0">
                      <a:latin typeface="Arial" panose="020B0604020202020204" pitchFamily="34" charset="0"/>
                      <a:cs typeface="Arial" panose="020B0604020202020204" pitchFamily="34" charset="0"/>
                    </a:rPr>
                    <a:t>, </a:t>
                  </a:r>
                  <a:r>
                    <a:rPr sz="800" spc="-25" dirty="0" smtClean="0">
                      <a:latin typeface="Arial" panose="020B0604020202020204" pitchFamily="34" charset="0"/>
                      <a:cs typeface="Arial" panose="020B0604020202020204" pitchFamily="34" charset="0"/>
                    </a:rPr>
                    <a:t>II</a:t>
                  </a:r>
                  <a:endParaRPr lang="en-US" sz="800" spc="500" dirty="0">
                    <a:latin typeface="Arial" panose="020B0604020202020204" pitchFamily="34" charset="0"/>
                    <a:cs typeface="Arial" panose="020B0604020202020204" pitchFamily="34" charset="0"/>
                  </a:endParaRPr>
                </a:p>
                <a:p>
                  <a:pPr marL="83820" marR="5080">
                    <a:lnSpc>
                      <a:spcPct val="60000"/>
                    </a:lnSpc>
                    <a:spcBef>
                      <a:spcPts val="520"/>
                    </a:spcBef>
                  </a:pPr>
                  <a:r>
                    <a:rPr sz="800" spc="-10" dirty="0" err="1" smtClean="0">
                      <a:latin typeface="Arial" panose="020B0604020202020204" pitchFamily="34" charset="0"/>
                      <a:cs typeface="Arial" panose="020B0604020202020204" pitchFamily="34" charset="0"/>
                    </a:rPr>
                    <a:t>IIIa</a:t>
                  </a:r>
                  <a:r>
                    <a:rPr sz="800" spc="-45" dirty="0" smtClean="0">
                      <a:latin typeface="Arial" panose="020B0604020202020204" pitchFamily="34" charset="0"/>
                      <a:cs typeface="Arial" panose="020B0604020202020204" pitchFamily="34" charset="0"/>
                    </a:rPr>
                    <a:t> </a:t>
                  </a:r>
                  <a:r>
                    <a:rPr sz="800" dirty="0">
                      <a:latin typeface="Arial" panose="020B0604020202020204" pitchFamily="34" charset="0"/>
                      <a:cs typeface="Arial" panose="020B0604020202020204" pitchFamily="34" charset="0"/>
                    </a:rPr>
                    <a:t>or</a:t>
                  </a:r>
                  <a:r>
                    <a:rPr sz="800" spc="-45" dirty="0">
                      <a:latin typeface="Arial" panose="020B0604020202020204" pitchFamily="34" charset="0"/>
                      <a:cs typeface="Arial" panose="020B0604020202020204" pitchFamily="34" charset="0"/>
                    </a:rPr>
                    <a:t> </a:t>
                  </a:r>
                  <a:r>
                    <a:rPr sz="800" spc="-25" dirty="0">
                      <a:latin typeface="Arial" panose="020B0604020202020204" pitchFamily="34" charset="0"/>
                      <a:cs typeface="Arial" panose="020B0604020202020204" pitchFamily="34" charset="0"/>
                    </a:rPr>
                    <a:t>III </a:t>
                  </a:r>
                  <a:r>
                    <a:rPr lang="en-US" sz="800" spc="-25" dirty="0" smtClean="0">
                      <a:latin typeface="Arial" panose="020B0604020202020204" pitchFamily="34" charset="0"/>
                      <a:cs typeface="Arial" panose="020B0604020202020204" pitchFamily="34" charset="0"/>
                    </a:rPr>
                    <a:t>b</a:t>
                  </a:r>
                </a:p>
                <a:p>
                  <a:pPr marL="83820" marR="5080">
                    <a:lnSpc>
                      <a:spcPct val="80000"/>
                    </a:lnSpc>
                    <a:spcBef>
                      <a:spcPts val="520"/>
                    </a:spcBef>
                  </a:pPr>
                  <a:r>
                    <a:rPr sz="800" spc="30" dirty="0" smtClean="0">
                      <a:latin typeface="Arial" panose="020B0604020202020204" pitchFamily="34" charset="0"/>
                      <a:cs typeface="Arial" panose="020B0604020202020204" pitchFamily="34" charset="0"/>
                    </a:rPr>
                    <a:t>IV</a:t>
                  </a:r>
                  <a:endParaRPr sz="800" dirty="0">
                    <a:latin typeface="Arial" panose="020B0604020202020204" pitchFamily="34" charset="0"/>
                    <a:cs typeface="Arial" panose="020B0604020202020204" pitchFamily="34" charset="0"/>
                  </a:endParaRPr>
                </a:p>
              </p:txBody>
            </p:sp>
            <p:sp>
              <p:nvSpPr>
                <p:cNvPr id="85" name="TextBox 84"/>
                <p:cNvSpPr txBox="1"/>
                <p:nvPr/>
              </p:nvSpPr>
              <p:spPr>
                <a:xfrm>
                  <a:off x="7940455" y="3712840"/>
                  <a:ext cx="2650236" cy="769441"/>
                </a:xfrm>
                <a:prstGeom prst="rect">
                  <a:avLst/>
                </a:prstGeom>
                <a:noFill/>
              </p:spPr>
              <p:txBody>
                <a:bodyPr wrap="square" rtlCol="0">
                  <a:spAutoFit/>
                </a:bodyPr>
                <a:lstStyle/>
                <a:p>
                  <a:r>
                    <a:rPr lang="en-US" altLang="ko-KR" sz="1100" dirty="0" smtClean="0">
                      <a:latin typeface="Arial" panose="020B0604020202020204" pitchFamily="34" charset="0"/>
                      <a:cs typeface="Arial" panose="020B0604020202020204" pitchFamily="34" charset="0"/>
                    </a:rPr>
                    <a:t>HR(I,II vs. </a:t>
                  </a:r>
                  <a:r>
                    <a:rPr lang="en-US" altLang="ko-KR" sz="1100" dirty="0" err="1" smtClean="0">
                      <a:latin typeface="Arial" panose="020B0604020202020204" pitchFamily="34" charset="0"/>
                      <a:cs typeface="Arial" panose="020B0604020202020204" pitchFamily="34" charset="0"/>
                    </a:rPr>
                    <a:t>IIIa,IIIb</a:t>
                  </a:r>
                  <a:r>
                    <a:rPr lang="en-US" altLang="ko-KR" sz="1100" dirty="0" smtClean="0">
                      <a:latin typeface="Arial" panose="020B0604020202020204" pitchFamily="34" charset="0"/>
                      <a:cs typeface="Arial" panose="020B0604020202020204" pitchFamily="34" charset="0"/>
                    </a:rPr>
                    <a:t>)=74.090</a:t>
                  </a:r>
                </a:p>
                <a:p>
                  <a:r>
                    <a:rPr lang="en-US" altLang="ko-KR" sz="1100" dirty="0" smtClean="0">
                      <a:latin typeface="Arial" panose="020B0604020202020204" pitchFamily="34" charset="0"/>
                      <a:cs typeface="Arial" panose="020B0604020202020204" pitchFamily="34" charset="0"/>
                    </a:rPr>
                    <a:t>95%CI:1.241−4421.961, </a:t>
                  </a:r>
                  <a:r>
                    <a:rPr lang="en-US" altLang="ko-KR" sz="1100" i="1" dirty="0" smtClean="0">
                      <a:latin typeface="Arial" panose="020B0604020202020204" pitchFamily="34" charset="0"/>
                      <a:cs typeface="Arial" panose="020B0604020202020204" pitchFamily="34" charset="0"/>
                    </a:rPr>
                    <a:t>P</a:t>
                  </a:r>
                  <a:r>
                    <a:rPr lang="en-US" altLang="ko-KR" sz="1100" dirty="0" smtClean="0">
                      <a:latin typeface="Arial" panose="020B0604020202020204" pitchFamily="34" charset="0"/>
                      <a:cs typeface="Arial" panose="020B0604020202020204" pitchFamily="34" charset="0"/>
                    </a:rPr>
                    <a:t>=0.039</a:t>
                  </a:r>
                </a:p>
                <a:p>
                  <a:r>
                    <a:rPr lang="en-US" altLang="ko-KR" sz="1100" dirty="0">
                      <a:latin typeface="Arial" panose="020B0604020202020204" pitchFamily="34" charset="0"/>
                      <a:cs typeface="Arial" panose="020B0604020202020204" pitchFamily="34" charset="0"/>
                    </a:rPr>
                    <a:t>HR(I,II vs. </a:t>
                  </a:r>
                  <a:r>
                    <a:rPr lang="en-US" altLang="ko-KR" sz="1100" dirty="0" smtClean="0">
                      <a:latin typeface="Arial" panose="020B0604020202020204" pitchFamily="34" charset="0"/>
                      <a:cs typeface="Arial" panose="020B0604020202020204" pitchFamily="34" charset="0"/>
                    </a:rPr>
                    <a:t>IV)=28013.402</a:t>
                  </a:r>
                  <a:endParaRPr lang="en-US" altLang="ko-KR" sz="1100" dirty="0">
                    <a:latin typeface="Arial" panose="020B0604020202020204" pitchFamily="34" charset="0"/>
                    <a:cs typeface="Arial" panose="020B0604020202020204" pitchFamily="34" charset="0"/>
                  </a:endParaRPr>
                </a:p>
                <a:p>
                  <a:r>
                    <a:rPr lang="en-US" altLang="ko-KR" sz="1100" dirty="0" smtClean="0">
                      <a:latin typeface="Arial" panose="020B0604020202020204" pitchFamily="34" charset="0"/>
                      <a:cs typeface="Arial" panose="020B0604020202020204" pitchFamily="34" charset="0"/>
                    </a:rPr>
                    <a:t>95%CI:40.222−19510635.677, </a:t>
                  </a:r>
                  <a:r>
                    <a:rPr lang="en-US" altLang="ko-KR" sz="1100" i="1" dirty="0" smtClean="0">
                      <a:latin typeface="Arial" panose="020B0604020202020204" pitchFamily="34" charset="0"/>
                      <a:cs typeface="Arial" panose="020B0604020202020204" pitchFamily="34" charset="0"/>
                    </a:rPr>
                    <a:t>P</a:t>
                  </a:r>
                  <a:r>
                    <a:rPr lang="en-US" altLang="ko-KR" sz="1100" dirty="0" smtClean="0">
                      <a:latin typeface="Arial" panose="020B0604020202020204" pitchFamily="34" charset="0"/>
                      <a:cs typeface="Arial" panose="020B0604020202020204" pitchFamily="34" charset="0"/>
                    </a:rPr>
                    <a:t>=0.002</a:t>
                  </a:r>
                  <a:endParaRPr lang="en-US" altLang="ko-KR" sz="1100" dirty="0">
                    <a:latin typeface="Arial" panose="020B0604020202020204" pitchFamily="34" charset="0"/>
                    <a:cs typeface="Arial" panose="020B0604020202020204" pitchFamily="34" charset="0"/>
                  </a:endParaRPr>
                </a:p>
              </p:txBody>
            </p:sp>
          </p:grpSp>
        </p:grpSp>
      </p:grpSp>
    </p:spTree>
    <p:extLst>
      <p:ext uri="{BB962C8B-B14F-4D97-AF65-F5344CB8AC3E}">
        <p14:creationId xmlns:p14="http://schemas.microsoft.com/office/powerpoint/2010/main" val="29574455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p:cNvGrpSpPr/>
          <p:nvPr/>
        </p:nvGrpSpPr>
        <p:grpSpPr>
          <a:xfrm>
            <a:off x="138586" y="0"/>
            <a:ext cx="11151714" cy="8892905"/>
            <a:chOff x="138586" y="0"/>
            <a:chExt cx="11151714" cy="8892905"/>
          </a:xfrm>
        </p:grpSpPr>
        <p:grpSp>
          <p:nvGrpSpPr>
            <p:cNvPr id="11" name="그룹 10"/>
            <p:cNvGrpSpPr/>
            <p:nvPr/>
          </p:nvGrpSpPr>
          <p:grpSpPr>
            <a:xfrm>
              <a:off x="138586" y="276999"/>
              <a:ext cx="11151714" cy="4290939"/>
              <a:chOff x="1040286" y="1251912"/>
              <a:chExt cx="11151714" cy="4290939"/>
            </a:xfrm>
          </p:grpSpPr>
          <p:sp>
            <p:nvSpPr>
              <p:cNvPr id="12" name="object 2">
                <a:extLst>
                  <a:ext uri="{FF2B5EF4-FFF2-40B4-BE49-F238E27FC236}">
                    <a16:creationId xmlns:a16="http://schemas.microsoft.com/office/drawing/2014/main" id="{A6CC5E89-16A9-8A38-9546-970DB0F7A505}"/>
                  </a:ext>
                </a:extLst>
              </p:cNvPr>
              <p:cNvSpPr txBox="1"/>
              <p:nvPr/>
            </p:nvSpPr>
            <p:spPr>
              <a:xfrm>
                <a:off x="5107813" y="5156117"/>
                <a:ext cx="134620" cy="135293"/>
              </a:xfrm>
              <a:prstGeom prst="rect">
                <a:avLst/>
              </a:prstGeom>
            </p:spPr>
            <p:txBody>
              <a:bodyPr vert="horz" wrap="square" lIns="0" tIns="12065" rIns="0" bIns="0" rtlCol="0">
                <a:spAutoFit/>
              </a:bodyPr>
              <a:lstStyle/>
              <a:p>
                <a:pPr marL="12700">
                  <a:lnSpc>
                    <a:spcPct val="100000"/>
                  </a:lnSpc>
                  <a:spcBef>
                    <a:spcPts val="95"/>
                  </a:spcBef>
                </a:pPr>
                <a:r>
                  <a:rPr sz="800" spc="-25"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13" name="object 3">
                <a:extLst>
                  <a:ext uri="{FF2B5EF4-FFF2-40B4-BE49-F238E27FC236}">
                    <a16:creationId xmlns:a16="http://schemas.microsoft.com/office/drawing/2014/main" id="{2E7E3C1B-7025-2D01-20F5-52FD53D4EC12}"/>
                  </a:ext>
                </a:extLst>
              </p:cNvPr>
              <p:cNvSpPr txBox="1"/>
              <p:nvPr/>
            </p:nvSpPr>
            <p:spPr>
              <a:xfrm>
                <a:off x="4442333"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8</a:t>
                </a:r>
                <a:endParaRPr sz="800">
                  <a:latin typeface="Arial" panose="020B0604020202020204" pitchFamily="34" charset="0"/>
                  <a:cs typeface="Arial" panose="020B0604020202020204" pitchFamily="34" charset="0"/>
                </a:endParaRPr>
              </a:p>
            </p:txBody>
          </p:sp>
          <p:sp>
            <p:nvSpPr>
              <p:cNvPr id="14" name="object 4">
                <a:extLst>
                  <a:ext uri="{FF2B5EF4-FFF2-40B4-BE49-F238E27FC236}">
                    <a16:creationId xmlns:a16="http://schemas.microsoft.com/office/drawing/2014/main" id="{730044FB-D010-34D3-3F9E-4B09B8E89DD7}"/>
                  </a:ext>
                </a:extLst>
              </p:cNvPr>
              <p:cNvSpPr txBox="1"/>
              <p:nvPr/>
            </p:nvSpPr>
            <p:spPr>
              <a:xfrm>
                <a:off x="2902204" y="5096717"/>
                <a:ext cx="1105535" cy="439223"/>
              </a:xfrm>
              <a:prstGeom prst="rect">
                <a:avLst/>
              </a:prstGeom>
            </p:spPr>
            <p:txBody>
              <a:bodyPr vert="horz" wrap="square" lIns="0" tIns="71755" rIns="0" bIns="0" rtlCol="0">
                <a:spAutoFit/>
              </a:bodyPr>
              <a:lstStyle/>
              <a:p>
                <a:pPr marL="164465">
                  <a:lnSpc>
                    <a:spcPct val="100000"/>
                  </a:lnSpc>
                  <a:spcBef>
                    <a:spcPts val="565"/>
                  </a:spcBef>
                  <a:tabLst>
                    <a:tab pos="858519" algn="l"/>
                  </a:tabLst>
                </a:pPr>
                <a:r>
                  <a:rPr sz="800" spc="-50" dirty="0">
                    <a:latin typeface="Arial" panose="020B0604020202020204" pitchFamily="34" charset="0"/>
                    <a:cs typeface="Arial" panose="020B0604020202020204" pitchFamily="34" charset="0"/>
                  </a:rPr>
                  <a:t>4</a:t>
                </a:r>
                <a:r>
                  <a:rPr sz="800" dirty="0">
                    <a:latin typeface="Arial" panose="020B0604020202020204" pitchFamily="34" charset="0"/>
                    <a:cs typeface="Arial" panose="020B0604020202020204" pitchFamily="34" charset="0"/>
                  </a:rPr>
                  <a:t>	</a:t>
                </a:r>
                <a:r>
                  <a:rPr sz="800" spc="-50" dirty="0">
                    <a:latin typeface="Arial" panose="020B0604020202020204" pitchFamily="34" charset="0"/>
                    <a:cs typeface="Arial" panose="020B0604020202020204" pitchFamily="34" charset="0"/>
                  </a:rPr>
                  <a:t>6</a:t>
                </a:r>
                <a:endParaRPr sz="800" dirty="0">
                  <a:latin typeface="Arial" panose="020B0604020202020204" pitchFamily="34" charset="0"/>
                  <a:cs typeface="Arial" panose="020B0604020202020204" pitchFamily="34" charset="0"/>
                </a:endParaRPr>
              </a:p>
              <a:p>
                <a:pPr marL="12700">
                  <a:lnSpc>
                    <a:spcPct val="100000"/>
                  </a:lnSpc>
                  <a:spcBef>
                    <a:spcPts val="680"/>
                  </a:spcBef>
                </a:pPr>
                <a:r>
                  <a:rPr sz="1000" b="1" dirty="0">
                    <a:latin typeface="Arial" panose="020B0604020202020204" pitchFamily="34" charset="0"/>
                    <a:cs typeface="Arial" panose="020B0604020202020204" pitchFamily="34" charset="0"/>
                  </a:rPr>
                  <a:t>duration</a:t>
                </a:r>
                <a:r>
                  <a:rPr sz="1000" b="1" spc="18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(years)</a:t>
                </a:r>
                <a:endParaRPr sz="1000" b="1" dirty="0">
                  <a:latin typeface="Arial" panose="020B0604020202020204" pitchFamily="34" charset="0"/>
                  <a:cs typeface="Arial" panose="020B0604020202020204" pitchFamily="34" charset="0"/>
                </a:endParaRPr>
              </a:p>
            </p:txBody>
          </p:sp>
          <p:sp>
            <p:nvSpPr>
              <p:cNvPr id="15" name="object 5">
                <a:extLst>
                  <a:ext uri="{FF2B5EF4-FFF2-40B4-BE49-F238E27FC236}">
                    <a16:creationId xmlns:a16="http://schemas.microsoft.com/office/drawing/2014/main" id="{B391EF02-BB91-214C-5D92-1526AA380196}"/>
                  </a:ext>
                </a:extLst>
              </p:cNvPr>
              <p:cNvSpPr txBox="1"/>
              <p:nvPr/>
            </p:nvSpPr>
            <p:spPr>
              <a:xfrm>
                <a:off x="2360167"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2</a:t>
                </a:r>
                <a:endParaRPr sz="800">
                  <a:latin typeface="Arial" panose="020B0604020202020204" pitchFamily="34" charset="0"/>
                  <a:cs typeface="Arial" panose="020B0604020202020204" pitchFamily="34" charset="0"/>
                </a:endParaRPr>
              </a:p>
            </p:txBody>
          </p:sp>
          <p:sp>
            <p:nvSpPr>
              <p:cNvPr id="16" name="object 6">
                <a:extLst>
                  <a:ext uri="{FF2B5EF4-FFF2-40B4-BE49-F238E27FC236}">
                    <a16:creationId xmlns:a16="http://schemas.microsoft.com/office/drawing/2014/main" id="{60D0972D-D726-8938-FC96-CB8C833B76D8}"/>
                  </a:ext>
                </a:extLst>
              </p:cNvPr>
              <p:cNvSpPr txBox="1"/>
              <p:nvPr/>
            </p:nvSpPr>
            <p:spPr>
              <a:xfrm>
                <a:off x="1666239"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0</a:t>
                </a:r>
                <a:endParaRPr sz="800">
                  <a:latin typeface="Arial" panose="020B0604020202020204" pitchFamily="34" charset="0"/>
                  <a:cs typeface="Arial" panose="020B0604020202020204" pitchFamily="34" charset="0"/>
                </a:endParaRPr>
              </a:p>
            </p:txBody>
          </p:sp>
          <p:grpSp>
            <p:nvGrpSpPr>
              <p:cNvPr id="17" name="object 7">
                <a:extLst>
                  <a:ext uri="{FF2B5EF4-FFF2-40B4-BE49-F238E27FC236}">
                    <a16:creationId xmlns:a16="http://schemas.microsoft.com/office/drawing/2014/main" id="{23E131CF-DFFF-B074-472E-7A608170E92B}"/>
                  </a:ext>
                </a:extLst>
              </p:cNvPr>
              <p:cNvGrpSpPr/>
              <p:nvPr/>
            </p:nvGrpSpPr>
            <p:grpSpPr>
              <a:xfrm>
                <a:off x="1441322" y="1253489"/>
                <a:ext cx="80010" cy="3851275"/>
                <a:chOff x="1441322" y="1253489"/>
                <a:chExt cx="80010" cy="3851275"/>
              </a:xfrm>
            </p:grpSpPr>
            <p:sp>
              <p:nvSpPr>
                <p:cNvPr id="64" name="object 8">
                  <a:extLst>
                    <a:ext uri="{FF2B5EF4-FFF2-40B4-BE49-F238E27FC236}">
                      <a16:creationId xmlns:a16="http://schemas.microsoft.com/office/drawing/2014/main" id="{DED98604-8E2A-F024-4906-1068C54B00DB}"/>
                    </a:ext>
                  </a:extLst>
                </p:cNvPr>
                <p:cNvSpPr/>
                <p:nvPr/>
              </p:nvSpPr>
              <p:spPr>
                <a:xfrm>
                  <a:off x="1514601" y="1256664"/>
                  <a:ext cx="0" cy="3844925"/>
                </a:xfrm>
                <a:custGeom>
                  <a:avLst/>
                  <a:gdLst/>
                  <a:ahLst/>
                  <a:cxnLst/>
                  <a:rect l="l" t="t" r="r" b="b"/>
                  <a:pathLst>
                    <a:path h="3844925">
                      <a:moveTo>
                        <a:pt x="0" y="0"/>
                      </a:moveTo>
                      <a:lnTo>
                        <a:pt x="0" y="3844797"/>
                      </a:lnTo>
                    </a:path>
                  </a:pathLst>
                </a:custGeom>
                <a:ln w="6337">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65" name="object 9">
                  <a:extLst>
                    <a:ext uri="{FF2B5EF4-FFF2-40B4-BE49-F238E27FC236}">
                      <a16:creationId xmlns:a16="http://schemas.microsoft.com/office/drawing/2014/main" id="{C6AFEDE8-06FE-2713-0649-82224B0A9081}"/>
                    </a:ext>
                  </a:extLst>
                </p:cNvPr>
                <p:cNvSpPr/>
                <p:nvPr/>
              </p:nvSpPr>
              <p:spPr>
                <a:xfrm>
                  <a:off x="1447672" y="1448942"/>
                  <a:ext cx="67310" cy="3460750"/>
                </a:xfrm>
                <a:custGeom>
                  <a:avLst/>
                  <a:gdLst/>
                  <a:ahLst/>
                  <a:cxnLst/>
                  <a:rect l="l" t="t" r="r" b="b"/>
                  <a:pathLst>
                    <a:path w="67309" h="3460750">
                      <a:moveTo>
                        <a:pt x="66929" y="3460368"/>
                      </a:moveTo>
                      <a:lnTo>
                        <a:pt x="0" y="3460368"/>
                      </a:lnTo>
                    </a:path>
                    <a:path w="67309" h="3460750">
                      <a:moveTo>
                        <a:pt x="66929" y="2768218"/>
                      </a:moveTo>
                      <a:lnTo>
                        <a:pt x="0" y="2768218"/>
                      </a:lnTo>
                    </a:path>
                    <a:path w="67309" h="3460750">
                      <a:moveTo>
                        <a:pt x="66929" y="2076196"/>
                      </a:moveTo>
                      <a:lnTo>
                        <a:pt x="0" y="2076196"/>
                      </a:lnTo>
                    </a:path>
                    <a:path w="67309" h="3460750">
                      <a:moveTo>
                        <a:pt x="66929" y="1384046"/>
                      </a:moveTo>
                      <a:lnTo>
                        <a:pt x="0" y="1384046"/>
                      </a:lnTo>
                    </a:path>
                    <a:path w="67309" h="3460750">
                      <a:moveTo>
                        <a:pt x="66929" y="692023"/>
                      </a:moveTo>
                      <a:lnTo>
                        <a:pt x="0" y="692023"/>
                      </a:lnTo>
                    </a:path>
                    <a:path w="67309" h="3460750">
                      <a:moveTo>
                        <a:pt x="66929" y="0"/>
                      </a:moveTo>
                      <a:lnTo>
                        <a:pt x="0" y="0"/>
                      </a:lnTo>
                    </a:path>
                  </a:pathLst>
                </a:custGeom>
                <a:ln w="12674">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18" name="object 10">
                <a:extLst>
                  <a:ext uri="{FF2B5EF4-FFF2-40B4-BE49-F238E27FC236}">
                    <a16:creationId xmlns:a16="http://schemas.microsoft.com/office/drawing/2014/main" id="{0740BED7-24D8-C2D4-ABE9-AB1BE029B521}"/>
                  </a:ext>
                </a:extLst>
              </p:cNvPr>
              <p:cNvSpPr txBox="1"/>
              <p:nvPr/>
            </p:nvSpPr>
            <p:spPr>
              <a:xfrm>
                <a:off x="1040286" y="2494719"/>
                <a:ext cx="154209" cy="1353185"/>
              </a:xfrm>
              <a:prstGeom prst="rect">
                <a:avLst/>
              </a:prstGeom>
            </p:spPr>
            <p:txBody>
              <a:bodyPr vert="vert270" wrap="square" lIns="0" tIns="0" rIns="0" bIns="0" rtlCol="0">
                <a:spAutoFit/>
              </a:bodyPr>
              <a:lstStyle/>
              <a:p>
                <a:pPr marL="12700">
                  <a:lnSpc>
                    <a:spcPts val="1285"/>
                  </a:lnSpc>
                </a:pPr>
                <a:r>
                  <a:rPr sz="1000" b="1" dirty="0">
                    <a:latin typeface="Arial" panose="020B0604020202020204" pitchFamily="34" charset="0"/>
                    <a:cs typeface="Arial" panose="020B0604020202020204" pitchFamily="34" charset="0"/>
                  </a:rPr>
                  <a:t>cumulative</a:t>
                </a:r>
                <a:r>
                  <a:rPr sz="1000" b="1" spc="44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survival</a:t>
                </a:r>
                <a:endParaRPr sz="1000" b="1" dirty="0">
                  <a:latin typeface="Arial" panose="020B0604020202020204" pitchFamily="34" charset="0"/>
                  <a:cs typeface="Arial" panose="020B0604020202020204" pitchFamily="34" charset="0"/>
                </a:endParaRPr>
              </a:p>
            </p:txBody>
          </p:sp>
          <p:sp>
            <p:nvSpPr>
              <p:cNvPr id="19" name="object 11">
                <a:extLst>
                  <a:ext uri="{FF2B5EF4-FFF2-40B4-BE49-F238E27FC236}">
                    <a16:creationId xmlns:a16="http://schemas.microsoft.com/office/drawing/2014/main" id="{ABA37C18-463B-42E2-BA9A-9E536598EB06}"/>
                  </a:ext>
                </a:extLst>
              </p:cNvPr>
              <p:cNvSpPr txBox="1"/>
              <p:nvPr/>
            </p:nvSpPr>
            <p:spPr>
              <a:xfrm>
                <a:off x="1292478" y="138586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20" name="object 12">
                <a:extLst>
                  <a:ext uri="{FF2B5EF4-FFF2-40B4-BE49-F238E27FC236}">
                    <a16:creationId xmlns:a16="http://schemas.microsoft.com/office/drawing/2014/main" id="{EA0FF2A7-F772-0420-2B29-8517A4D7F5E1}"/>
                  </a:ext>
                </a:extLst>
              </p:cNvPr>
              <p:cNvSpPr txBox="1"/>
              <p:nvPr/>
            </p:nvSpPr>
            <p:spPr>
              <a:xfrm>
                <a:off x="1292478" y="207801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0.8</a:t>
                </a:r>
                <a:endParaRPr sz="800">
                  <a:latin typeface="Arial" panose="020B0604020202020204" pitchFamily="34" charset="0"/>
                  <a:cs typeface="Arial" panose="020B0604020202020204" pitchFamily="34" charset="0"/>
                </a:endParaRPr>
              </a:p>
            </p:txBody>
          </p:sp>
          <p:sp>
            <p:nvSpPr>
              <p:cNvPr id="21" name="object 13">
                <a:extLst>
                  <a:ext uri="{FF2B5EF4-FFF2-40B4-BE49-F238E27FC236}">
                    <a16:creationId xmlns:a16="http://schemas.microsoft.com/office/drawing/2014/main" id="{FF37E419-B82F-5CD3-BCE9-2473BCB69EFC}"/>
                  </a:ext>
                </a:extLst>
              </p:cNvPr>
              <p:cNvSpPr txBox="1"/>
              <p:nvPr/>
            </p:nvSpPr>
            <p:spPr>
              <a:xfrm>
                <a:off x="1292478" y="277004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0.6</a:t>
                </a:r>
                <a:endParaRPr sz="800">
                  <a:latin typeface="Arial" panose="020B0604020202020204" pitchFamily="34" charset="0"/>
                  <a:cs typeface="Arial" panose="020B0604020202020204" pitchFamily="34" charset="0"/>
                </a:endParaRPr>
              </a:p>
            </p:txBody>
          </p:sp>
          <p:sp>
            <p:nvSpPr>
              <p:cNvPr id="22" name="object 14">
                <a:extLst>
                  <a:ext uri="{FF2B5EF4-FFF2-40B4-BE49-F238E27FC236}">
                    <a16:creationId xmlns:a16="http://schemas.microsoft.com/office/drawing/2014/main" id="{74FDB9BC-DC0E-4D19-E85D-97C6D0ED62D1}"/>
                  </a:ext>
                </a:extLst>
              </p:cNvPr>
              <p:cNvSpPr txBox="1"/>
              <p:nvPr/>
            </p:nvSpPr>
            <p:spPr>
              <a:xfrm>
                <a:off x="1292478" y="346219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0.4</a:t>
                </a:r>
                <a:endParaRPr sz="800">
                  <a:latin typeface="Arial" panose="020B0604020202020204" pitchFamily="34" charset="0"/>
                  <a:cs typeface="Arial" panose="020B0604020202020204" pitchFamily="34" charset="0"/>
                </a:endParaRPr>
              </a:p>
            </p:txBody>
          </p:sp>
          <p:sp>
            <p:nvSpPr>
              <p:cNvPr id="23" name="object 15">
                <a:extLst>
                  <a:ext uri="{FF2B5EF4-FFF2-40B4-BE49-F238E27FC236}">
                    <a16:creationId xmlns:a16="http://schemas.microsoft.com/office/drawing/2014/main" id="{D9E0A0CF-C533-C78A-3BB7-10FD91A4B3D5}"/>
                  </a:ext>
                </a:extLst>
              </p:cNvPr>
              <p:cNvSpPr txBox="1"/>
              <p:nvPr/>
            </p:nvSpPr>
            <p:spPr>
              <a:xfrm>
                <a:off x="1292478" y="4154214"/>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0.2</a:t>
                </a:r>
                <a:endParaRPr sz="800">
                  <a:latin typeface="Arial" panose="020B0604020202020204" pitchFamily="34" charset="0"/>
                  <a:cs typeface="Arial" panose="020B0604020202020204" pitchFamily="34" charset="0"/>
                </a:endParaRPr>
              </a:p>
            </p:txBody>
          </p:sp>
          <p:sp>
            <p:nvSpPr>
              <p:cNvPr id="24" name="object 16">
                <a:extLst>
                  <a:ext uri="{FF2B5EF4-FFF2-40B4-BE49-F238E27FC236}">
                    <a16:creationId xmlns:a16="http://schemas.microsoft.com/office/drawing/2014/main" id="{3A68714D-7DBE-A25D-6310-62DA9A7F4D43}"/>
                  </a:ext>
                </a:extLst>
              </p:cNvPr>
              <p:cNvSpPr txBox="1"/>
              <p:nvPr/>
            </p:nvSpPr>
            <p:spPr>
              <a:xfrm>
                <a:off x="1292478" y="4846237"/>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0.0</a:t>
                </a:r>
                <a:endParaRPr sz="800">
                  <a:latin typeface="Arial" panose="020B0604020202020204" pitchFamily="34" charset="0"/>
                  <a:cs typeface="Arial" panose="020B0604020202020204" pitchFamily="34" charset="0"/>
                </a:endParaRPr>
              </a:p>
            </p:txBody>
          </p:sp>
          <p:grpSp>
            <p:nvGrpSpPr>
              <p:cNvPr id="25" name="object 17">
                <a:extLst>
                  <a:ext uri="{FF2B5EF4-FFF2-40B4-BE49-F238E27FC236}">
                    <a16:creationId xmlns:a16="http://schemas.microsoft.com/office/drawing/2014/main" id="{9A9057ED-7828-A96F-FBF2-CC22830B631D}"/>
                  </a:ext>
                </a:extLst>
              </p:cNvPr>
              <p:cNvGrpSpPr/>
              <p:nvPr/>
            </p:nvGrpSpPr>
            <p:grpSpPr>
              <a:xfrm>
                <a:off x="1509849" y="1251912"/>
                <a:ext cx="3865245" cy="3854450"/>
                <a:chOff x="1509849" y="1251912"/>
                <a:chExt cx="3865245" cy="3854450"/>
              </a:xfrm>
            </p:grpSpPr>
            <p:sp>
              <p:nvSpPr>
                <p:cNvPr id="59" name="object 18">
                  <a:extLst>
                    <a:ext uri="{FF2B5EF4-FFF2-40B4-BE49-F238E27FC236}">
                      <a16:creationId xmlns:a16="http://schemas.microsoft.com/office/drawing/2014/main" id="{BFC3F7CE-C19B-C068-AA6C-B176DCD77C3B}"/>
                    </a:ext>
                  </a:extLst>
                </p:cNvPr>
                <p:cNvSpPr/>
                <p:nvPr/>
              </p:nvSpPr>
              <p:spPr>
                <a:xfrm>
                  <a:off x="1707387" y="1448943"/>
                  <a:ext cx="3056255" cy="217170"/>
                </a:xfrm>
                <a:custGeom>
                  <a:avLst/>
                  <a:gdLst/>
                  <a:ahLst/>
                  <a:cxnLst/>
                  <a:rect l="l" t="t" r="r" b="b"/>
                  <a:pathLst>
                    <a:path w="3056254" h="217169">
                      <a:moveTo>
                        <a:pt x="0" y="0"/>
                      </a:moveTo>
                      <a:lnTo>
                        <a:pt x="150241" y="0"/>
                      </a:lnTo>
                      <a:lnTo>
                        <a:pt x="189992" y="0"/>
                      </a:lnTo>
                      <a:lnTo>
                        <a:pt x="189992" y="253"/>
                      </a:lnTo>
                      <a:lnTo>
                        <a:pt x="238125" y="253"/>
                      </a:lnTo>
                      <a:lnTo>
                        <a:pt x="375285" y="380"/>
                      </a:lnTo>
                      <a:lnTo>
                        <a:pt x="375285" y="634"/>
                      </a:lnTo>
                      <a:lnTo>
                        <a:pt x="655701" y="634"/>
                      </a:lnTo>
                      <a:lnTo>
                        <a:pt x="655701" y="1015"/>
                      </a:lnTo>
                      <a:lnTo>
                        <a:pt x="1104900" y="1015"/>
                      </a:lnTo>
                      <a:lnTo>
                        <a:pt x="1104900" y="1777"/>
                      </a:lnTo>
                      <a:lnTo>
                        <a:pt x="1116330" y="1777"/>
                      </a:lnTo>
                      <a:lnTo>
                        <a:pt x="1116330" y="2666"/>
                      </a:lnTo>
                      <a:lnTo>
                        <a:pt x="1218311" y="2666"/>
                      </a:lnTo>
                      <a:lnTo>
                        <a:pt x="1218311" y="4190"/>
                      </a:lnTo>
                      <a:lnTo>
                        <a:pt x="1305179" y="4190"/>
                      </a:lnTo>
                      <a:lnTo>
                        <a:pt x="1305179" y="6730"/>
                      </a:lnTo>
                      <a:lnTo>
                        <a:pt x="1780032" y="6730"/>
                      </a:lnTo>
                      <a:lnTo>
                        <a:pt x="1780032" y="10795"/>
                      </a:lnTo>
                      <a:lnTo>
                        <a:pt x="1846961" y="10795"/>
                      </a:lnTo>
                      <a:lnTo>
                        <a:pt x="1846961" y="17017"/>
                      </a:lnTo>
                      <a:lnTo>
                        <a:pt x="2554732" y="17017"/>
                      </a:lnTo>
                      <a:lnTo>
                        <a:pt x="2554732" y="30352"/>
                      </a:lnTo>
                      <a:lnTo>
                        <a:pt x="2915412" y="30352"/>
                      </a:lnTo>
                      <a:lnTo>
                        <a:pt x="2915412" y="65404"/>
                      </a:lnTo>
                      <a:lnTo>
                        <a:pt x="3056001" y="65404"/>
                      </a:lnTo>
                      <a:lnTo>
                        <a:pt x="3056001" y="217042"/>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60" name="object 19">
                  <a:extLst>
                    <a:ext uri="{FF2B5EF4-FFF2-40B4-BE49-F238E27FC236}">
                      <a16:creationId xmlns:a16="http://schemas.microsoft.com/office/drawing/2014/main" id="{52C7890E-38DB-A8D8-8A87-13F366DE49ED}"/>
                    </a:ext>
                  </a:extLst>
                </p:cNvPr>
                <p:cNvSpPr/>
                <p:nvPr/>
              </p:nvSpPr>
              <p:spPr>
                <a:xfrm>
                  <a:off x="1707387" y="1448943"/>
                  <a:ext cx="3056255" cy="314960"/>
                </a:xfrm>
                <a:custGeom>
                  <a:avLst/>
                  <a:gdLst/>
                  <a:ahLst/>
                  <a:cxnLst/>
                  <a:rect l="l" t="t" r="r" b="b"/>
                  <a:pathLst>
                    <a:path w="3056254" h="314960">
                      <a:moveTo>
                        <a:pt x="0" y="0"/>
                      </a:moveTo>
                      <a:lnTo>
                        <a:pt x="150241" y="0"/>
                      </a:lnTo>
                      <a:lnTo>
                        <a:pt x="189992" y="126"/>
                      </a:lnTo>
                      <a:lnTo>
                        <a:pt x="189992" y="380"/>
                      </a:lnTo>
                      <a:lnTo>
                        <a:pt x="238125" y="380"/>
                      </a:lnTo>
                      <a:lnTo>
                        <a:pt x="238125" y="634"/>
                      </a:lnTo>
                      <a:lnTo>
                        <a:pt x="375285" y="634"/>
                      </a:lnTo>
                      <a:lnTo>
                        <a:pt x="375285" y="1015"/>
                      </a:lnTo>
                      <a:lnTo>
                        <a:pt x="655701" y="1015"/>
                      </a:lnTo>
                      <a:lnTo>
                        <a:pt x="655701" y="1524"/>
                      </a:lnTo>
                      <a:lnTo>
                        <a:pt x="1104900" y="1524"/>
                      </a:lnTo>
                      <a:lnTo>
                        <a:pt x="1104900" y="2539"/>
                      </a:lnTo>
                      <a:lnTo>
                        <a:pt x="1116330" y="2539"/>
                      </a:lnTo>
                      <a:lnTo>
                        <a:pt x="1116330" y="3936"/>
                      </a:lnTo>
                      <a:lnTo>
                        <a:pt x="1218311" y="3936"/>
                      </a:lnTo>
                      <a:lnTo>
                        <a:pt x="1218311" y="6223"/>
                      </a:lnTo>
                      <a:lnTo>
                        <a:pt x="1305179" y="6223"/>
                      </a:lnTo>
                      <a:lnTo>
                        <a:pt x="1305179" y="9905"/>
                      </a:lnTo>
                      <a:lnTo>
                        <a:pt x="1780032" y="9905"/>
                      </a:lnTo>
                      <a:lnTo>
                        <a:pt x="1780032" y="15875"/>
                      </a:lnTo>
                      <a:lnTo>
                        <a:pt x="1846961" y="15875"/>
                      </a:lnTo>
                      <a:lnTo>
                        <a:pt x="1846961" y="24891"/>
                      </a:lnTo>
                      <a:lnTo>
                        <a:pt x="2554732" y="24891"/>
                      </a:lnTo>
                      <a:lnTo>
                        <a:pt x="2554732" y="44703"/>
                      </a:lnTo>
                      <a:lnTo>
                        <a:pt x="2915412" y="44703"/>
                      </a:lnTo>
                      <a:lnTo>
                        <a:pt x="2915412" y="95884"/>
                      </a:lnTo>
                      <a:lnTo>
                        <a:pt x="3056001" y="95884"/>
                      </a:lnTo>
                      <a:lnTo>
                        <a:pt x="3056001" y="314705"/>
                      </a:lnTo>
                    </a:path>
                  </a:pathLst>
                </a:custGeom>
                <a:ln w="9505">
                  <a:solidFill>
                    <a:srgbClr val="7B277D"/>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61" name="object 20">
                  <a:extLst>
                    <a:ext uri="{FF2B5EF4-FFF2-40B4-BE49-F238E27FC236}">
                      <a16:creationId xmlns:a16="http://schemas.microsoft.com/office/drawing/2014/main" id="{ACC2BE9B-76AB-EFEF-6DB8-8D82CA4A3C78}"/>
                    </a:ext>
                  </a:extLst>
                </p:cNvPr>
                <p:cNvSpPr/>
                <p:nvPr/>
              </p:nvSpPr>
              <p:spPr>
                <a:xfrm>
                  <a:off x="1707387" y="1448943"/>
                  <a:ext cx="3056255" cy="3120390"/>
                </a:xfrm>
                <a:custGeom>
                  <a:avLst/>
                  <a:gdLst/>
                  <a:ahLst/>
                  <a:cxnLst/>
                  <a:rect l="l" t="t" r="r" b="b"/>
                  <a:pathLst>
                    <a:path w="3056254" h="3120390">
                      <a:moveTo>
                        <a:pt x="0" y="0"/>
                      </a:moveTo>
                      <a:lnTo>
                        <a:pt x="150241" y="0"/>
                      </a:lnTo>
                      <a:lnTo>
                        <a:pt x="150241" y="3682"/>
                      </a:lnTo>
                      <a:lnTo>
                        <a:pt x="189992" y="3682"/>
                      </a:lnTo>
                      <a:lnTo>
                        <a:pt x="189992" y="9905"/>
                      </a:lnTo>
                      <a:lnTo>
                        <a:pt x="238125" y="9905"/>
                      </a:lnTo>
                      <a:lnTo>
                        <a:pt x="238125" y="17399"/>
                      </a:lnTo>
                      <a:lnTo>
                        <a:pt x="375285" y="17399"/>
                      </a:lnTo>
                      <a:lnTo>
                        <a:pt x="375285" y="26034"/>
                      </a:lnTo>
                      <a:lnTo>
                        <a:pt x="655701" y="26034"/>
                      </a:lnTo>
                      <a:lnTo>
                        <a:pt x="655701" y="38480"/>
                      </a:lnTo>
                      <a:lnTo>
                        <a:pt x="1104900" y="38480"/>
                      </a:lnTo>
                      <a:lnTo>
                        <a:pt x="1104900" y="62864"/>
                      </a:lnTo>
                      <a:lnTo>
                        <a:pt x="1116330" y="62864"/>
                      </a:lnTo>
                      <a:lnTo>
                        <a:pt x="1116330" y="96900"/>
                      </a:lnTo>
                      <a:lnTo>
                        <a:pt x="1218311" y="96900"/>
                      </a:lnTo>
                      <a:lnTo>
                        <a:pt x="1218311" y="149605"/>
                      </a:lnTo>
                      <a:lnTo>
                        <a:pt x="1305179" y="149605"/>
                      </a:lnTo>
                      <a:lnTo>
                        <a:pt x="1305179" y="233679"/>
                      </a:lnTo>
                      <a:lnTo>
                        <a:pt x="1780032" y="233679"/>
                      </a:lnTo>
                      <a:lnTo>
                        <a:pt x="1780032" y="366267"/>
                      </a:lnTo>
                      <a:lnTo>
                        <a:pt x="1846961" y="366267"/>
                      </a:lnTo>
                      <a:lnTo>
                        <a:pt x="1846961" y="559561"/>
                      </a:lnTo>
                      <a:lnTo>
                        <a:pt x="2554732" y="559561"/>
                      </a:lnTo>
                      <a:lnTo>
                        <a:pt x="2554732" y="938276"/>
                      </a:lnTo>
                      <a:lnTo>
                        <a:pt x="2915412" y="938276"/>
                      </a:lnTo>
                      <a:lnTo>
                        <a:pt x="2915412" y="1714627"/>
                      </a:lnTo>
                      <a:lnTo>
                        <a:pt x="3056001" y="1714627"/>
                      </a:lnTo>
                      <a:lnTo>
                        <a:pt x="3056001" y="3120135"/>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62" name="object 21">
                  <a:extLst>
                    <a:ext uri="{FF2B5EF4-FFF2-40B4-BE49-F238E27FC236}">
                      <a16:creationId xmlns:a16="http://schemas.microsoft.com/office/drawing/2014/main" id="{4E7940F6-3B0A-CF00-5FBF-97B816B7EA46}"/>
                    </a:ext>
                  </a:extLst>
                </p:cNvPr>
                <p:cNvSpPr/>
                <p:nvPr/>
              </p:nvSpPr>
              <p:spPr>
                <a:xfrm>
                  <a:off x="1707387" y="1448943"/>
                  <a:ext cx="3056255" cy="1701800"/>
                </a:xfrm>
                <a:custGeom>
                  <a:avLst/>
                  <a:gdLst/>
                  <a:ahLst/>
                  <a:cxnLst/>
                  <a:rect l="l" t="t" r="r" b="b"/>
                  <a:pathLst>
                    <a:path w="3056254" h="1701800">
                      <a:moveTo>
                        <a:pt x="0" y="0"/>
                      </a:moveTo>
                      <a:lnTo>
                        <a:pt x="150241" y="0"/>
                      </a:lnTo>
                      <a:lnTo>
                        <a:pt x="150241" y="1015"/>
                      </a:lnTo>
                      <a:lnTo>
                        <a:pt x="189992" y="1015"/>
                      </a:lnTo>
                      <a:lnTo>
                        <a:pt x="189992" y="2793"/>
                      </a:lnTo>
                      <a:lnTo>
                        <a:pt x="238125" y="2793"/>
                      </a:lnTo>
                      <a:lnTo>
                        <a:pt x="238125" y="5079"/>
                      </a:lnTo>
                      <a:lnTo>
                        <a:pt x="375285" y="5079"/>
                      </a:lnTo>
                      <a:lnTo>
                        <a:pt x="375285" y="7620"/>
                      </a:lnTo>
                      <a:lnTo>
                        <a:pt x="655701" y="7620"/>
                      </a:lnTo>
                      <a:lnTo>
                        <a:pt x="655701" y="11302"/>
                      </a:lnTo>
                      <a:lnTo>
                        <a:pt x="1104900" y="11302"/>
                      </a:lnTo>
                      <a:lnTo>
                        <a:pt x="1104900" y="18414"/>
                      </a:lnTo>
                      <a:lnTo>
                        <a:pt x="1116330" y="18414"/>
                      </a:lnTo>
                      <a:lnTo>
                        <a:pt x="1116330" y="28448"/>
                      </a:lnTo>
                      <a:lnTo>
                        <a:pt x="1218311" y="28448"/>
                      </a:lnTo>
                      <a:lnTo>
                        <a:pt x="1218311" y="44323"/>
                      </a:lnTo>
                      <a:lnTo>
                        <a:pt x="1305179" y="44323"/>
                      </a:lnTo>
                      <a:lnTo>
                        <a:pt x="1305179" y="69850"/>
                      </a:lnTo>
                      <a:lnTo>
                        <a:pt x="1780032" y="69850"/>
                      </a:lnTo>
                      <a:lnTo>
                        <a:pt x="1780032" y="110998"/>
                      </a:lnTo>
                      <a:lnTo>
                        <a:pt x="1846961" y="110998"/>
                      </a:lnTo>
                      <a:lnTo>
                        <a:pt x="1846961" y="173481"/>
                      </a:lnTo>
                      <a:lnTo>
                        <a:pt x="2554732" y="173481"/>
                      </a:lnTo>
                      <a:lnTo>
                        <a:pt x="2554732" y="304926"/>
                      </a:lnTo>
                      <a:lnTo>
                        <a:pt x="2915412" y="304926"/>
                      </a:lnTo>
                      <a:lnTo>
                        <a:pt x="2915412" y="625982"/>
                      </a:lnTo>
                      <a:lnTo>
                        <a:pt x="3056001" y="625982"/>
                      </a:lnTo>
                      <a:lnTo>
                        <a:pt x="3056001" y="1701418"/>
                      </a:lnTo>
                    </a:path>
                  </a:pathLst>
                </a:custGeom>
                <a:ln w="9505">
                  <a:solidFill>
                    <a:srgbClr val="2DB847"/>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63" name="object 22">
                  <a:extLst>
                    <a:ext uri="{FF2B5EF4-FFF2-40B4-BE49-F238E27FC236}">
                      <a16:creationId xmlns:a16="http://schemas.microsoft.com/office/drawing/2014/main" id="{30CD4B67-4830-E1F9-5293-BD8ED4F18C52}"/>
                    </a:ext>
                  </a:extLst>
                </p:cNvPr>
                <p:cNvSpPr/>
                <p:nvPr/>
              </p:nvSpPr>
              <p:spPr>
                <a:xfrm>
                  <a:off x="1514601" y="1256665"/>
                  <a:ext cx="3855720" cy="3844925"/>
                </a:xfrm>
                <a:custGeom>
                  <a:avLst/>
                  <a:gdLst/>
                  <a:ahLst/>
                  <a:cxnLst/>
                  <a:rect l="l" t="t" r="r" b="b"/>
                  <a:pathLst>
                    <a:path w="3855720" h="3844925">
                      <a:moveTo>
                        <a:pt x="0" y="0"/>
                      </a:moveTo>
                      <a:lnTo>
                        <a:pt x="3855720" y="0"/>
                      </a:lnTo>
                      <a:lnTo>
                        <a:pt x="3855720" y="3844797"/>
                      </a:lnTo>
                      <a:lnTo>
                        <a:pt x="0" y="3844797"/>
                      </a:lnTo>
                      <a:lnTo>
                        <a:pt x="0" y="0"/>
                      </a:lnTo>
                      <a:close/>
                    </a:path>
                  </a:pathLst>
                </a:custGeom>
                <a:ln w="9505">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26" name="object 23">
                <a:extLst>
                  <a:ext uri="{FF2B5EF4-FFF2-40B4-BE49-F238E27FC236}">
                    <a16:creationId xmlns:a16="http://schemas.microsoft.com/office/drawing/2014/main" id="{4AA92EA9-9896-9B64-6123-B3AF2D774895}"/>
                  </a:ext>
                </a:extLst>
              </p:cNvPr>
              <p:cNvSpPr/>
              <p:nvPr/>
            </p:nvSpPr>
            <p:spPr>
              <a:xfrm>
                <a:off x="5464428" y="1568196"/>
                <a:ext cx="182880" cy="45720"/>
              </a:xfrm>
              <a:custGeom>
                <a:avLst/>
                <a:gdLst/>
                <a:ahLst/>
                <a:cxnLst/>
                <a:rect l="l" t="t" r="r" b="b"/>
                <a:pathLst>
                  <a:path w="182879" h="45719">
                    <a:moveTo>
                      <a:pt x="0" y="45593"/>
                    </a:moveTo>
                    <a:lnTo>
                      <a:pt x="91312" y="45593"/>
                    </a:lnTo>
                    <a:lnTo>
                      <a:pt x="91312" y="0"/>
                    </a:lnTo>
                    <a:lnTo>
                      <a:pt x="182499" y="0"/>
                    </a:lnTo>
                    <a:lnTo>
                      <a:pt x="182499" y="45593"/>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7" name="object 24">
                <a:extLst>
                  <a:ext uri="{FF2B5EF4-FFF2-40B4-BE49-F238E27FC236}">
                    <a16:creationId xmlns:a16="http://schemas.microsoft.com/office/drawing/2014/main" id="{CD0B0101-3CAD-DD98-D314-9A2E084FC668}"/>
                  </a:ext>
                </a:extLst>
              </p:cNvPr>
              <p:cNvSpPr/>
              <p:nvPr/>
            </p:nvSpPr>
            <p:spPr>
              <a:xfrm>
                <a:off x="5464428" y="1707388"/>
                <a:ext cx="182880" cy="45720"/>
              </a:xfrm>
              <a:custGeom>
                <a:avLst/>
                <a:gdLst/>
                <a:ahLst/>
                <a:cxnLst/>
                <a:rect l="l" t="t" r="r" b="b"/>
                <a:pathLst>
                  <a:path w="182879" h="45719">
                    <a:moveTo>
                      <a:pt x="0" y="45592"/>
                    </a:moveTo>
                    <a:lnTo>
                      <a:pt x="91312" y="45592"/>
                    </a:lnTo>
                    <a:lnTo>
                      <a:pt x="91312" y="0"/>
                    </a:lnTo>
                    <a:lnTo>
                      <a:pt x="182499" y="0"/>
                    </a:lnTo>
                    <a:lnTo>
                      <a:pt x="182499" y="45592"/>
                    </a:lnTo>
                  </a:path>
                </a:pathLst>
              </a:custGeom>
              <a:ln w="9505">
                <a:solidFill>
                  <a:srgbClr val="7B277D"/>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8" name="object 25">
                <a:extLst>
                  <a:ext uri="{FF2B5EF4-FFF2-40B4-BE49-F238E27FC236}">
                    <a16:creationId xmlns:a16="http://schemas.microsoft.com/office/drawing/2014/main" id="{38E9ED6E-4D4B-BF17-E134-C2B1D79366AC}"/>
                  </a:ext>
                </a:extLst>
              </p:cNvPr>
              <p:cNvSpPr/>
              <p:nvPr/>
            </p:nvSpPr>
            <p:spPr>
              <a:xfrm>
                <a:off x="5464428" y="1846452"/>
                <a:ext cx="182880" cy="45720"/>
              </a:xfrm>
              <a:custGeom>
                <a:avLst/>
                <a:gdLst/>
                <a:ahLst/>
                <a:cxnLst/>
                <a:rect l="l" t="t" r="r" b="b"/>
                <a:pathLst>
                  <a:path w="182879" h="45719">
                    <a:moveTo>
                      <a:pt x="0" y="45593"/>
                    </a:moveTo>
                    <a:lnTo>
                      <a:pt x="91312" y="45593"/>
                    </a:lnTo>
                    <a:lnTo>
                      <a:pt x="91312" y="0"/>
                    </a:lnTo>
                    <a:lnTo>
                      <a:pt x="182499" y="0"/>
                    </a:lnTo>
                    <a:lnTo>
                      <a:pt x="182499" y="45593"/>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29" name="object 26">
                <a:extLst>
                  <a:ext uri="{FF2B5EF4-FFF2-40B4-BE49-F238E27FC236}">
                    <a16:creationId xmlns:a16="http://schemas.microsoft.com/office/drawing/2014/main" id="{7C071679-9549-7D05-4F80-5E5805F56D66}"/>
                  </a:ext>
                </a:extLst>
              </p:cNvPr>
              <p:cNvSpPr/>
              <p:nvPr/>
            </p:nvSpPr>
            <p:spPr>
              <a:xfrm>
                <a:off x="5464428" y="1985645"/>
                <a:ext cx="182880" cy="45720"/>
              </a:xfrm>
              <a:custGeom>
                <a:avLst/>
                <a:gdLst/>
                <a:ahLst/>
                <a:cxnLst/>
                <a:rect l="l" t="t" r="r" b="b"/>
                <a:pathLst>
                  <a:path w="182879" h="45719">
                    <a:moveTo>
                      <a:pt x="0" y="45593"/>
                    </a:moveTo>
                    <a:lnTo>
                      <a:pt x="91312" y="45593"/>
                    </a:lnTo>
                    <a:lnTo>
                      <a:pt x="91312" y="0"/>
                    </a:lnTo>
                    <a:lnTo>
                      <a:pt x="182499" y="0"/>
                    </a:lnTo>
                    <a:lnTo>
                      <a:pt x="182499" y="45593"/>
                    </a:lnTo>
                  </a:path>
                </a:pathLst>
              </a:custGeom>
              <a:ln w="9505">
                <a:solidFill>
                  <a:srgbClr val="2DB847"/>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30" name="object 27">
                <a:extLst>
                  <a:ext uri="{FF2B5EF4-FFF2-40B4-BE49-F238E27FC236}">
                    <a16:creationId xmlns:a16="http://schemas.microsoft.com/office/drawing/2014/main" id="{1331C49D-EEA1-9FDA-1D84-9DA8A3640BD8}"/>
                  </a:ext>
                </a:extLst>
              </p:cNvPr>
              <p:cNvSpPr txBox="1"/>
              <p:nvPr/>
            </p:nvSpPr>
            <p:spPr>
              <a:xfrm>
                <a:off x="5424170" y="1292091"/>
                <a:ext cx="1180974" cy="774571"/>
              </a:xfrm>
              <a:prstGeom prst="rect">
                <a:avLst/>
              </a:prstGeom>
            </p:spPr>
            <p:txBody>
              <a:bodyPr vert="horz" wrap="square" lIns="0" tIns="15240" rIns="0" bIns="0" rtlCol="0">
                <a:spAutoFit/>
              </a:bodyPr>
              <a:lstStyle/>
              <a:p>
                <a:pPr marL="12700">
                  <a:lnSpc>
                    <a:spcPct val="100000"/>
                  </a:lnSpc>
                  <a:spcBef>
                    <a:spcPts val="120"/>
                  </a:spcBef>
                </a:pPr>
                <a:r>
                  <a:rPr sz="1000" b="1" spc="-10" dirty="0">
                    <a:latin typeface="Arial" panose="020B0604020202020204" pitchFamily="34" charset="0"/>
                    <a:cs typeface="Arial" panose="020B0604020202020204" pitchFamily="34" charset="0"/>
                  </a:rPr>
                  <a:t>Age(year)</a:t>
                </a:r>
                <a:endParaRPr sz="1000" b="1" dirty="0">
                  <a:latin typeface="Arial" panose="020B0604020202020204" pitchFamily="34" charset="0"/>
                  <a:cs typeface="Arial" panose="020B0604020202020204" pitchFamily="34" charset="0"/>
                </a:endParaRPr>
              </a:p>
              <a:p>
                <a:pPr marL="250825">
                  <a:lnSpc>
                    <a:spcPct val="50000"/>
                  </a:lnSpc>
                  <a:spcBef>
                    <a:spcPts val="660"/>
                  </a:spcBef>
                </a:pPr>
                <a:r>
                  <a:rPr lang="en-US" sz="800" dirty="0" smtClean="0">
                    <a:latin typeface="Arial" panose="020B0604020202020204" pitchFamily="34" charset="0"/>
                    <a:cs typeface="Arial" panose="020B0604020202020204" pitchFamily="34" charset="0"/>
                  </a:rPr>
                  <a:t>infants</a:t>
                </a:r>
              </a:p>
              <a:p>
                <a:pPr marL="250825">
                  <a:lnSpc>
                    <a:spcPct val="50000"/>
                  </a:lnSpc>
                  <a:spcBef>
                    <a:spcPts val="660"/>
                  </a:spcBef>
                </a:pPr>
                <a:r>
                  <a:rPr lang="en-US" sz="800" dirty="0" smtClean="0">
                    <a:latin typeface="Arial" panose="020B0604020202020204" pitchFamily="34" charset="0"/>
                    <a:cs typeface="Arial" panose="020B0604020202020204" pitchFamily="34" charset="0"/>
                  </a:rPr>
                  <a:t>toddlers</a:t>
                </a:r>
              </a:p>
              <a:p>
                <a:pPr marL="250825">
                  <a:lnSpc>
                    <a:spcPct val="50000"/>
                  </a:lnSpc>
                  <a:spcBef>
                    <a:spcPts val="660"/>
                  </a:spcBef>
                </a:pPr>
                <a:r>
                  <a:rPr lang="en-US" sz="800" dirty="0" smtClean="0">
                    <a:latin typeface="Arial" panose="020B0604020202020204" pitchFamily="34" charset="0"/>
                    <a:cs typeface="Arial" panose="020B0604020202020204" pitchFamily="34" charset="0"/>
                  </a:rPr>
                  <a:t>children</a:t>
                </a:r>
              </a:p>
              <a:p>
                <a:pPr marL="250825">
                  <a:lnSpc>
                    <a:spcPct val="50000"/>
                  </a:lnSpc>
                  <a:spcBef>
                    <a:spcPts val="660"/>
                  </a:spcBef>
                </a:pPr>
                <a:r>
                  <a:rPr lang="en-US" sz="800" dirty="0" smtClean="0">
                    <a:latin typeface="Arial" panose="020B0604020202020204" pitchFamily="34" charset="0"/>
                    <a:cs typeface="Arial" panose="020B0604020202020204" pitchFamily="34" charset="0"/>
                  </a:rPr>
                  <a:t>adolescents</a:t>
                </a:r>
                <a:endParaRPr sz="800" dirty="0">
                  <a:latin typeface="Arial" panose="020B0604020202020204" pitchFamily="34" charset="0"/>
                  <a:cs typeface="Arial" panose="020B0604020202020204" pitchFamily="34" charset="0"/>
                </a:endParaRPr>
              </a:p>
            </p:txBody>
          </p:sp>
          <p:sp>
            <p:nvSpPr>
              <p:cNvPr id="31" name="object 2">
                <a:extLst>
                  <a:ext uri="{FF2B5EF4-FFF2-40B4-BE49-F238E27FC236}">
                    <a16:creationId xmlns:a16="http://schemas.microsoft.com/office/drawing/2014/main" id="{CBB9D6BD-DDE2-2319-3595-06FF190CDFA5}"/>
                  </a:ext>
                </a:extLst>
              </p:cNvPr>
              <p:cNvSpPr txBox="1"/>
              <p:nvPr/>
            </p:nvSpPr>
            <p:spPr>
              <a:xfrm>
                <a:off x="10391141" y="5163028"/>
                <a:ext cx="134620" cy="135293"/>
              </a:xfrm>
              <a:prstGeom prst="rect">
                <a:avLst/>
              </a:prstGeom>
            </p:spPr>
            <p:txBody>
              <a:bodyPr vert="horz" wrap="square" lIns="0" tIns="12065" rIns="0" bIns="0" rtlCol="0">
                <a:spAutoFit/>
              </a:bodyPr>
              <a:lstStyle/>
              <a:p>
                <a:pPr marL="12700">
                  <a:lnSpc>
                    <a:spcPct val="100000"/>
                  </a:lnSpc>
                  <a:spcBef>
                    <a:spcPts val="95"/>
                  </a:spcBef>
                </a:pPr>
                <a:r>
                  <a:rPr sz="800" spc="-25"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32" name="object 3">
                <a:extLst>
                  <a:ext uri="{FF2B5EF4-FFF2-40B4-BE49-F238E27FC236}">
                    <a16:creationId xmlns:a16="http://schemas.microsoft.com/office/drawing/2014/main" id="{41129B45-9847-5241-C72A-75EE33A7D887}"/>
                  </a:ext>
                </a:extLst>
              </p:cNvPr>
              <p:cNvSpPr txBox="1"/>
              <p:nvPr/>
            </p:nvSpPr>
            <p:spPr>
              <a:xfrm>
                <a:off x="9725661" y="5163028"/>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8</a:t>
                </a:r>
                <a:endParaRPr sz="800">
                  <a:latin typeface="Arial" panose="020B0604020202020204" pitchFamily="34" charset="0"/>
                  <a:cs typeface="Arial" panose="020B0604020202020204" pitchFamily="34" charset="0"/>
                </a:endParaRPr>
              </a:p>
            </p:txBody>
          </p:sp>
          <p:sp>
            <p:nvSpPr>
              <p:cNvPr id="33" name="object 4">
                <a:extLst>
                  <a:ext uri="{FF2B5EF4-FFF2-40B4-BE49-F238E27FC236}">
                    <a16:creationId xmlns:a16="http://schemas.microsoft.com/office/drawing/2014/main" id="{0638E738-28ED-6021-C341-EFF164FAF8BD}"/>
                  </a:ext>
                </a:extLst>
              </p:cNvPr>
              <p:cNvSpPr txBox="1"/>
              <p:nvPr/>
            </p:nvSpPr>
            <p:spPr>
              <a:xfrm>
                <a:off x="8185532" y="5103628"/>
                <a:ext cx="1105535" cy="439223"/>
              </a:xfrm>
              <a:prstGeom prst="rect">
                <a:avLst/>
              </a:prstGeom>
            </p:spPr>
            <p:txBody>
              <a:bodyPr vert="horz" wrap="square" lIns="0" tIns="71755" rIns="0" bIns="0" rtlCol="0">
                <a:spAutoFit/>
              </a:bodyPr>
              <a:lstStyle/>
              <a:p>
                <a:pPr marL="164465">
                  <a:lnSpc>
                    <a:spcPct val="100000"/>
                  </a:lnSpc>
                  <a:spcBef>
                    <a:spcPts val="565"/>
                  </a:spcBef>
                  <a:tabLst>
                    <a:tab pos="858519" algn="l"/>
                  </a:tabLst>
                </a:pPr>
                <a:r>
                  <a:rPr sz="800" spc="-50" dirty="0">
                    <a:latin typeface="Arial" panose="020B0604020202020204" pitchFamily="34" charset="0"/>
                    <a:cs typeface="Arial" panose="020B0604020202020204" pitchFamily="34" charset="0"/>
                  </a:rPr>
                  <a:t>4</a:t>
                </a:r>
                <a:r>
                  <a:rPr sz="800" dirty="0">
                    <a:latin typeface="Arial" panose="020B0604020202020204" pitchFamily="34" charset="0"/>
                    <a:cs typeface="Arial" panose="020B0604020202020204" pitchFamily="34" charset="0"/>
                  </a:rPr>
                  <a:t>	</a:t>
                </a:r>
                <a:r>
                  <a:rPr sz="800" spc="-50" dirty="0">
                    <a:latin typeface="Arial" panose="020B0604020202020204" pitchFamily="34" charset="0"/>
                    <a:cs typeface="Arial" panose="020B0604020202020204" pitchFamily="34" charset="0"/>
                  </a:rPr>
                  <a:t>6</a:t>
                </a:r>
                <a:endParaRPr sz="800" dirty="0">
                  <a:latin typeface="Arial" panose="020B0604020202020204" pitchFamily="34" charset="0"/>
                  <a:cs typeface="Arial" panose="020B0604020202020204" pitchFamily="34" charset="0"/>
                </a:endParaRPr>
              </a:p>
              <a:p>
                <a:pPr marL="12700">
                  <a:lnSpc>
                    <a:spcPct val="100000"/>
                  </a:lnSpc>
                  <a:spcBef>
                    <a:spcPts val="680"/>
                  </a:spcBef>
                </a:pPr>
                <a:r>
                  <a:rPr sz="1000" b="1" dirty="0">
                    <a:latin typeface="Arial" panose="020B0604020202020204" pitchFamily="34" charset="0"/>
                    <a:cs typeface="Arial" panose="020B0604020202020204" pitchFamily="34" charset="0"/>
                  </a:rPr>
                  <a:t>duration</a:t>
                </a:r>
                <a:r>
                  <a:rPr sz="1000" b="1" spc="18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(years)</a:t>
                </a:r>
                <a:endParaRPr sz="1000" b="1" dirty="0">
                  <a:latin typeface="Arial" panose="020B0604020202020204" pitchFamily="34" charset="0"/>
                  <a:cs typeface="Arial" panose="020B0604020202020204" pitchFamily="34" charset="0"/>
                </a:endParaRPr>
              </a:p>
            </p:txBody>
          </p:sp>
          <p:sp>
            <p:nvSpPr>
              <p:cNvPr id="34" name="object 5">
                <a:extLst>
                  <a:ext uri="{FF2B5EF4-FFF2-40B4-BE49-F238E27FC236}">
                    <a16:creationId xmlns:a16="http://schemas.microsoft.com/office/drawing/2014/main" id="{2A41E205-B25F-3CF0-EE3F-76F8B0D8F121}"/>
                  </a:ext>
                </a:extLst>
              </p:cNvPr>
              <p:cNvSpPr txBox="1"/>
              <p:nvPr/>
            </p:nvSpPr>
            <p:spPr>
              <a:xfrm>
                <a:off x="7643495" y="5163028"/>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2</a:t>
                </a:r>
                <a:endParaRPr sz="800">
                  <a:latin typeface="Arial" panose="020B0604020202020204" pitchFamily="34" charset="0"/>
                  <a:cs typeface="Arial" panose="020B0604020202020204" pitchFamily="34" charset="0"/>
                </a:endParaRPr>
              </a:p>
            </p:txBody>
          </p:sp>
          <p:sp>
            <p:nvSpPr>
              <p:cNvPr id="35" name="object 6">
                <a:extLst>
                  <a:ext uri="{FF2B5EF4-FFF2-40B4-BE49-F238E27FC236}">
                    <a16:creationId xmlns:a16="http://schemas.microsoft.com/office/drawing/2014/main" id="{D06F9EA2-6D87-1856-C4FE-C544DE0D3EEA}"/>
                  </a:ext>
                </a:extLst>
              </p:cNvPr>
              <p:cNvSpPr txBox="1"/>
              <p:nvPr/>
            </p:nvSpPr>
            <p:spPr>
              <a:xfrm>
                <a:off x="6949567" y="5163028"/>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0</a:t>
                </a:r>
                <a:endParaRPr sz="800">
                  <a:latin typeface="Arial" panose="020B0604020202020204" pitchFamily="34" charset="0"/>
                  <a:cs typeface="Arial" panose="020B0604020202020204" pitchFamily="34" charset="0"/>
                </a:endParaRPr>
              </a:p>
            </p:txBody>
          </p:sp>
          <p:grpSp>
            <p:nvGrpSpPr>
              <p:cNvPr id="36" name="object 7">
                <a:extLst>
                  <a:ext uri="{FF2B5EF4-FFF2-40B4-BE49-F238E27FC236}">
                    <a16:creationId xmlns:a16="http://schemas.microsoft.com/office/drawing/2014/main" id="{27CB3593-BE8E-B7FF-A35D-34DAF40A2CDF}"/>
                  </a:ext>
                </a:extLst>
              </p:cNvPr>
              <p:cNvGrpSpPr/>
              <p:nvPr/>
            </p:nvGrpSpPr>
            <p:grpSpPr>
              <a:xfrm>
                <a:off x="6724650" y="1260400"/>
                <a:ext cx="80010" cy="3851275"/>
                <a:chOff x="1441322" y="1253489"/>
                <a:chExt cx="80010" cy="3851275"/>
              </a:xfrm>
            </p:grpSpPr>
            <p:sp>
              <p:nvSpPr>
                <p:cNvPr id="57" name="object 8">
                  <a:extLst>
                    <a:ext uri="{FF2B5EF4-FFF2-40B4-BE49-F238E27FC236}">
                      <a16:creationId xmlns:a16="http://schemas.microsoft.com/office/drawing/2014/main" id="{2923551F-7F1E-1B15-DBFA-2D0ADE0706B3}"/>
                    </a:ext>
                  </a:extLst>
                </p:cNvPr>
                <p:cNvSpPr/>
                <p:nvPr/>
              </p:nvSpPr>
              <p:spPr>
                <a:xfrm>
                  <a:off x="1514601" y="1256664"/>
                  <a:ext cx="0" cy="3844925"/>
                </a:xfrm>
                <a:custGeom>
                  <a:avLst/>
                  <a:gdLst/>
                  <a:ahLst/>
                  <a:cxnLst/>
                  <a:rect l="l" t="t" r="r" b="b"/>
                  <a:pathLst>
                    <a:path h="3844925">
                      <a:moveTo>
                        <a:pt x="0" y="0"/>
                      </a:moveTo>
                      <a:lnTo>
                        <a:pt x="0" y="3844797"/>
                      </a:lnTo>
                    </a:path>
                  </a:pathLst>
                </a:custGeom>
                <a:ln w="6337">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8" name="object 9">
                  <a:extLst>
                    <a:ext uri="{FF2B5EF4-FFF2-40B4-BE49-F238E27FC236}">
                      <a16:creationId xmlns:a16="http://schemas.microsoft.com/office/drawing/2014/main" id="{6ED11121-4776-65F6-A662-416401CB7D22}"/>
                    </a:ext>
                  </a:extLst>
                </p:cNvPr>
                <p:cNvSpPr/>
                <p:nvPr/>
              </p:nvSpPr>
              <p:spPr>
                <a:xfrm>
                  <a:off x="1447672" y="1448942"/>
                  <a:ext cx="67310" cy="3460750"/>
                </a:xfrm>
                <a:custGeom>
                  <a:avLst/>
                  <a:gdLst/>
                  <a:ahLst/>
                  <a:cxnLst/>
                  <a:rect l="l" t="t" r="r" b="b"/>
                  <a:pathLst>
                    <a:path w="67309" h="3460750">
                      <a:moveTo>
                        <a:pt x="66929" y="3460368"/>
                      </a:moveTo>
                      <a:lnTo>
                        <a:pt x="0" y="3460368"/>
                      </a:lnTo>
                    </a:path>
                    <a:path w="67309" h="3460750">
                      <a:moveTo>
                        <a:pt x="66929" y="2768218"/>
                      </a:moveTo>
                      <a:lnTo>
                        <a:pt x="0" y="2768218"/>
                      </a:lnTo>
                    </a:path>
                    <a:path w="67309" h="3460750">
                      <a:moveTo>
                        <a:pt x="66929" y="2076196"/>
                      </a:moveTo>
                      <a:lnTo>
                        <a:pt x="0" y="2076196"/>
                      </a:lnTo>
                    </a:path>
                    <a:path w="67309" h="3460750">
                      <a:moveTo>
                        <a:pt x="66929" y="1384046"/>
                      </a:moveTo>
                      <a:lnTo>
                        <a:pt x="0" y="1384046"/>
                      </a:lnTo>
                    </a:path>
                    <a:path w="67309" h="3460750">
                      <a:moveTo>
                        <a:pt x="66929" y="692023"/>
                      </a:moveTo>
                      <a:lnTo>
                        <a:pt x="0" y="692023"/>
                      </a:lnTo>
                    </a:path>
                    <a:path w="67309" h="3460750">
                      <a:moveTo>
                        <a:pt x="66929" y="0"/>
                      </a:moveTo>
                      <a:lnTo>
                        <a:pt x="0" y="0"/>
                      </a:lnTo>
                    </a:path>
                  </a:pathLst>
                </a:custGeom>
                <a:ln w="12674">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37" name="object 10">
                <a:extLst>
                  <a:ext uri="{FF2B5EF4-FFF2-40B4-BE49-F238E27FC236}">
                    <a16:creationId xmlns:a16="http://schemas.microsoft.com/office/drawing/2014/main" id="{03E73C14-8E8D-686F-6328-BA7148A5AA6F}"/>
                  </a:ext>
                </a:extLst>
              </p:cNvPr>
              <p:cNvSpPr txBox="1"/>
              <p:nvPr/>
            </p:nvSpPr>
            <p:spPr>
              <a:xfrm>
                <a:off x="6323614" y="2501630"/>
                <a:ext cx="154209" cy="1353185"/>
              </a:xfrm>
              <a:prstGeom prst="rect">
                <a:avLst/>
              </a:prstGeom>
            </p:spPr>
            <p:txBody>
              <a:bodyPr vert="vert270" wrap="square" lIns="0" tIns="0" rIns="0" bIns="0" rtlCol="0">
                <a:spAutoFit/>
              </a:bodyPr>
              <a:lstStyle/>
              <a:p>
                <a:pPr marL="12700">
                  <a:lnSpc>
                    <a:spcPts val="1285"/>
                  </a:lnSpc>
                </a:pPr>
                <a:r>
                  <a:rPr sz="1000" b="1" dirty="0">
                    <a:latin typeface="Arial" panose="020B0604020202020204" pitchFamily="34" charset="0"/>
                    <a:cs typeface="Arial" panose="020B0604020202020204" pitchFamily="34" charset="0"/>
                  </a:rPr>
                  <a:t>cumulative</a:t>
                </a:r>
                <a:r>
                  <a:rPr sz="1000" b="1" spc="44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survival</a:t>
                </a:r>
                <a:endParaRPr sz="1000" b="1" dirty="0">
                  <a:latin typeface="Arial" panose="020B0604020202020204" pitchFamily="34" charset="0"/>
                  <a:cs typeface="Arial" panose="020B0604020202020204" pitchFamily="34" charset="0"/>
                </a:endParaRPr>
              </a:p>
            </p:txBody>
          </p:sp>
          <p:sp>
            <p:nvSpPr>
              <p:cNvPr id="38" name="object 11">
                <a:extLst>
                  <a:ext uri="{FF2B5EF4-FFF2-40B4-BE49-F238E27FC236}">
                    <a16:creationId xmlns:a16="http://schemas.microsoft.com/office/drawing/2014/main" id="{10D48249-E065-4ED8-FB05-12A295BBE68F}"/>
                  </a:ext>
                </a:extLst>
              </p:cNvPr>
              <p:cNvSpPr txBox="1"/>
              <p:nvPr/>
            </p:nvSpPr>
            <p:spPr>
              <a:xfrm>
                <a:off x="6575806" y="1392779"/>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39" name="object 12">
                <a:extLst>
                  <a:ext uri="{FF2B5EF4-FFF2-40B4-BE49-F238E27FC236}">
                    <a16:creationId xmlns:a16="http://schemas.microsoft.com/office/drawing/2014/main" id="{13E10BEF-929D-23CA-4D61-723D9E5C9300}"/>
                  </a:ext>
                </a:extLst>
              </p:cNvPr>
              <p:cNvSpPr txBox="1"/>
              <p:nvPr/>
            </p:nvSpPr>
            <p:spPr>
              <a:xfrm>
                <a:off x="6575806" y="2084929"/>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0.8</a:t>
                </a:r>
                <a:endParaRPr sz="800">
                  <a:latin typeface="Arial" panose="020B0604020202020204" pitchFamily="34" charset="0"/>
                  <a:cs typeface="Arial" panose="020B0604020202020204" pitchFamily="34" charset="0"/>
                </a:endParaRPr>
              </a:p>
            </p:txBody>
          </p:sp>
          <p:sp>
            <p:nvSpPr>
              <p:cNvPr id="40" name="object 13">
                <a:extLst>
                  <a:ext uri="{FF2B5EF4-FFF2-40B4-BE49-F238E27FC236}">
                    <a16:creationId xmlns:a16="http://schemas.microsoft.com/office/drawing/2014/main" id="{D8C98678-90FF-E022-14E7-9563EEBD58C7}"/>
                  </a:ext>
                </a:extLst>
              </p:cNvPr>
              <p:cNvSpPr txBox="1"/>
              <p:nvPr/>
            </p:nvSpPr>
            <p:spPr>
              <a:xfrm>
                <a:off x="6575806" y="2776952"/>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0.6</a:t>
                </a:r>
                <a:endParaRPr sz="800">
                  <a:latin typeface="Arial" panose="020B0604020202020204" pitchFamily="34" charset="0"/>
                  <a:cs typeface="Arial" panose="020B0604020202020204" pitchFamily="34" charset="0"/>
                </a:endParaRPr>
              </a:p>
            </p:txBody>
          </p:sp>
          <p:sp>
            <p:nvSpPr>
              <p:cNvPr id="41" name="object 14">
                <a:extLst>
                  <a:ext uri="{FF2B5EF4-FFF2-40B4-BE49-F238E27FC236}">
                    <a16:creationId xmlns:a16="http://schemas.microsoft.com/office/drawing/2014/main" id="{312286E8-BF9A-4E19-F50F-3A30BE08FCCC}"/>
                  </a:ext>
                </a:extLst>
              </p:cNvPr>
              <p:cNvSpPr txBox="1"/>
              <p:nvPr/>
            </p:nvSpPr>
            <p:spPr>
              <a:xfrm>
                <a:off x="6575806" y="3469102"/>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0.4</a:t>
                </a:r>
                <a:endParaRPr sz="800">
                  <a:latin typeface="Arial" panose="020B0604020202020204" pitchFamily="34" charset="0"/>
                  <a:cs typeface="Arial" panose="020B0604020202020204" pitchFamily="34" charset="0"/>
                </a:endParaRPr>
              </a:p>
            </p:txBody>
          </p:sp>
          <p:sp>
            <p:nvSpPr>
              <p:cNvPr id="42" name="object 15">
                <a:extLst>
                  <a:ext uri="{FF2B5EF4-FFF2-40B4-BE49-F238E27FC236}">
                    <a16:creationId xmlns:a16="http://schemas.microsoft.com/office/drawing/2014/main" id="{64E779D9-D90D-800A-A62B-9159D6131B4E}"/>
                  </a:ext>
                </a:extLst>
              </p:cNvPr>
              <p:cNvSpPr txBox="1"/>
              <p:nvPr/>
            </p:nvSpPr>
            <p:spPr>
              <a:xfrm>
                <a:off x="6575806" y="4161125"/>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0.2</a:t>
                </a:r>
                <a:endParaRPr sz="800">
                  <a:latin typeface="Arial" panose="020B0604020202020204" pitchFamily="34" charset="0"/>
                  <a:cs typeface="Arial" panose="020B0604020202020204" pitchFamily="34" charset="0"/>
                </a:endParaRPr>
              </a:p>
            </p:txBody>
          </p:sp>
          <p:sp>
            <p:nvSpPr>
              <p:cNvPr id="43" name="object 16">
                <a:extLst>
                  <a:ext uri="{FF2B5EF4-FFF2-40B4-BE49-F238E27FC236}">
                    <a16:creationId xmlns:a16="http://schemas.microsoft.com/office/drawing/2014/main" id="{D1C21151-B0F9-37BB-B642-5DC52C6A100E}"/>
                  </a:ext>
                </a:extLst>
              </p:cNvPr>
              <p:cNvSpPr txBox="1"/>
              <p:nvPr/>
            </p:nvSpPr>
            <p:spPr>
              <a:xfrm>
                <a:off x="6575806" y="485314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0.0</a:t>
                </a:r>
                <a:endParaRPr sz="800">
                  <a:latin typeface="Arial" panose="020B0604020202020204" pitchFamily="34" charset="0"/>
                  <a:cs typeface="Arial" panose="020B0604020202020204" pitchFamily="34" charset="0"/>
                </a:endParaRPr>
              </a:p>
            </p:txBody>
          </p:sp>
          <p:grpSp>
            <p:nvGrpSpPr>
              <p:cNvPr id="44" name="object 17">
                <a:extLst>
                  <a:ext uri="{FF2B5EF4-FFF2-40B4-BE49-F238E27FC236}">
                    <a16:creationId xmlns:a16="http://schemas.microsoft.com/office/drawing/2014/main" id="{7D277E79-9C23-C500-B2CF-01E0A298514B}"/>
                  </a:ext>
                </a:extLst>
              </p:cNvPr>
              <p:cNvGrpSpPr/>
              <p:nvPr/>
            </p:nvGrpSpPr>
            <p:grpSpPr>
              <a:xfrm>
                <a:off x="6793177" y="1258823"/>
                <a:ext cx="4070985" cy="3854450"/>
                <a:chOff x="1509849" y="1251912"/>
                <a:chExt cx="4070985" cy="3854450"/>
              </a:xfrm>
            </p:grpSpPr>
            <p:sp>
              <p:nvSpPr>
                <p:cNvPr id="48" name="object 18">
                  <a:extLst>
                    <a:ext uri="{FF2B5EF4-FFF2-40B4-BE49-F238E27FC236}">
                      <a16:creationId xmlns:a16="http://schemas.microsoft.com/office/drawing/2014/main" id="{56ECCB30-37FC-79ED-15D6-EFD1C6AA0205}"/>
                    </a:ext>
                  </a:extLst>
                </p:cNvPr>
                <p:cNvSpPr/>
                <p:nvPr/>
              </p:nvSpPr>
              <p:spPr>
                <a:xfrm>
                  <a:off x="1707387" y="1448943"/>
                  <a:ext cx="3056255" cy="661035"/>
                </a:xfrm>
                <a:custGeom>
                  <a:avLst/>
                  <a:gdLst/>
                  <a:ahLst/>
                  <a:cxnLst/>
                  <a:rect l="l" t="t" r="r" b="b"/>
                  <a:pathLst>
                    <a:path w="3056254" h="661035">
                      <a:moveTo>
                        <a:pt x="0" y="0"/>
                      </a:moveTo>
                      <a:lnTo>
                        <a:pt x="150241" y="0"/>
                      </a:lnTo>
                      <a:lnTo>
                        <a:pt x="150241" y="253"/>
                      </a:lnTo>
                      <a:lnTo>
                        <a:pt x="189992" y="253"/>
                      </a:lnTo>
                      <a:lnTo>
                        <a:pt x="189992" y="888"/>
                      </a:lnTo>
                      <a:lnTo>
                        <a:pt x="238125" y="888"/>
                      </a:lnTo>
                      <a:lnTo>
                        <a:pt x="238125" y="1524"/>
                      </a:lnTo>
                      <a:lnTo>
                        <a:pt x="375285" y="1524"/>
                      </a:lnTo>
                      <a:lnTo>
                        <a:pt x="375285" y="2285"/>
                      </a:lnTo>
                      <a:lnTo>
                        <a:pt x="655701" y="2285"/>
                      </a:lnTo>
                      <a:lnTo>
                        <a:pt x="655701" y="3555"/>
                      </a:lnTo>
                      <a:lnTo>
                        <a:pt x="1104900" y="3555"/>
                      </a:lnTo>
                      <a:lnTo>
                        <a:pt x="1104900" y="5714"/>
                      </a:lnTo>
                      <a:lnTo>
                        <a:pt x="1116330" y="5714"/>
                      </a:lnTo>
                      <a:lnTo>
                        <a:pt x="1116330" y="8889"/>
                      </a:lnTo>
                      <a:lnTo>
                        <a:pt x="1218311" y="8889"/>
                      </a:lnTo>
                      <a:lnTo>
                        <a:pt x="1218311" y="13842"/>
                      </a:lnTo>
                      <a:lnTo>
                        <a:pt x="1305179" y="13842"/>
                      </a:lnTo>
                      <a:lnTo>
                        <a:pt x="1305179" y="21971"/>
                      </a:lnTo>
                      <a:lnTo>
                        <a:pt x="1780032" y="21971"/>
                      </a:lnTo>
                      <a:lnTo>
                        <a:pt x="1780032" y="35178"/>
                      </a:lnTo>
                      <a:lnTo>
                        <a:pt x="1846961" y="35178"/>
                      </a:lnTo>
                      <a:lnTo>
                        <a:pt x="1846961" y="55245"/>
                      </a:lnTo>
                      <a:lnTo>
                        <a:pt x="2554732" y="55245"/>
                      </a:lnTo>
                      <a:lnTo>
                        <a:pt x="2554732" y="98425"/>
                      </a:lnTo>
                      <a:lnTo>
                        <a:pt x="2915412" y="98425"/>
                      </a:lnTo>
                      <a:lnTo>
                        <a:pt x="2915412" y="209550"/>
                      </a:lnTo>
                      <a:lnTo>
                        <a:pt x="3056001" y="209550"/>
                      </a:lnTo>
                      <a:lnTo>
                        <a:pt x="3056001" y="660653"/>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49" name="object 19">
                  <a:extLst>
                    <a:ext uri="{FF2B5EF4-FFF2-40B4-BE49-F238E27FC236}">
                      <a16:creationId xmlns:a16="http://schemas.microsoft.com/office/drawing/2014/main" id="{6E487A75-FCCF-E41C-80CE-26384971B1FF}"/>
                    </a:ext>
                  </a:extLst>
                </p:cNvPr>
                <p:cNvSpPr/>
                <p:nvPr/>
              </p:nvSpPr>
              <p:spPr>
                <a:xfrm>
                  <a:off x="1707387" y="1448943"/>
                  <a:ext cx="3056255" cy="1103630"/>
                </a:xfrm>
                <a:custGeom>
                  <a:avLst/>
                  <a:gdLst/>
                  <a:ahLst/>
                  <a:cxnLst/>
                  <a:rect l="l" t="t" r="r" b="b"/>
                  <a:pathLst>
                    <a:path w="3056254" h="1103630">
                      <a:moveTo>
                        <a:pt x="0" y="0"/>
                      </a:moveTo>
                      <a:lnTo>
                        <a:pt x="150241" y="0"/>
                      </a:lnTo>
                      <a:lnTo>
                        <a:pt x="150241" y="634"/>
                      </a:lnTo>
                      <a:lnTo>
                        <a:pt x="189992" y="634"/>
                      </a:lnTo>
                      <a:lnTo>
                        <a:pt x="189992" y="1650"/>
                      </a:lnTo>
                      <a:lnTo>
                        <a:pt x="238125" y="1650"/>
                      </a:lnTo>
                      <a:lnTo>
                        <a:pt x="238125" y="2793"/>
                      </a:lnTo>
                      <a:lnTo>
                        <a:pt x="375285" y="2793"/>
                      </a:lnTo>
                      <a:lnTo>
                        <a:pt x="375285" y="4317"/>
                      </a:lnTo>
                      <a:lnTo>
                        <a:pt x="655701" y="4317"/>
                      </a:lnTo>
                      <a:lnTo>
                        <a:pt x="655701" y="6350"/>
                      </a:lnTo>
                      <a:lnTo>
                        <a:pt x="1104900" y="6350"/>
                      </a:lnTo>
                      <a:lnTo>
                        <a:pt x="1104900" y="10413"/>
                      </a:lnTo>
                      <a:lnTo>
                        <a:pt x="1116330" y="10413"/>
                      </a:lnTo>
                      <a:lnTo>
                        <a:pt x="1116330" y="16128"/>
                      </a:lnTo>
                      <a:lnTo>
                        <a:pt x="1218311" y="16128"/>
                      </a:lnTo>
                      <a:lnTo>
                        <a:pt x="1218311" y="25146"/>
                      </a:lnTo>
                      <a:lnTo>
                        <a:pt x="1305179" y="25146"/>
                      </a:lnTo>
                      <a:lnTo>
                        <a:pt x="1305179" y="39750"/>
                      </a:lnTo>
                      <a:lnTo>
                        <a:pt x="1780032" y="39750"/>
                      </a:lnTo>
                      <a:lnTo>
                        <a:pt x="1780032" y="63373"/>
                      </a:lnTo>
                      <a:lnTo>
                        <a:pt x="1846961" y="63373"/>
                      </a:lnTo>
                      <a:lnTo>
                        <a:pt x="1846961" y="99567"/>
                      </a:lnTo>
                      <a:lnTo>
                        <a:pt x="2554732" y="99567"/>
                      </a:lnTo>
                      <a:lnTo>
                        <a:pt x="2554732" y="176402"/>
                      </a:lnTo>
                      <a:lnTo>
                        <a:pt x="2915412" y="176402"/>
                      </a:lnTo>
                      <a:lnTo>
                        <a:pt x="2915412" y="370458"/>
                      </a:lnTo>
                      <a:lnTo>
                        <a:pt x="3056001" y="370458"/>
                      </a:lnTo>
                      <a:lnTo>
                        <a:pt x="3056001" y="1103122"/>
                      </a:lnTo>
                    </a:path>
                  </a:pathLst>
                </a:custGeom>
                <a:ln w="9505">
                  <a:solidFill>
                    <a:srgbClr val="7B277D"/>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0" name="object 20">
                  <a:extLst>
                    <a:ext uri="{FF2B5EF4-FFF2-40B4-BE49-F238E27FC236}">
                      <a16:creationId xmlns:a16="http://schemas.microsoft.com/office/drawing/2014/main" id="{D14E66B5-9409-C9EB-4308-E34ED0865A00}"/>
                    </a:ext>
                  </a:extLst>
                </p:cNvPr>
                <p:cNvSpPr/>
                <p:nvPr/>
              </p:nvSpPr>
              <p:spPr>
                <a:xfrm>
                  <a:off x="1707387" y="1448943"/>
                  <a:ext cx="3056255" cy="3440429"/>
                </a:xfrm>
                <a:custGeom>
                  <a:avLst/>
                  <a:gdLst/>
                  <a:ahLst/>
                  <a:cxnLst/>
                  <a:rect l="l" t="t" r="r" b="b"/>
                  <a:pathLst>
                    <a:path w="3056254" h="3440429">
                      <a:moveTo>
                        <a:pt x="0" y="0"/>
                      </a:moveTo>
                      <a:lnTo>
                        <a:pt x="150241" y="0"/>
                      </a:lnTo>
                      <a:lnTo>
                        <a:pt x="150241" y="8254"/>
                      </a:lnTo>
                      <a:lnTo>
                        <a:pt x="189992" y="8254"/>
                      </a:lnTo>
                      <a:lnTo>
                        <a:pt x="189992" y="21843"/>
                      </a:lnTo>
                      <a:lnTo>
                        <a:pt x="238125" y="21843"/>
                      </a:lnTo>
                      <a:lnTo>
                        <a:pt x="238125" y="38480"/>
                      </a:lnTo>
                      <a:lnTo>
                        <a:pt x="375285" y="38480"/>
                      </a:lnTo>
                      <a:lnTo>
                        <a:pt x="375285" y="57403"/>
                      </a:lnTo>
                      <a:lnTo>
                        <a:pt x="655701" y="57403"/>
                      </a:lnTo>
                      <a:lnTo>
                        <a:pt x="655701" y="84962"/>
                      </a:lnTo>
                      <a:lnTo>
                        <a:pt x="1104900" y="84962"/>
                      </a:lnTo>
                      <a:lnTo>
                        <a:pt x="1104900" y="138049"/>
                      </a:lnTo>
                      <a:lnTo>
                        <a:pt x="1116330" y="138049"/>
                      </a:lnTo>
                      <a:lnTo>
                        <a:pt x="1116330" y="211200"/>
                      </a:lnTo>
                      <a:lnTo>
                        <a:pt x="1218311" y="211200"/>
                      </a:lnTo>
                      <a:lnTo>
                        <a:pt x="1218311" y="323087"/>
                      </a:lnTo>
                      <a:lnTo>
                        <a:pt x="1305179" y="323087"/>
                      </a:lnTo>
                      <a:lnTo>
                        <a:pt x="1305179" y="497077"/>
                      </a:lnTo>
                      <a:lnTo>
                        <a:pt x="1780032" y="497077"/>
                      </a:lnTo>
                      <a:lnTo>
                        <a:pt x="1780032" y="760222"/>
                      </a:lnTo>
                      <a:lnTo>
                        <a:pt x="1846961" y="760222"/>
                      </a:lnTo>
                      <a:lnTo>
                        <a:pt x="1846961" y="1120139"/>
                      </a:lnTo>
                      <a:lnTo>
                        <a:pt x="2554732" y="1120139"/>
                      </a:lnTo>
                      <a:lnTo>
                        <a:pt x="2554732" y="1744345"/>
                      </a:lnTo>
                      <a:lnTo>
                        <a:pt x="2915412" y="1744345"/>
                      </a:lnTo>
                      <a:lnTo>
                        <a:pt x="2915412" y="2701416"/>
                      </a:lnTo>
                      <a:lnTo>
                        <a:pt x="3056001" y="2701416"/>
                      </a:lnTo>
                      <a:lnTo>
                        <a:pt x="3056001" y="3440176"/>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1" name="object 21">
                  <a:extLst>
                    <a:ext uri="{FF2B5EF4-FFF2-40B4-BE49-F238E27FC236}">
                      <a16:creationId xmlns:a16="http://schemas.microsoft.com/office/drawing/2014/main" id="{85F24910-0ABC-6B2D-5F15-A268C12EF7A2}"/>
                    </a:ext>
                  </a:extLst>
                </p:cNvPr>
                <p:cNvSpPr/>
                <p:nvPr/>
              </p:nvSpPr>
              <p:spPr>
                <a:xfrm>
                  <a:off x="1707387" y="1448943"/>
                  <a:ext cx="3056255" cy="2082800"/>
                </a:xfrm>
                <a:custGeom>
                  <a:avLst/>
                  <a:gdLst/>
                  <a:ahLst/>
                  <a:cxnLst/>
                  <a:rect l="l" t="t" r="r" b="b"/>
                  <a:pathLst>
                    <a:path w="3056254" h="2082800">
                      <a:moveTo>
                        <a:pt x="0" y="0"/>
                      </a:moveTo>
                      <a:lnTo>
                        <a:pt x="150241" y="0"/>
                      </a:lnTo>
                      <a:lnTo>
                        <a:pt x="150241" y="1397"/>
                      </a:lnTo>
                      <a:lnTo>
                        <a:pt x="189992" y="1397"/>
                      </a:lnTo>
                      <a:lnTo>
                        <a:pt x="189992" y="3936"/>
                      </a:lnTo>
                      <a:lnTo>
                        <a:pt x="238125" y="3936"/>
                      </a:lnTo>
                      <a:lnTo>
                        <a:pt x="238125" y="6857"/>
                      </a:lnTo>
                      <a:lnTo>
                        <a:pt x="375285" y="6857"/>
                      </a:lnTo>
                      <a:lnTo>
                        <a:pt x="375285" y="10286"/>
                      </a:lnTo>
                      <a:lnTo>
                        <a:pt x="655701" y="10286"/>
                      </a:lnTo>
                      <a:lnTo>
                        <a:pt x="655701" y="15366"/>
                      </a:lnTo>
                      <a:lnTo>
                        <a:pt x="1104900" y="15366"/>
                      </a:lnTo>
                      <a:lnTo>
                        <a:pt x="1104900" y="25146"/>
                      </a:lnTo>
                      <a:lnTo>
                        <a:pt x="1116330" y="25146"/>
                      </a:lnTo>
                      <a:lnTo>
                        <a:pt x="1116330" y="38734"/>
                      </a:lnTo>
                      <a:lnTo>
                        <a:pt x="1218311" y="38734"/>
                      </a:lnTo>
                      <a:lnTo>
                        <a:pt x="1218311" y="60198"/>
                      </a:lnTo>
                      <a:lnTo>
                        <a:pt x="1305179" y="60198"/>
                      </a:lnTo>
                      <a:lnTo>
                        <a:pt x="1305179" y="94741"/>
                      </a:lnTo>
                      <a:lnTo>
                        <a:pt x="1780032" y="94741"/>
                      </a:lnTo>
                      <a:lnTo>
                        <a:pt x="1780032" y="150240"/>
                      </a:lnTo>
                      <a:lnTo>
                        <a:pt x="1846961" y="150240"/>
                      </a:lnTo>
                      <a:lnTo>
                        <a:pt x="1846961" y="233933"/>
                      </a:lnTo>
                      <a:lnTo>
                        <a:pt x="2554732" y="233933"/>
                      </a:lnTo>
                      <a:lnTo>
                        <a:pt x="2554732" y="408304"/>
                      </a:lnTo>
                      <a:lnTo>
                        <a:pt x="2915412" y="408304"/>
                      </a:lnTo>
                      <a:lnTo>
                        <a:pt x="2915412" y="823086"/>
                      </a:lnTo>
                      <a:lnTo>
                        <a:pt x="3056001" y="823086"/>
                      </a:lnTo>
                      <a:lnTo>
                        <a:pt x="3056001" y="2082673"/>
                      </a:lnTo>
                    </a:path>
                  </a:pathLst>
                </a:custGeom>
                <a:ln w="9505">
                  <a:solidFill>
                    <a:srgbClr val="2DB847"/>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2" name="object 22">
                  <a:extLst>
                    <a:ext uri="{FF2B5EF4-FFF2-40B4-BE49-F238E27FC236}">
                      <a16:creationId xmlns:a16="http://schemas.microsoft.com/office/drawing/2014/main" id="{762BC7C6-4078-E438-2090-F016275A334B}"/>
                    </a:ext>
                  </a:extLst>
                </p:cNvPr>
                <p:cNvSpPr/>
                <p:nvPr/>
              </p:nvSpPr>
              <p:spPr>
                <a:xfrm>
                  <a:off x="1514601" y="1256665"/>
                  <a:ext cx="3855720" cy="3844925"/>
                </a:xfrm>
                <a:custGeom>
                  <a:avLst/>
                  <a:gdLst/>
                  <a:ahLst/>
                  <a:cxnLst/>
                  <a:rect l="l" t="t" r="r" b="b"/>
                  <a:pathLst>
                    <a:path w="3855720" h="3844925">
                      <a:moveTo>
                        <a:pt x="0" y="0"/>
                      </a:moveTo>
                      <a:lnTo>
                        <a:pt x="3855720" y="0"/>
                      </a:lnTo>
                      <a:lnTo>
                        <a:pt x="3855720" y="3844797"/>
                      </a:lnTo>
                      <a:lnTo>
                        <a:pt x="0" y="3844797"/>
                      </a:lnTo>
                      <a:lnTo>
                        <a:pt x="0" y="0"/>
                      </a:lnTo>
                      <a:close/>
                    </a:path>
                  </a:pathLst>
                </a:custGeom>
                <a:ln w="9505">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3" name="object 23">
                  <a:extLst>
                    <a:ext uri="{FF2B5EF4-FFF2-40B4-BE49-F238E27FC236}">
                      <a16:creationId xmlns:a16="http://schemas.microsoft.com/office/drawing/2014/main" id="{F85F232F-71D8-F559-F8B6-E4FAF67D878C}"/>
                    </a:ext>
                  </a:extLst>
                </p:cNvPr>
                <p:cNvSpPr/>
                <p:nvPr/>
              </p:nvSpPr>
              <p:spPr>
                <a:xfrm>
                  <a:off x="5393182" y="1691767"/>
                  <a:ext cx="182880" cy="45720"/>
                </a:xfrm>
                <a:custGeom>
                  <a:avLst/>
                  <a:gdLst/>
                  <a:ahLst/>
                  <a:cxnLst/>
                  <a:rect l="l" t="t" r="r" b="b"/>
                  <a:pathLst>
                    <a:path w="182879" h="45719">
                      <a:moveTo>
                        <a:pt x="0" y="45592"/>
                      </a:moveTo>
                      <a:lnTo>
                        <a:pt x="91185" y="45592"/>
                      </a:lnTo>
                      <a:lnTo>
                        <a:pt x="91185" y="0"/>
                      </a:lnTo>
                      <a:lnTo>
                        <a:pt x="182498" y="0"/>
                      </a:lnTo>
                      <a:lnTo>
                        <a:pt x="182498" y="45592"/>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4" name="object 24">
                  <a:extLst>
                    <a:ext uri="{FF2B5EF4-FFF2-40B4-BE49-F238E27FC236}">
                      <a16:creationId xmlns:a16="http://schemas.microsoft.com/office/drawing/2014/main" id="{679ACD78-16EB-6B7B-BEAA-62A7D66128B7}"/>
                    </a:ext>
                  </a:extLst>
                </p:cNvPr>
                <p:cNvSpPr/>
                <p:nvPr/>
              </p:nvSpPr>
              <p:spPr>
                <a:xfrm>
                  <a:off x="5393182" y="1830959"/>
                  <a:ext cx="182880" cy="45720"/>
                </a:xfrm>
                <a:custGeom>
                  <a:avLst/>
                  <a:gdLst/>
                  <a:ahLst/>
                  <a:cxnLst/>
                  <a:rect l="l" t="t" r="r" b="b"/>
                  <a:pathLst>
                    <a:path w="182879" h="45719">
                      <a:moveTo>
                        <a:pt x="0" y="45593"/>
                      </a:moveTo>
                      <a:lnTo>
                        <a:pt x="91185" y="45593"/>
                      </a:lnTo>
                      <a:lnTo>
                        <a:pt x="91185" y="0"/>
                      </a:lnTo>
                      <a:lnTo>
                        <a:pt x="182498" y="0"/>
                      </a:lnTo>
                      <a:lnTo>
                        <a:pt x="182498" y="45593"/>
                      </a:lnTo>
                    </a:path>
                  </a:pathLst>
                </a:custGeom>
                <a:ln w="9505">
                  <a:solidFill>
                    <a:srgbClr val="7B277D"/>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5" name="object 25">
                  <a:extLst>
                    <a:ext uri="{FF2B5EF4-FFF2-40B4-BE49-F238E27FC236}">
                      <a16:creationId xmlns:a16="http://schemas.microsoft.com/office/drawing/2014/main" id="{819A70EB-170F-CDBF-9494-3DD49CFCE401}"/>
                    </a:ext>
                  </a:extLst>
                </p:cNvPr>
                <p:cNvSpPr/>
                <p:nvPr/>
              </p:nvSpPr>
              <p:spPr>
                <a:xfrm>
                  <a:off x="5393182" y="1970024"/>
                  <a:ext cx="182880" cy="45720"/>
                </a:xfrm>
                <a:custGeom>
                  <a:avLst/>
                  <a:gdLst/>
                  <a:ahLst/>
                  <a:cxnLst/>
                  <a:rect l="l" t="t" r="r" b="b"/>
                  <a:pathLst>
                    <a:path w="182879" h="45719">
                      <a:moveTo>
                        <a:pt x="0" y="45720"/>
                      </a:moveTo>
                      <a:lnTo>
                        <a:pt x="91185" y="45720"/>
                      </a:lnTo>
                      <a:lnTo>
                        <a:pt x="91185" y="0"/>
                      </a:lnTo>
                      <a:lnTo>
                        <a:pt x="182498" y="0"/>
                      </a:lnTo>
                      <a:lnTo>
                        <a:pt x="182498" y="45720"/>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56" name="object 26">
                  <a:extLst>
                    <a:ext uri="{FF2B5EF4-FFF2-40B4-BE49-F238E27FC236}">
                      <a16:creationId xmlns:a16="http://schemas.microsoft.com/office/drawing/2014/main" id="{A61DA926-6E3C-6414-444E-5E5FEDC0C829}"/>
                    </a:ext>
                  </a:extLst>
                </p:cNvPr>
                <p:cNvSpPr/>
                <p:nvPr/>
              </p:nvSpPr>
              <p:spPr>
                <a:xfrm>
                  <a:off x="5393182" y="2109216"/>
                  <a:ext cx="182880" cy="45720"/>
                </a:xfrm>
                <a:custGeom>
                  <a:avLst/>
                  <a:gdLst/>
                  <a:ahLst/>
                  <a:cxnLst/>
                  <a:rect l="l" t="t" r="r" b="b"/>
                  <a:pathLst>
                    <a:path w="182879" h="45719">
                      <a:moveTo>
                        <a:pt x="0" y="45592"/>
                      </a:moveTo>
                      <a:lnTo>
                        <a:pt x="91185" y="45592"/>
                      </a:lnTo>
                      <a:lnTo>
                        <a:pt x="91185" y="0"/>
                      </a:lnTo>
                      <a:lnTo>
                        <a:pt x="182498" y="0"/>
                      </a:lnTo>
                      <a:lnTo>
                        <a:pt x="182498" y="45592"/>
                      </a:lnTo>
                    </a:path>
                  </a:pathLst>
                </a:custGeom>
                <a:ln w="9505">
                  <a:solidFill>
                    <a:srgbClr val="2DB847"/>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45" name="object 27">
                <a:extLst>
                  <a:ext uri="{FF2B5EF4-FFF2-40B4-BE49-F238E27FC236}">
                    <a16:creationId xmlns:a16="http://schemas.microsoft.com/office/drawing/2014/main" id="{8CEFA957-18C0-91C7-77D0-E80344AEB920}"/>
                  </a:ext>
                </a:extLst>
              </p:cNvPr>
              <p:cNvSpPr txBox="1"/>
              <p:nvPr/>
            </p:nvSpPr>
            <p:spPr>
              <a:xfrm>
                <a:off x="10737470" y="1337953"/>
                <a:ext cx="1454530" cy="851900"/>
              </a:xfrm>
              <a:prstGeom prst="rect">
                <a:avLst/>
              </a:prstGeom>
            </p:spPr>
            <p:txBody>
              <a:bodyPr vert="horz" wrap="square" lIns="0" tIns="37465" rIns="0" bIns="0" rtlCol="0">
                <a:spAutoFit/>
              </a:bodyPr>
              <a:lstStyle/>
              <a:p>
                <a:pPr marL="12700" marR="60960" indent="147320">
                  <a:lnSpc>
                    <a:spcPts val="969"/>
                  </a:lnSpc>
                  <a:spcBef>
                    <a:spcPts val="295"/>
                  </a:spcBef>
                </a:pPr>
                <a:r>
                  <a:rPr sz="1000" b="1" spc="-10" dirty="0">
                    <a:latin typeface="Arial" panose="020B0604020202020204" pitchFamily="34" charset="0"/>
                    <a:cs typeface="Arial" panose="020B0604020202020204" pitchFamily="34" charset="0"/>
                  </a:rPr>
                  <a:t>kidney volume</a:t>
                </a:r>
                <a:r>
                  <a:rPr sz="1000" b="1" spc="-50" dirty="0">
                    <a:latin typeface="Arial" panose="020B0604020202020204" pitchFamily="34" charset="0"/>
                    <a:cs typeface="Arial" panose="020B0604020202020204" pitchFamily="34" charset="0"/>
                  </a:rPr>
                  <a:t> </a:t>
                </a:r>
                <a:r>
                  <a:rPr sz="1000" b="1" spc="-25" dirty="0">
                    <a:latin typeface="Arial" panose="020B0604020202020204" pitchFamily="34" charset="0"/>
                    <a:cs typeface="Arial" panose="020B0604020202020204" pitchFamily="34" charset="0"/>
                  </a:rPr>
                  <a:t>ratio</a:t>
                </a:r>
                <a:endParaRPr sz="1000" b="1" dirty="0">
                  <a:latin typeface="Arial" panose="020B0604020202020204" pitchFamily="34" charset="0"/>
                  <a:cs typeface="Arial" panose="020B0604020202020204" pitchFamily="34" charset="0"/>
                </a:endParaRPr>
              </a:p>
              <a:p>
                <a:pPr marL="154940" marR="251460">
                  <a:lnSpc>
                    <a:spcPct val="40000"/>
                  </a:lnSpc>
                  <a:spcBef>
                    <a:spcPts val="520"/>
                  </a:spcBef>
                </a:pPr>
                <a:endParaRPr lang="en-US" sz="800" spc="-10" dirty="0" smtClean="0">
                  <a:latin typeface="Arial" panose="020B0604020202020204" pitchFamily="34" charset="0"/>
                  <a:cs typeface="Arial" panose="020B0604020202020204" pitchFamily="34" charset="0"/>
                </a:endParaRPr>
              </a:p>
              <a:p>
                <a:pPr marL="154940" marR="251460">
                  <a:lnSpc>
                    <a:spcPct val="80000"/>
                  </a:lnSpc>
                  <a:spcBef>
                    <a:spcPts val="520"/>
                  </a:spcBef>
                </a:pPr>
                <a:r>
                  <a:rPr lang="en-US" sz="800" dirty="0" smtClean="0">
                    <a:latin typeface="Arial" panose="020B0604020202020204" pitchFamily="34" charset="0"/>
                    <a:cs typeface="Arial" panose="020B0604020202020204" pitchFamily="34" charset="0"/>
                  </a:rPr>
                  <a:t>Q1, Q2</a:t>
                </a:r>
                <a:endParaRPr lang="en-US" sz="800" dirty="0">
                  <a:latin typeface="Arial" panose="020B0604020202020204" pitchFamily="34" charset="0"/>
                  <a:cs typeface="Arial" panose="020B0604020202020204" pitchFamily="34" charset="0"/>
                </a:endParaRPr>
              </a:p>
              <a:p>
                <a:pPr marL="154940" marR="251460">
                  <a:lnSpc>
                    <a:spcPct val="60000"/>
                  </a:lnSpc>
                  <a:spcBef>
                    <a:spcPts val="520"/>
                  </a:spcBef>
                </a:pPr>
                <a:r>
                  <a:rPr lang="en-US" sz="800" dirty="0" smtClean="0">
                    <a:latin typeface="Arial" panose="020B0604020202020204" pitchFamily="34" charset="0"/>
                    <a:cs typeface="Arial" panose="020B0604020202020204" pitchFamily="34" charset="0"/>
                  </a:rPr>
                  <a:t>Q3</a:t>
                </a:r>
                <a:endParaRPr sz="800" dirty="0">
                  <a:latin typeface="Arial" panose="020B0604020202020204" pitchFamily="34" charset="0"/>
                  <a:cs typeface="Arial" panose="020B0604020202020204" pitchFamily="34" charset="0"/>
                </a:endParaRPr>
              </a:p>
              <a:p>
                <a:pPr marL="154940">
                  <a:lnSpc>
                    <a:spcPct val="120000"/>
                  </a:lnSpc>
                  <a:spcBef>
                    <a:spcPts val="135"/>
                  </a:spcBef>
                </a:pPr>
                <a:r>
                  <a:rPr lang="en-US" sz="800" dirty="0" smtClean="0">
                    <a:latin typeface="Arial" panose="020B0604020202020204" pitchFamily="34" charset="0"/>
                    <a:cs typeface="Arial" panose="020B0604020202020204" pitchFamily="34" charset="0"/>
                  </a:rPr>
                  <a:t>Q4</a:t>
                </a:r>
                <a:endParaRPr sz="800" dirty="0">
                  <a:latin typeface="Arial" panose="020B0604020202020204" pitchFamily="34" charset="0"/>
                  <a:cs typeface="Arial" panose="020B0604020202020204" pitchFamily="34" charset="0"/>
                </a:endParaRPr>
              </a:p>
              <a:p>
                <a:pPr marL="154940">
                  <a:lnSpc>
                    <a:spcPct val="80000"/>
                  </a:lnSpc>
                  <a:spcBef>
                    <a:spcPts val="135"/>
                  </a:spcBef>
                </a:pPr>
                <a:r>
                  <a:rPr sz="800" dirty="0">
                    <a:latin typeface="Arial" panose="020B0604020202020204" pitchFamily="34" charset="0"/>
                    <a:cs typeface="Arial" panose="020B0604020202020204" pitchFamily="34" charset="0"/>
                  </a:rPr>
                  <a:t>single kidney</a:t>
                </a:r>
              </a:p>
            </p:txBody>
          </p:sp>
          <p:sp>
            <p:nvSpPr>
              <p:cNvPr id="46" name="TextBox 45"/>
              <p:cNvSpPr txBox="1"/>
              <p:nvPr/>
            </p:nvSpPr>
            <p:spPr>
              <a:xfrm>
                <a:off x="1700107" y="4175760"/>
                <a:ext cx="2219961" cy="430887"/>
              </a:xfrm>
              <a:prstGeom prst="rect">
                <a:avLst/>
              </a:prstGeom>
              <a:noFill/>
            </p:spPr>
            <p:txBody>
              <a:bodyPr wrap="square" rtlCol="0">
                <a:spAutoFit/>
              </a:bodyPr>
              <a:lstStyle/>
              <a:p>
                <a:r>
                  <a:rPr lang="en-US" altLang="ko-KR" sz="1100" dirty="0" smtClean="0">
                    <a:latin typeface="Arial" panose="020B0604020202020204" pitchFamily="34" charset="0"/>
                    <a:cs typeface="Arial" panose="020B0604020202020204" pitchFamily="34" charset="0"/>
                  </a:rPr>
                  <a:t>HR(infants vs. children)=35.803</a:t>
                </a:r>
              </a:p>
              <a:p>
                <a:r>
                  <a:rPr lang="en-US" altLang="ko-KR" sz="1100" dirty="0" smtClean="0">
                    <a:latin typeface="Arial" panose="020B0604020202020204" pitchFamily="34" charset="0"/>
                    <a:cs typeface="Arial" panose="020B0604020202020204" pitchFamily="34" charset="0"/>
                  </a:rPr>
                  <a:t>95%CI:2.253−569.061, </a:t>
                </a:r>
                <a:r>
                  <a:rPr lang="en-US" altLang="ko-KR" sz="1100" i="1" dirty="0" smtClean="0">
                    <a:latin typeface="Arial" panose="020B0604020202020204" pitchFamily="34" charset="0"/>
                    <a:cs typeface="Arial" panose="020B0604020202020204" pitchFamily="34" charset="0"/>
                  </a:rPr>
                  <a:t>P</a:t>
                </a:r>
                <a:r>
                  <a:rPr lang="en-US" altLang="ko-KR" sz="1100" dirty="0" smtClean="0">
                    <a:latin typeface="Arial" panose="020B0604020202020204" pitchFamily="34" charset="0"/>
                    <a:cs typeface="Arial" panose="020B0604020202020204" pitchFamily="34" charset="0"/>
                  </a:rPr>
                  <a:t>=0.011</a:t>
                </a:r>
                <a:endParaRPr lang="ko-KR" altLang="en-US" sz="1100" dirty="0">
                  <a:latin typeface="Arial" panose="020B0604020202020204" pitchFamily="34" charset="0"/>
                  <a:cs typeface="Arial" panose="020B0604020202020204" pitchFamily="34" charset="0"/>
                </a:endParaRPr>
              </a:p>
            </p:txBody>
          </p:sp>
          <p:sp>
            <p:nvSpPr>
              <p:cNvPr id="47" name="TextBox 46"/>
              <p:cNvSpPr txBox="1"/>
              <p:nvPr/>
            </p:nvSpPr>
            <p:spPr>
              <a:xfrm>
                <a:off x="6970607" y="4176000"/>
                <a:ext cx="2219961" cy="430887"/>
              </a:xfrm>
              <a:prstGeom prst="rect">
                <a:avLst/>
              </a:prstGeom>
              <a:noFill/>
            </p:spPr>
            <p:txBody>
              <a:bodyPr wrap="square" rtlCol="0">
                <a:spAutoFit/>
              </a:bodyPr>
              <a:lstStyle/>
              <a:p>
                <a:r>
                  <a:rPr lang="en-US" altLang="ko-KR" sz="1100" dirty="0" smtClean="0">
                    <a:latin typeface="Arial" panose="020B0604020202020204" pitchFamily="34" charset="0"/>
                    <a:cs typeface="Arial" panose="020B0604020202020204" pitchFamily="34" charset="0"/>
                  </a:rPr>
                  <a:t>HR(Q1, Q2 vs. Q4)=24.282</a:t>
                </a:r>
              </a:p>
              <a:p>
                <a:r>
                  <a:rPr lang="en-US" altLang="ko-KR" sz="1100" dirty="0" smtClean="0">
                    <a:latin typeface="Arial" panose="020B0604020202020204" pitchFamily="34" charset="0"/>
                    <a:cs typeface="Arial" panose="020B0604020202020204" pitchFamily="34" charset="0"/>
                  </a:rPr>
                  <a:t>95%CI:1.329−443.590, </a:t>
                </a:r>
                <a:r>
                  <a:rPr lang="en-US" altLang="ko-KR" sz="1100" i="1" dirty="0" smtClean="0">
                    <a:latin typeface="Arial" panose="020B0604020202020204" pitchFamily="34" charset="0"/>
                    <a:cs typeface="Arial" panose="020B0604020202020204" pitchFamily="34" charset="0"/>
                  </a:rPr>
                  <a:t>P</a:t>
                </a:r>
                <a:r>
                  <a:rPr lang="en-US" altLang="ko-KR" sz="1100" dirty="0" smtClean="0">
                    <a:latin typeface="Arial" panose="020B0604020202020204" pitchFamily="34" charset="0"/>
                    <a:cs typeface="Arial" panose="020B0604020202020204" pitchFamily="34" charset="0"/>
                  </a:rPr>
                  <a:t>=0.031</a:t>
                </a:r>
                <a:endParaRPr lang="ko-KR" altLang="en-US" sz="1100" dirty="0">
                  <a:latin typeface="Arial" panose="020B0604020202020204" pitchFamily="34" charset="0"/>
                  <a:cs typeface="Arial" panose="020B0604020202020204" pitchFamily="34" charset="0"/>
                </a:endParaRPr>
              </a:p>
            </p:txBody>
          </p:sp>
        </p:grpSp>
        <p:grpSp>
          <p:nvGrpSpPr>
            <p:cNvPr id="2" name="그룹 1"/>
            <p:cNvGrpSpPr/>
            <p:nvPr/>
          </p:nvGrpSpPr>
          <p:grpSpPr>
            <a:xfrm>
              <a:off x="292099" y="0"/>
              <a:ext cx="5694693" cy="4607530"/>
              <a:chOff x="4698999" y="0"/>
              <a:chExt cx="5694693" cy="4607530"/>
            </a:xfrm>
          </p:grpSpPr>
          <p:sp>
            <p:nvSpPr>
              <p:cNvPr id="261" name="TextBox 260"/>
              <p:cNvSpPr txBox="1"/>
              <p:nvPr/>
            </p:nvSpPr>
            <p:spPr>
              <a:xfrm>
                <a:off x="4698999" y="0"/>
                <a:ext cx="423399" cy="276999"/>
              </a:xfrm>
              <a:prstGeom prst="rect">
                <a:avLst/>
              </a:prstGeom>
              <a:noFill/>
            </p:spPr>
            <p:txBody>
              <a:bodyPr wrap="square" rtlCol="0">
                <a:spAutoFit/>
              </a:bodyPr>
              <a:lstStyle/>
              <a:p>
                <a:r>
                  <a:rPr lang="en-US" altLang="ko-KR" sz="1200" b="1" dirty="0">
                    <a:latin typeface="Arial" panose="020B0604020202020204" pitchFamily="34" charset="0"/>
                    <a:cs typeface="Arial" panose="020B0604020202020204" pitchFamily="34" charset="0"/>
                  </a:rPr>
                  <a:t>(a)</a:t>
                </a:r>
                <a:endParaRPr lang="ko-KR" altLang="en-US" sz="1200" b="1" dirty="0">
                  <a:latin typeface="Arial" panose="020B0604020202020204" pitchFamily="34" charset="0"/>
                  <a:cs typeface="Arial" panose="020B0604020202020204" pitchFamily="34" charset="0"/>
                </a:endParaRPr>
              </a:p>
            </p:txBody>
          </p:sp>
          <p:sp>
            <p:nvSpPr>
              <p:cNvPr id="262" name="TextBox 261"/>
              <p:cNvSpPr txBox="1"/>
              <p:nvPr/>
            </p:nvSpPr>
            <p:spPr>
              <a:xfrm>
                <a:off x="9928577" y="0"/>
                <a:ext cx="465115" cy="276999"/>
              </a:xfrm>
              <a:prstGeom prst="rect">
                <a:avLst/>
              </a:prstGeom>
              <a:noFill/>
            </p:spPr>
            <p:txBody>
              <a:bodyPr wrap="square" rtlCol="0">
                <a:spAutoFit/>
              </a:bodyPr>
              <a:lstStyle/>
              <a:p>
                <a:r>
                  <a:rPr lang="en-US" altLang="ko-KR" sz="1200" b="1" dirty="0">
                    <a:latin typeface="Arial" panose="020B0604020202020204" pitchFamily="34" charset="0"/>
                    <a:cs typeface="Arial" panose="020B0604020202020204" pitchFamily="34" charset="0"/>
                  </a:rPr>
                  <a:t>(b)</a:t>
                </a:r>
                <a:endParaRPr lang="ko-KR" altLang="en-US" sz="1200" b="1" dirty="0">
                  <a:latin typeface="Arial" panose="020B0604020202020204" pitchFamily="34" charset="0"/>
                  <a:cs typeface="Arial" panose="020B0604020202020204" pitchFamily="34" charset="0"/>
                </a:endParaRPr>
              </a:p>
            </p:txBody>
          </p:sp>
          <p:sp>
            <p:nvSpPr>
              <p:cNvPr id="263" name="TextBox 262"/>
              <p:cNvSpPr txBox="1"/>
              <p:nvPr/>
            </p:nvSpPr>
            <p:spPr>
              <a:xfrm>
                <a:off x="4699000" y="4330531"/>
                <a:ext cx="423398" cy="276999"/>
              </a:xfrm>
              <a:prstGeom prst="rect">
                <a:avLst/>
              </a:prstGeom>
              <a:noFill/>
            </p:spPr>
            <p:txBody>
              <a:bodyPr wrap="square" rtlCol="0">
                <a:spAutoFit/>
              </a:bodyPr>
              <a:lstStyle/>
              <a:p>
                <a:r>
                  <a:rPr lang="en-US" altLang="ko-KR" sz="1200" b="1" dirty="0">
                    <a:latin typeface="Arial" panose="020B0604020202020204" pitchFamily="34" charset="0"/>
                    <a:cs typeface="Arial" panose="020B0604020202020204" pitchFamily="34" charset="0"/>
                  </a:rPr>
                  <a:t>(c)</a:t>
                </a:r>
                <a:endParaRPr lang="ko-KR" altLang="en-US" sz="1200" b="1" dirty="0">
                  <a:latin typeface="Arial" panose="020B0604020202020204" pitchFamily="34" charset="0"/>
                  <a:cs typeface="Arial" panose="020B0604020202020204" pitchFamily="34" charset="0"/>
                </a:endParaRPr>
              </a:p>
            </p:txBody>
          </p:sp>
          <p:sp>
            <p:nvSpPr>
              <p:cNvPr id="264" name="TextBox 263"/>
              <p:cNvSpPr txBox="1"/>
              <p:nvPr/>
            </p:nvSpPr>
            <p:spPr>
              <a:xfrm>
                <a:off x="9928578" y="4330531"/>
                <a:ext cx="465113" cy="276999"/>
              </a:xfrm>
              <a:prstGeom prst="rect">
                <a:avLst/>
              </a:prstGeom>
              <a:noFill/>
            </p:spPr>
            <p:txBody>
              <a:bodyPr wrap="square" rtlCol="0">
                <a:spAutoFit/>
              </a:bodyPr>
              <a:lstStyle/>
              <a:p>
                <a:r>
                  <a:rPr lang="en-US" altLang="ko-KR" sz="1200" b="1" dirty="0">
                    <a:latin typeface="Arial" panose="020B0604020202020204" pitchFamily="34" charset="0"/>
                    <a:cs typeface="Arial" panose="020B0604020202020204" pitchFamily="34" charset="0"/>
                  </a:rPr>
                  <a:t>(d)</a:t>
                </a:r>
                <a:endParaRPr lang="ko-KR" altLang="en-US" sz="1200" b="1" dirty="0">
                  <a:latin typeface="Arial" panose="020B0604020202020204" pitchFamily="34" charset="0"/>
                  <a:cs typeface="Arial" panose="020B0604020202020204" pitchFamily="34" charset="0"/>
                </a:endParaRPr>
              </a:p>
            </p:txBody>
          </p:sp>
        </p:grpSp>
        <p:grpSp>
          <p:nvGrpSpPr>
            <p:cNvPr id="66" name="그룹 65"/>
            <p:cNvGrpSpPr/>
            <p:nvPr/>
          </p:nvGrpSpPr>
          <p:grpSpPr>
            <a:xfrm>
              <a:off x="138586" y="4604712"/>
              <a:ext cx="10248364" cy="4288193"/>
              <a:chOff x="1040286" y="1251912"/>
              <a:chExt cx="10248364" cy="4288193"/>
            </a:xfrm>
          </p:grpSpPr>
          <p:sp>
            <p:nvSpPr>
              <p:cNvPr id="67" name="object 2">
                <a:extLst>
                  <a:ext uri="{FF2B5EF4-FFF2-40B4-BE49-F238E27FC236}">
                    <a16:creationId xmlns:a16="http://schemas.microsoft.com/office/drawing/2014/main" id="{29E4F10A-B886-2F54-E505-D271648BE171}"/>
                  </a:ext>
                </a:extLst>
              </p:cNvPr>
              <p:cNvSpPr txBox="1"/>
              <p:nvPr/>
            </p:nvSpPr>
            <p:spPr>
              <a:xfrm>
                <a:off x="5107813" y="5156117"/>
                <a:ext cx="134620" cy="135293"/>
              </a:xfrm>
              <a:prstGeom prst="rect">
                <a:avLst/>
              </a:prstGeom>
            </p:spPr>
            <p:txBody>
              <a:bodyPr vert="horz" wrap="square" lIns="0" tIns="12065" rIns="0" bIns="0" rtlCol="0">
                <a:spAutoFit/>
              </a:bodyPr>
              <a:lstStyle/>
              <a:p>
                <a:pPr marL="12700">
                  <a:lnSpc>
                    <a:spcPct val="100000"/>
                  </a:lnSpc>
                  <a:spcBef>
                    <a:spcPts val="95"/>
                  </a:spcBef>
                </a:pPr>
                <a:r>
                  <a:rPr sz="800" spc="-25"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68" name="object 3">
                <a:extLst>
                  <a:ext uri="{FF2B5EF4-FFF2-40B4-BE49-F238E27FC236}">
                    <a16:creationId xmlns:a16="http://schemas.microsoft.com/office/drawing/2014/main" id="{5112A373-3826-8BA5-3DAB-F6F043D1AF7F}"/>
                  </a:ext>
                </a:extLst>
              </p:cNvPr>
              <p:cNvSpPr txBox="1"/>
              <p:nvPr/>
            </p:nvSpPr>
            <p:spPr>
              <a:xfrm>
                <a:off x="4442333"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8</a:t>
                </a:r>
                <a:endParaRPr sz="800">
                  <a:latin typeface="Arial" panose="020B0604020202020204" pitchFamily="34" charset="0"/>
                  <a:cs typeface="Arial" panose="020B0604020202020204" pitchFamily="34" charset="0"/>
                </a:endParaRPr>
              </a:p>
            </p:txBody>
          </p:sp>
          <p:sp>
            <p:nvSpPr>
              <p:cNvPr id="69" name="object 4">
                <a:extLst>
                  <a:ext uri="{FF2B5EF4-FFF2-40B4-BE49-F238E27FC236}">
                    <a16:creationId xmlns:a16="http://schemas.microsoft.com/office/drawing/2014/main" id="{A25CC0DD-46A0-D647-F9E8-5D23DC55EA3C}"/>
                  </a:ext>
                </a:extLst>
              </p:cNvPr>
              <p:cNvSpPr txBox="1"/>
              <p:nvPr/>
            </p:nvSpPr>
            <p:spPr>
              <a:xfrm>
                <a:off x="2902204" y="5096717"/>
                <a:ext cx="1105535" cy="439223"/>
              </a:xfrm>
              <a:prstGeom prst="rect">
                <a:avLst/>
              </a:prstGeom>
            </p:spPr>
            <p:txBody>
              <a:bodyPr vert="horz" wrap="square" lIns="0" tIns="71755" rIns="0" bIns="0" rtlCol="0">
                <a:spAutoFit/>
              </a:bodyPr>
              <a:lstStyle/>
              <a:p>
                <a:pPr marL="164465">
                  <a:lnSpc>
                    <a:spcPct val="100000"/>
                  </a:lnSpc>
                  <a:spcBef>
                    <a:spcPts val="565"/>
                  </a:spcBef>
                  <a:tabLst>
                    <a:tab pos="858519" algn="l"/>
                  </a:tabLst>
                </a:pPr>
                <a:r>
                  <a:rPr sz="800" spc="-50" dirty="0">
                    <a:latin typeface="Arial" panose="020B0604020202020204" pitchFamily="34" charset="0"/>
                    <a:cs typeface="Arial" panose="020B0604020202020204" pitchFamily="34" charset="0"/>
                  </a:rPr>
                  <a:t>4</a:t>
                </a:r>
                <a:r>
                  <a:rPr sz="800" dirty="0">
                    <a:latin typeface="Arial" panose="020B0604020202020204" pitchFamily="34" charset="0"/>
                    <a:cs typeface="Arial" panose="020B0604020202020204" pitchFamily="34" charset="0"/>
                  </a:rPr>
                  <a:t>	</a:t>
                </a:r>
                <a:r>
                  <a:rPr sz="800" spc="-50" dirty="0">
                    <a:latin typeface="Arial" panose="020B0604020202020204" pitchFamily="34" charset="0"/>
                    <a:cs typeface="Arial" panose="020B0604020202020204" pitchFamily="34" charset="0"/>
                  </a:rPr>
                  <a:t>6</a:t>
                </a:r>
                <a:endParaRPr sz="800" dirty="0">
                  <a:latin typeface="Arial" panose="020B0604020202020204" pitchFamily="34" charset="0"/>
                  <a:cs typeface="Arial" panose="020B0604020202020204" pitchFamily="34" charset="0"/>
                </a:endParaRPr>
              </a:p>
              <a:p>
                <a:pPr marL="12700">
                  <a:lnSpc>
                    <a:spcPct val="100000"/>
                  </a:lnSpc>
                  <a:spcBef>
                    <a:spcPts val="680"/>
                  </a:spcBef>
                </a:pPr>
                <a:r>
                  <a:rPr sz="1000" b="1" dirty="0">
                    <a:latin typeface="Arial" panose="020B0604020202020204" pitchFamily="34" charset="0"/>
                    <a:cs typeface="Arial" panose="020B0604020202020204" pitchFamily="34" charset="0"/>
                  </a:rPr>
                  <a:t>duration</a:t>
                </a:r>
                <a:r>
                  <a:rPr sz="1000" b="1" spc="18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(years)</a:t>
                </a:r>
                <a:endParaRPr sz="1000" b="1" dirty="0">
                  <a:latin typeface="Arial" panose="020B0604020202020204" pitchFamily="34" charset="0"/>
                  <a:cs typeface="Arial" panose="020B0604020202020204" pitchFamily="34" charset="0"/>
                </a:endParaRPr>
              </a:p>
            </p:txBody>
          </p:sp>
          <p:sp>
            <p:nvSpPr>
              <p:cNvPr id="70" name="object 5">
                <a:extLst>
                  <a:ext uri="{FF2B5EF4-FFF2-40B4-BE49-F238E27FC236}">
                    <a16:creationId xmlns:a16="http://schemas.microsoft.com/office/drawing/2014/main" id="{FC24C790-2F14-84F6-D68C-0FBF8B70CAA5}"/>
                  </a:ext>
                </a:extLst>
              </p:cNvPr>
              <p:cNvSpPr txBox="1"/>
              <p:nvPr/>
            </p:nvSpPr>
            <p:spPr>
              <a:xfrm>
                <a:off x="2360167"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2</a:t>
                </a:r>
                <a:endParaRPr sz="800">
                  <a:latin typeface="Arial" panose="020B0604020202020204" pitchFamily="34" charset="0"/>
                  <a:cs typeface="Arial" panose="020B0604020202020204" pitchFamily="34" charset="0"/>
                </a:endParaRPr>
              </a:p>
            </p:txBody>
          </p:sp>
          <p:sp>
            <p:nvSpPr>
              <p:cNvPr id="71" name="object 6">
                <a:extLst>
                  <a:ext uri="{FF2B5EF4-FFF2-40B4-BE49-F238E27FC236}">
                    <a16:creationId xmlns:a16="http://schemas.microsoft.com/office/drawing/2014/main" id="{A74101AF-11CF-933D-529B-29AD87676DED}"/>
                  </a:ext>
                </a:extLst>
              </p:cNvPr>
              <p:cNvSpPr txBox="1"/>
              <p:nvPr/>
            </p:nvSpPr>
            <p:spPr>
              <a:xfrm>
                <a:off x="1666239" y="5156117"/>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0</a:t>
                </a:r>
                <a:endParaRPr sz="800">
                  <a:latin typeface="Arial" panose="020B0604020202020204" pitchFamily="34" charset="0"/>
                  <a:cs typeface="Arial" panose="020B0604020202020204" pitchFamily="34" charset="0"/>
                </a:endParaRPr>
              </a:p>
            </p:txBody>
          </p:sp>
          <p:grpSp>
            <p:nvGrpSpPr>
              <p:cNvPr id="72" name="object 7">
                <a:extLst>
                  <a:ext uri="{FF2B5EF4-FFF2-40B4-BE49-F238E27FC236}">
                    <a16:creationId xmlns:a16="http://schemas.microsoft.com/office/drawing/2014/main" id="{5F8CD69C-2735-3CA9-82EB-E2CD56E44CDA}"/>
                  </a:ext>
                </a:extLst>
              </p:cNvPr>
              <p:cNvGrpSpPr/>
              <p:nvPr/>
            </p:nvGrpSpPr>
            <p:grpSpPr>
              <a:xfrm>
                <a:off x="1441322" y="1253489"/>
                <a:ext cx="80010" cy="3851275"/>
                <a:chOff x="1441322" y="1253489"/>
                <a:chExt cx="80010" cy="3851275"/>
              </a:xfrm>
            </p:grpSpPr>
            <p:sp>
              <p:nvSpPr>
                <p:cNvPr id="113" name="object 8">
                  <a:extLst>
                    <a:ext uri="{FF2B5EF4-FFF2-40B4-BE49-F238E27FC236}">
                      <a16:creationId xmlns:a16="http://schemas.microsoft.com/office/drawing/2014/main" id="{40E7BD76-A179-543D-A359-0211BC64E9B1}"/>
                    </a:ext>
                  </a:extLst>
                </p:cNvPr>
                <p:cNvSpPr/>
                <p:nvPr/>
              </p:nvSpPr>
              <p:spPr>
                <a:xfrm>
                  <a:off x="1514601" y="1256664"/>
                  <a:ext cx="0" cy="3844925"/>
                </a:xfrm>
                <a:custGeom>
                  <a:avLst/>
                  <a:gdLst/>
                  <a:ahLst/>
                  <a:cxnLst/>
                  <a:rect l="l" t="t" r="r" b="b"/>
                  <a:pathLst>
                    <a:path h="3844925">
                      <a:moveTo>
                        <a:pt x="0" y="0"/>
                      </a:moveTo>
                      <a:lnTo>
                        <a:pt x="0" y="3844797"/>
                      </a:lnTo>
                    </a:path>
                  </a:pathLst>
                </a:custGeom>
                <a:ln w="6337">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4" name="object 9">
                  <a:extLst>
                    <a:ext uri="{FF2B5EF4-FFF2-40B4-BE49-F238E27FC236}">
                      <a16:creationId xmlns:a16="http://schemas.microsoft.com/office/drawing/2014/main" id="{4386861F-1E59-664B-945D-2CC7D19E18B0}"/>
                    </a:ext>
                  </a:extLst>
                </p:cNvPr>
                <p:cNvSpPr/>
                <p:nvPr/>
              </p:nvSpPr>
              <p:spPr>
                <a:xfrm>
                  <a:off x="1447672" y="1448942"/>
                  <a:ext cx="67310" cy="3460750"/>
                </a:xfrm>
                <a:custGeom>
                  <a:avLst/>
                  <a:gdLst/>
                  <a:ahLst/>
                  <a:cxnLst/>
                  <a:rect l="l" t="t" r="r" b="b"/>
                  <a:pathLst>
                    <a:path w="67309" h="3460750">
                      <a:moveTo>
                        <a:pt x="66929" y="3460368"/>
                      </a:moveTo>
                      <a:lnTo>
                        <a:pt x="0" y="3460368"/>
                      </a:lnTo>
                    </a:path>
                    <a:path w="67309" h="3460750">
                      <a:moveTo>
                        <a:pt x="66929" y="2768218"/>
                      </a:moveTo>
                      <a:lnTo>
                        <a:pt x="0" y="2768218"/>
                      </a:lnTo>
                    </a:path>
                    <a:path w="67309" h="3460750">
                      <a:moveTo>
                        <a:pt x="66929" y="2076196"/>
                      </a:moveTo>
                      <a:lnTo>
                        <a:pt x="0" y="2076196"/>
                      </a:lnTo>
                    </a:path>
                    <a:path w="67309" h="3460750">
                      <a:moveTo>
                        <a:pt x="66929" y="1384046"/>
                      </a:moveTo>
                      <a:lnTo>
                        <a:pt x="0" y="1384046"/>
                      </a:lnTo>
                    </a:path>
                    <a:path w="67309" h="3460750">
                      <a:moveTo>
                        <a:pt x="66929" y="692023"/>
                      </a:moveTo>
                      <a:lnTo>
                        <a:pt x="0" y="692023"/>
                      </a:lnTo>
                    </a:path>
                    <a:path w="67309" h="3460750">
                      <a:moveTo>
                        <a:pt x="66929" y="0"/>
                      </a:moveTo>
                      <a:lnTo>
                        <a:pt x="0" y="0"/>
                      </a:lnTo>
                    </a:path>
                  </a:pathLst>
                </a:custGeom>
                <a:ln w="12674">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73" name="object 10">
                <a:extLst>
                  <a:ext uri="{FF2B5EF4-FFF2-40B4-BE49-F238E27FC236}">
                    <a16:creationId xmlns:a16="http://schemas.microsoft.com/office/drawing/2014/main" id="{93B2D530-0C74-0F0E-52C2-7B406AF68997}"/>
                  </a:ext>
                </a:extLst>
              </p:cNvPr>
              <p:cNvSpPr txBox="1"/>
              <p:nvPr/>
            </p:nvSpPr>
            <p:spPr>
              <a:xfrm>
                <a:off x="1040286" y="2494719"/>
                <a:ext cx="154209" cy="1353185"/>
              </a:xfrm>
              <a:prstGeom prst="rect">
                <a:avLst/>
              </a:prstGeom>
            </p:spPr>
            <p:txBody>
              <a:bodyPr vert="vert270" wrap="square" lIns="0" tIns="0" rIns="0" bIns="0" rtlCol="0">
                <a:spAutoFit/>
              </a:bodyPr>
              <a:lstStyle/>
              <a:p>
                <a:pPr marL="12700">
                  <a:lnSpc>
                    <a:spcPts val="1285"/>
                  </a:lnSpc>
                </a:pPr>
                <a:r>
                  <a:rPr sz="1000" b="1" dirty="0">
                    <a:latin typeface="Arial" panose="020B0604020202020204" pitchFamily="34" charset="0"/>
                    <a:cs typeface="Arial" panose="020B0604020202020204" pitchFamily="34" charset="0"/>
                  </a:rPr>
                  <a:t>cumulative</a:t>
                </a:r>
                <a:r>
                  <a:rPr sz="1000" b="1" spc="44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survival</a:t>
                </a:r>
                <a:endParaRPr sz="1000" b="1" dirty="0">
                  <a:latin typeface="Arial" panose="020B0604020202020204" pitchFamily="34" charset="0"/>
                  <a:cs typeface="Arial" panose="020B0604020202020204" pitchFamily="34" charset="0"/>
                </a:endParaRPr>
              </a:p>
            </p:txBody>
          </p:sp>
          <p:sp>
            <p:nvSpPr>
              <p:cNvPr id="74" name="object 11">
                <a:extLst>
                  <a:ext uri="{FF2B5EF4-FFF2-40B4-BE49-F238E27FC236}">
                    <a16:creationId xmlns:a16="http://schemas.microsoft.com/office/drawing/2014/main" id="{F1F8B92A-62C4-0DDA-818C-3A88245D9A55}"/>
                  </a:ext>
                </a:extLst>
              </p:cNvPr>
              <p:cNvSpPr txBox="1"/>
              <p:nvPr/>
            </p:nvSpPr>
            <p:spPr>
              <a:xfrm>
                <a:off x="1292478" y="138586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75" name="object 12">
                <a:extLst>
                  <a:ext uri="{FF2B5EF4-FFF2-40B4-BE49-F238E27FC236}">
                    <a16:creationId xmlns:a16="http://schemas.microsoft.com/office/drawing/2014/main" id="{7504CC56-EDC6-88C5-342E-ACBB03C91E83}"/>
                  </a:ext>
                </a:extLst>
              </p:cNvPr>
              <p:cNvSpPr txBox="1"/>
              <p:nvPr/>
            </p:nvSpPr>
            <p:spPr>
              <a:xfrm>
                <a:off x="1292478" y="2078018"/>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0.8</a:t>
                </a:r>
                <a:endParaRPr sz="800">
                  <a:latin typeface="Arial" panose="020B0604020202020204" pitchFamily="34" charset="0"/>
                  <a:cs typeface="Arial" panose="020B0604020202020204" pitchFamily="34" charset="0"/>
                </a:endParaRPr>
              </a:p>
            </p:txBody>
          </p:sp>
          <p:sp>
            <p:nvSpPr>
              <p:cNvPr id="76" name="object 13">
                <a:extLst>
                  <a:ext uri="{FF2B5EF4-FFF2-40B4-BE49-F238E27FC236}">
                    <a16:creationId xmlns:a16="http://schemas.microsoft.com/office/drawing/2014/main" id="{AADDDD82-D4AB-69BE-AD3C-FB127EDE5090}"/>
                  </a:ext>
                </a:extLst>
              </p:cNvPr>
              <p:cNvSpPr txBox="1"/>
              <p:nvPr/>
            </p:nvSpPr>
            <p:spPr>
              <a:xfrm>
                <a:off x="1292478" y="277004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0.6</a:t>
                </a:r>
                <a:endParaRPr sz="800">
                  <a:latin typeface="Arial" panose="020B0604020202020204" pitchFamily="34" charset="0"/>
                  <a:cs typeface="Arial" panose="020B0604020202020204" pitchFamily="34" charset="0"/>
                </a:endParaRPr>
              </a:p>
            </p:txBody>
          </p:sp>
          <p:sp>
            <p:nvSpPr>
              <p:cNvPr id="77" name="object 14">
                <a:extLst>
                  <a:ext uri="{FF2B5EF4-FFF2-40B4-BE49-F238E27FC236}">
                    <a16:creationId xmlns:a16="http://schemas.microsoft.com/office/drawing/2014/main" id="{B3EAF25D-F82B-EA23-015F-97BFC9C65C7E}"/>
                  </a:ext>
                </a:extLst>
              </p:cNvPr>
              <p:cNvSpPr txBox="1"/>
              <p:nvPr/>
            </p:nvSpPr>
            <p:spPr>
              <a:xfrm>
                <a:off x="1292478" y="3462191"/>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0.4</a:t>
                </a:r>
                <a:endParaRPr sz="800">
                  <a:latin typeface="Arial" panose="020B0604020202020204" pitchFamily="34" charset="0"/>
                  <a:cs typeface="Arial" panose="020B0604020202020204" pitchFamily="34" charset="0"/>
                </a:endParaRPr>
              </a:p>
            </p:txBody>
          </p:sp>
          <p:sp>
            <p:nvSpPr>
              <p:cNvPr id="78" name="object 15">
                <a:extLst>
                  <a:ext uri="{FF2B5EF4-FFF2-40B4-BE49-F238E27FC236}">
                    <a16:creationId xmlns:a16="http://schemas.microsoft.com/office/drawing/2014/main" id="{0FC5E818-9A6D-1A69-0BB0-5AB3734E82C6}"/>
                  </a:ext>
                </a:extLst>
              </p:cNvPr>
              <p:cNvSpPr txBox="1"/>
              <p:nvPr/>
            </p:nvSpPr>
            <p:spPr>
              <a:xfrm>
                <a:off x="1292478" y="4154214"/>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0.2</a:t>
                </a:r>
                <a:endParaRPr sz="800">
                  <a:latin typeface="Arial" panose="020B0604020202020204" pitchFamily="34" charset="0"/>
                  <a:cs typeface="Arial" panose="020B0604020202020204" pitchFamily="34" charset="0"/>
                </a:endParaRPr>
              </a:p>
            </p:txBody>
          </p:sp>
          <p:sp>
            <p:nvSpPr>
              <p:cNvPr id="79" name="object 16">
                <a:extLst>
                  <a:ext uri="{FF2B5EF4-FFF2-40B4-BE49-F238E27FC236}">
                    <a16:creationId xmlns:a16="http://schemas.microsoft.com/office/drawing/2014/main" id="{0BA6B30A-75A8-3609-9464-E81E73195131}"/>
                  </a:ext>
                </a:extLst>
              </p:cNvPr>
              <p:cNvSpPr txBox="1"/>
              <p:nvPr/>
            </p:nvSpPr>
            <p:spPr>
              <a:xfrm>
                <a:off x="1292478" y="4846237"/>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0.0</a:t>
                </a:r>
                <a:endParaRPr sz="800">
                  <a:latin typeface="Arial" panose="020B0604020202020204" pitchFamily="34" charset="0"/>
                  <a:cs typeface="Arial" panose="020B0604020202020204" pitchFamily="34" charset="0"/>
                </a:endParaRPr>
              </a:p>
            </p:txBody>
          </p:sp>
          <p:grpSp>
            <p:nvGrpSpPr>
              <p:cNvPr id="80" name="object 17">
                <a:extLst>
                  <a:ext uri="{FF2B5EF4-FFF2-40B4-BE49-F238E27FC236}">
                    <a16:creationId xmlns:a16="http://schemas.microsoft.com/office/drawing/2014/main" id="{F25E0779-1F46-1283-8DF3-BD08C3E681E0}"/>
                  </a:ext>
                </a:extLst>
              </p:cNvPr>
              <p:cNvGrpSpPr/>
              <p:nvPr/>
            </p:nvGrpSpPr>
            <p:grpSpPr>
              <a:xfrm>
                <a:off x="1509849" y="1251912"/>
                <a:ext cx="4070985" cy="3854450"/>
                <a:chOff x="1509849" y="1251912"/>
                <a:chExt cx="4070985" cy="3854450"/>
              </a:xfrm>
            </p:grpSpPr>
            <p:sp>
              <p:nvSpPr>
                <p:cNvPr id="108" name="object 18">
                  <a:extLst>
                    <a:ext uri="{FF2B5EF4-FFF2-40B4-BE49-F238E27FC236}">
                      <a16:creationId xmlns:a16="http://schemas.microsoft.com/office/drawing/2014/main" id="{C5E9A1B5-6838-E9B5-148C-5ED61C384EF7}"/>
                    </a:ext>
                  </a:extLst>
                </p:cNvPr>
                <p:cNvSpPr/>
                <p:nvPr/>
              </p:nvSpPr>
              <p:spPr>
                <a:xfrm>
                  <a:off x="1707387" y="1448943"/>
                  <a:ext cx="3056255" cy="554990"/>
                </a:xfrm>
                <a:custGeom>
                  <a:avLst/>
                  <a:gdLst/>
                  <a:ahLst/>
                  <a:cxnLst/>
                  <a:rect l="l" t="t" r="r" b="b"/>
                  <a:pathLst>
                    <a:path w="3056254" h="554989">
                      <a:moveTo>
                        <a:pt x="0" y="0"/>
                      </a:moveTo>
                      <a:lnTo>
                        <a:pt x="150241" y="0"/>
                      </a:lnTo>
                      <a:lnTo>
                        <a:pt x="150241" y="253"/>
                      </a:lnTo>
                      <a:lnTo>
                        <a:pt x="189992" y="253"/>
                      </a:lnTo>
                      <a:lnTo>
                        <a:pt x="189992" y="761"/>
                      </a:lnTo>
                      <a:lnTo>
                        <a:pt x="238125" y="761"/>
                      </a:lnTo>
                      <a:lnTo>
                        <a:pt x="238125" y="1270"/>
                      </a:lnTo>
                      <a:lnTo>
                        <a:pt x="375285" y="1270"/>
                      </a:lnTo>
                      <a:lnTo>
                        <a:pt x="375285" y="1904"/>
                      </a:lnTo>
                      <a:lnTo>
                        <a:pt x="655701" y="1904"/>
                      </a:lnTo>
                      <a:lnTo>
                        <a:pt x="655701" y="2921"/>
                      </a:lnTo>
                      <a:lnTo>
                        <a:pt x="1104900" y="2921"/>
                      </a:lnTo>
                      <a:lnTo>
                        <a:pt x="1104900" y="4699"/>
                      </a:lnTo>
                      <a:lnTo>
                        <a:pt x="1116330" y="4699"/>
                      </a:lnTo>
                      <a:lnTo>
                        <a:pt x="1116330" y="7365"/>
                      </a:lnTo>
                      <a:lnTo>
                        <a:pt x="1218311" y="7365"/>
                      </a:lnTo>
                      <a:lnTo>
                        <a:pt x="1218311" y="11429"/>
                      </a:lnTo>
                      <a:lnTo>
                        <a:pt x="1305179" y="11429"/>
                      </a:lnTo>
                      <a:lnTo>
                        <a:pt x="1305179" y="18160"/>
                      </a:lnTo>
                      <a:lnTo>
                        <a:pt x="1780032" y="18160"/>
                      </a:lnTo>
                      <a:lnTo>
                        <a:pt x="1780032" y="28955"/>
                      </a:lnTo>
                      <a:lnTo>
                        <a:pt x="1846961" y="28955"/>
                      </a:lnTo>
                      <a:lnTo>
                        <a:pt x="1846961" y="45592"/>
                      </a:lnTo>
                      <a:lnTo>
                        <a:pt x="2554732" y="45592"/>
                      </a:lnTo>
                      <a:lnTo>
                        <a:pt x="2554732" y="81406"/>
                      </a:lnTo>
                      <a:lnTo>
                        <a:pt x="2915412" y="81406"/>
                      </a:lnTo>
                      <a:lnTo>
                        <a:pt x="2915412" y="173735"/>
                      </a:lnTo>
                      <a:lnTo>
                        <a:pt x="3056001" y="173735"/>
                      </a:lnTo>
                      <a:lnTo>
                        <a:pt x="3056001" y="554481"/>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09" name="object 19">
                  <a:extLst>
                    <a:ext uri="{FF2B5EF4-FFF2-40B4-BE49-F238E27FC236}">
                      <a16:creationId xmlns:a16="http://schemas.microsoft.com/office/drawing/2014/main" id="{126E8375-106D-286E-3297-7487355348C5}"/>
                    </a:ext>
                  </a:extLst>
                </p:cNvPr>
                <p:cNvSpPr/>
                <p:nvPr/>
              </p:nvSpPr>
              <p:spPr>
                <a:xfrm>
                  <a:off x="1707387" y="1448943"/>
                  <a:ext cx="3056255" cy="3409315"/>
                </a:xfrm>
                <a:custGeom>
                  <a:avLst/>
                  <a:gdLst/>
                  <a:ahLst/>
                  <a:cxnLst/>
                  <a:rect l="l" t="t" r="r" b="b"/>
                  <a:pathLst>
                    <a:path w="3056254" h="3409315">
                      <a:moveTo>
                        <a:pt x="0" y="0"/>
                      </a:moveTo>
                      <a:lnTo>
                        <a:pt x="150241" y="0"/>
                      </a:lnTo>
                      <a:lnTo>
                        <a:pt x="150241" y="6730"/>
                      </a:lnTo>
                      <a:lnTo>
                        <a:pt x="189992" y="6730"/>
                      </a:lnTo>
                      <a:lnTo>
                        <a:pt x="189992" y="17906"/>
                      </a:lnTo>
                      <a:lnTo>
                        <a:pt x="238125" y="17906"/>
                      </a:lnTo>
                      <a:lnTo>
                        <a:pt x="238125" y="31496"/>
                      </a:lnTo>
                      <a:lnTo>
                        <a:pt x="375285" y="31496"/>
                      </a:lnTo>
                      <a:lnTo>
                        <a:pt x="375285" y="46989"/>
                      </a:lnTo>
                      <a:lnTo>
                        <a:pt x="655701" y="46989"/>
                      </a:lnTo>
                      <a:lnTo>
                        <a:pt x="655701" y="69596"/>
                      </a:lnTo>
                      <a:lnTo>
                        <a:pt x="1104900" y="69596"/>
                      </a:lnTo>
                      <a:lnTo>
                        <a:pt x="1104900" y="113410"/>
                      </a:lnTo>
                      <a:lnTo>
                        <a:pt x="1116330" y="113410"/>
                      </a:lnTo>
                      <a:lnTo>
                        <a:pt x="1116330" y="173735"/>
                      </a:lnTo>
                      <a:lnTo>
                        <a:pt x="1218311" y="173735"/>
                      </a:lnTo>
                      <a:lnTo>
                        <a:pt x="1218311" y="266700"/>
                      </a:lnTo>
                      <a:lnTo>
                        <a:pt x="1305179" y="266700"/>
                      </a:lnTo>
                      <a:lnTo>
                        <a:pt x="1305179" y="412496"/>
                      </a:lnTo>
                      <a:lnTo>
                        <a:pt x="1780032" y="412496"/>
                      </a:lnTo>
                      <a:lnTo>
                        <a:pt x="1780032" y="635888"/>
                      </a:lnTo>
                      <a:lnTo>
                        <a:pt x="1846961" y="635888"/>
                      </a:lnTo>
                      <a:lnTo>
                        <a:pt x="1846961" y="947801"/>
                      </a:lnTo>
                      <a:lnTo>
                        <a:pt x="2554732" y="947801"/>
                      </a:lnTo>
                      <a:lnTo>
                        <a:pt x="2554732" y="1511173"/>
                      </a:lnTo>
                      <a:lnTo>
                        <a:pt x="2915412" y="1511173"/>
                      </a:lnTo>
                      <a:lnTo>
                        <a:pt x="2915412" y="2460752"/>
                      </a:lnTo>
                      <a:lnTo>
                        <a:pt x="3056001" y="2460752"/>
                      </a:lnTo>
                      <a:lnTo>
                        <a:pt x="3056001" y="3408933"/>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0" name="object 20">
                  <a:extLst>
                    <a:ext uri="{FF2B5EF4-FFF2-40B4-BE49-F238E27FC236}">
                      <a16:creationId xmlns:a16="http://schemas.microsoft.com/office/drawing/2014/main" id="{6345808E-67CC-C33A-5538-AE61FB533D95}"/>
                    </a:ext>
                  </a:extLst>
                </p:cNvPr>
                <p:cNvSpPr/>
                <p:nvPr/>
              </p:nvSpPr>
              <p:spPr>
                <a:xfrm>
                  <a:off x="1514601" y="1256665"/>
                  <a:ext cx="3855720" cy="3844925"/>
                </a:xfrm>
                <a:custGeom>
                  <a:avLst/>
                  <a:gdLst/>
                  <a:ahLst/>
                  <a:cxnLst/>
                  <a:rect l="l" t="t" r="r" b="b"/>
                  <a:pathLst>
                    <a:path w="3855720" h="3844925">
                      <a:moveTo>
                        <a:pt x="0" y="0"/>
                      </a:moveTo>
                      <a:lnTo>
                        <a:pt x="3855720" y="0"/>
                      </a:lnTo>
                      <a:lnTo>
                        <a:pt x="3855720" y="3844797"/>
                      </a:lnTo>
                      <a:lnTo>
                        <a:pt x="0" y="3844797"/>
                      </a:lnTo>
                      <a:lnTo>
                        <a:pt x="0" y="0"/>
                      </a:lnTo>
                      <a:close/>
                    </a:path>
                  </a:pathLst>
                </a:custGeom>
                <a:ln w="9505">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1" name="object 21">
                  <a:extLst>
                    <a:ext uri="{FF2B5EF4-FFF2-40B4-BE49-F238E27FC236}">
                      <a16:creationId xmlns:a16="http://schemas.microsoft.com/office/drawing/2014/main" id="{2C94107E-8759-6E05-A8A0-749B201B68B4}"/>
                    </a:ext>
                  </a:extLst>
                </p:cNvPr>
                <p:cNvSpPr/>
                <p:nvPr/>
              </p:nvSpPr>
              <p:spPr>
                <a:xfrm>
                  <a:off x="5393182" y="1691767"/>
                  <a:ext cx="182880" cy="45720"/>
                </a:xfrm>
                <a:custGeom>
                  <a:avLst/>
                  <a:gdLst/>
                  <a:ahLst/>
                  <a:cxnLst/>
                  <a:rect l="l" t="t" r="r" b="b"/>
                  <a:pathLst>
                    <a:path w="182879" h="45719">
                      <a:moveTo>
                        <a:pt x="0" y="45592"/>
                      </a:moveTo>
                      <a:lnTo>
                        <a:pt x="91185" y="45592"/>
                      </a:lnTo>
                      <a:lnTo>
                        <a:pt x="91185" y="0"/>
                      </a:lnTo>
                      <a:lnTo>
                        <a:pt x="182498" y="0"/>
                      </a:lnTo>
                      <a:lnTo>
                        <a:pt x="182498" y="45592"/>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12" name="object 22">
                  <a:extLst>
                    <a:ext uri="{FF2B5EF4-FFF2-40B4-BE49-F238E27FC236}">
                      <a16:creationId xmlns:a16="http://schemas.microsoft.com/office/drawing/2014/main" id="{358C12A4-6325-5146-9FB0-83D823EF8C16}"/>
                    </a:ext>
                  </a:extLst>
                </p:cNvPr>
                <p:cNvSpPr/>
                <p:nvPr/>
              </p:nvSpPr>
              <p:spPr>
                <a:xfrm>
                  <a:off x="5393182" y="1830959"/>
                  <a:ext cx="182880" cy="45720"/>
                </a:xfrm>
                <a:custGeom>
                  <a:avLst/>
                  <a:gdLst/>
                  <a:ahLst/>
                  <a:cxnLst/>
                  <a:rect l="l" t="t" r="r" b="b"/>
                  <a:pathLst>
                    <a:path w="182879" h="45719">
                      <a:moveTo>
                        <a:pt x="0" y="45593"/>
                      </a:moveTo>
                      <a:lnTo>
                        <a:pt x="91185" y="45593"/>
                      </a:lnTo>
                      <a:lnTo>
                        <a:pt x="91185" y="0"/>
                      </a:lnTo>
                      <a:lnTo>
                        <a:pt x="182498" y="0"/>
                      </a:lnTo>
                      <a:lnTo>
                        <a:pt x="182498" y="45593"/>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81" name="object 23">
                <a:extLst>
                  <a:ext uri="{FF2B5EF4-FFF2-40B4-BE49-F238E27FC236}">
                    <a16:creationId xmlns:a16="http://schemas.microsoft.com/office/drawing/2014/main" id="{FFC3D7BE-EFA9-7B33-34F4-EEB9C65C3C08}"/>
                  </a:ext>
                </a:extLst>
              </p:cNvPr>
              <p:cNvSpPr txBox="1"/>
              <p:nvPr/>
            </p:nvSpPr>
            <p:spPr>
              <a:xfrm>
                <a:off x="5504189" y="1428847"/>
                <a:ext cx="1017642" cy="506292"/>
              </a:xfrm>
              <a:prstGeom prst="rect">
                <a:avLst/>
              </a:prstGeom>
            </p:spPr>
            <p:txBody>
              <a:bodyPr vert="horz" wrap="square" lIns="0" tIns="15240" rIns="0" bIns="0" rtlCol="0">
                <a:spAutoFit/>
              </a:bodyPr>
              <a:lstStyle/>
              <a:p>
                <a:pPr marL="36195">
                  <a:lnSpc>
                    <a:spcPts val="1055"/>
                  </a:lnSpc>
                  <a:spcBef>
                    <a:spcPts val="120"/>
                  </a:spcBef>
                </a:pPr>
                <a:r>
                  <a:rPr sz="1000" b="1" spc="-25" dirty="0" smtClean="0">
                    <a:latin typeface="Arial" panose="020B0604020202020204" pitchFamily="34" charset="0"/>
                    <a:cs typeface="Arial" panose="020B0604020202020204" pitchFamily="34" charset="0"/>
                  </a:rPr>
                  <a:t>CKD</a:t>
                </a:r>
                <a:r>
                  <a:rPr lang="en-US" sz="1000" b="1" dirty="0">
                    <a:latin typeface="Arial" panose="020B0604020202020204" pitchFamily="34" charset="0"/>
                    <a:cs typeface="Arial" panose="020B0604020202020204" pitchFamily="34" charset="0"/>
                  </a:rPr>
                  <a:t> </a:t>
                </a:r>
                <a:r>
                  <a:rPr sz="1000" b="1" spc="-10" dirty="0" smtClean="0">
                    <a:latin typeface="Arial" panose="020B0604020202020204" pitchFamily="34" charset="0"/>
                    <a:cs typeface="Arial" panose="020B0604020202020204" pitchFamily="34" charset="0"/>
                  </a:rPr>
                  <a:t>stage</a:t>
                </a:r>
                <a:endParaRPr sz="1000" b="1" dirty="0">
                  <a:latin typeface="Arial" panose="020B0604020202020204" pitchFamily="34" charset="0"/>
                  <a:cs typeface="Arial" panose="020B0604020202020204" pitchFamily="34" charset="0"/>
                </a:endParaRPr>
              </a:p>
              <a:p>
                <a:pPr marL="130810" marR="5080">
                  <a:lnSpc>
                    <a:spcPct val="90000"/>
                  </a:lnSpc>
                  <a:spcBef>
                    <a:spcPts val="520"/>
                  </a:spcBef>
                </a:pPr>
                <a:r>
                  <a:rPr sz="800" dirty="0">
                    <a:latin typeface="Arial" panose="020B0604020202020204" pitchFamily="34" charset="0"/>
                    <a:cs typeface="Arial" panose="020B0604020202020204" pitchFamily="34" charset="0"/>
                  </a:rPr>
                  <a:t>I,</a:t>
                </a:r>
                <a:r>
                  <a:rPr sz="800" spc="-45" dirty="0">
                    <a:latin typeface="Arial" panose="020B0604020202020204" pitchFamily="34" charset="0"/>
                    <a:cs typeface="Arial" panose="020B0604020202020204" pitchFamily="34" charset="0"/>
                  </a:rPr>
                  <a:t> </a:t>
                </a:r>
                <a:r>
                  <a:rPr sz="800" spc="-10" dirty="0">
                    <a:latin typeface="Arial" panose="020B0604020202020204" pitchFamily="34" charset="0"/>
                    <a:cs typeface="Arial" panose="020B0604020202020204" pitchFamily="34" charset="0"/>
                  </a:rPr>
                  <a:t>II,</a:t>
                </a:r>
                <a:r>
                  <a:rPr sz="800" spc="-45" dirty="0">
                    <a:latin typeface="Arial" panose="020B0604020202020204" pitchFamily="34" charset="0"/>
                    <a:cs typeface="Arial" panose="020B0604020202020204" pitchFamily="34" charset="0"/>
                  </a:rPr>
                  <a:t> </a:t>
                </a:r>
                <a:r>
                  <a:rPr sz="800" spc="-25" dirty="0" err="1" smtClean="0">
                    <a:latin typeface="Arial" panose="020B0604020202020204" pitchFamily="34" charset="0"/>
                    <a:cs typeface="Arial" panose="020B0604020202020204" pitchFamily="34" charset="0"/>
                  </a:rPr>
                  <a:t>III</a:t>
                </a:r>
                <a:r>
                  <a:rPr lang="en-US" sz="800" spc="-25" dirty="0" err="1" smtClean="0">
                    <a:latin typeface="Arial" panose="020B0604020202020204" pitchFamily="34" charset="0"/>
                    <a:cs typeface="Arial" panose="020B0604020202020204" pitchFamily="34" charset="0"/>
                  </a:rPr>
                  <a:t>a</a:t>
                </a:r>
                <a:endParaRPr lang="en-US" sz="800" spc="-25" dirty="0" smtClean="0">
                  <a:latin typeface="Arial" panose="020B0604020202020204" pitchFamily="34" charset="0"/>
                  <a:cs typeface="Arial" panose="020B0604020202020204" pitchFamily="34" charset="0"/>
                </a:endParaRPr>
              </a:p>
              <a:p>
                <a:pPr marL="130810" marR="5080">
                  <a:lnSpc>
                    <a:spcPct val="90000"/>
                  </a:lnSpc>
                  <a:spcBef>
                    <a:spcPts val="520"/>
                  </a:spcBef>
                </a:pPr>
                <a:r>
                  <a:rPr sz="800" spc="-10" dirty="0" err="1" smtClean="0">
                    <a:latin typeface="Arial" panose="020B0604020202020204" pitchFamily="34" charset="0"/>
                    <a:cs typeface="Arial" panose="020B0604020202020204" pitchFamily="34" charset="0"/>
                  </a:rPr>
                  <a:t>IIIb</a:t>
                </a:r>
                <a:r>
                  <a:rPr sz="800" spc="-10" dirty="0">
                    <a:latin typeface="Arial" panose="020B0604020202020204" pitchFamily="34" charset="0"/>
                    <a:cs typeface="Arial" panose="020B0604020202020204" pitchFamily="34" charset="0"/>
                  </a:rPr>
                  <a:t>,</a:t>
                </a:r>
                <a:r>
                  <a:rPr sz="800" spc="-20" dirty="0">
                    <a:latin typeface="Arial" panose="020B0604020202020204" pitchFamily="34" charset="0"/>
                    <a:cs typeface="Arial" panose="020B0604020202020204" pitchFamily="34" charset="0"/>
                  </a:rPr>
                  <a:t> </a:t>
                </a:r>
                <a:r>
                  <a:rPr sz="800" spc="-35" dirty="0">
                    <a:latin typeface="Arial" panose="020B0604020202020204" pitchFamily="34" charset="0"/>
                    <a:cs typeface="Arial" panose="020B0604020202020204" pitchFamily="34" charset="0"/>
                  </a:rPr>
                  <a:t>IV</a:t>
                </a:r>
                <a:endParaRPr sz="800" dirty="0">
                  <a:latin typeface="Arial" panose="020B0604020202020204" pitchFamily="34" charset="0"/>
                  <a:cs typeface="Arial" panose="020B0604020202020204" pitchFamily="34" charset="0"/>
                </a:endParaRPr>
              </a:p>
            </p:txBody>
          </p:sp>
          <p:sp>
            <p:nvSpPr>
              <p:cNvPr id="82" name="object 2">
                <a:extLst>
                  <a:ext uri="{FF2B5EF4-FFF2-40B4-BE49-F238E27FC236}">
                    <a16:creationId xmlns:a16="http://schemas.microsoft.com/office/drawing/2014/main" id="{65A15AAB-E4CD-26D7-47F0-6D887542A0BA}"/>
                  </a:ext>
                </a:extLst>
              </p:cNvPr>
              <p:cNvSpPr txBox="1"/>
              <p:nvPr/>
            </p:nvSpPr>
            <p:spPr>
              <a:xfrm>
                <a:off x="10391141" y="5160282"/>
                <a:ext cx="134620" cy="135293"/>
              </a:xfrm>
              <a:prstGeom prst="rect">
                <a:avLst/>
              </a:prstGeom>
            </p:spPr>
            <p:txBody>
              <a:bodyPr vert="horz" wrap="square" lIns="0" tIns="12065" rIns="0" bIns="0" rtlCol="0">
                <a:spAutoFit/>
              </a:bodyPr>
              <a:lstStyle/>
              <a:p>
                <a:pPr marL="12700">
                  <a:lnSpc>
                    <a:spcPct val="100000"/>
                  </a:lnSpc>
                  <a:spcBef>
                    <a:spcPts val="95"/>
                  </a:spcBef>
                </a:pPr>
                <a:r>
                  <a:rPr sz="800" spc="-25"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83" name="object 3">
                <a:extLst>
                  <a:ext uri="{FF2B5EF4-FFF2-40B4-BE49-F238E27FC236}">
                    <a16:creationId xmlns:a16="http://schemas.microsoft.com/office/drawing/2014/main" id="{1C299242-8620-BEC3-7E45-563E7C1B5BA8}"/>
                  </a:ext>
                </a:extLst>
              </p:cNvPr>
              <p:cNvSpPr txBox="1"/>
              <p:nvPr/>
            </p:nvSpPr>
            <p:spPr>
              <a:xfrm>
                <a:off x="9725661" y="5160282"/>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8</a:t>
                </a:r>
                <a:endParaRPr sz="800">
                  <a:latin typeface="Arial" panose="020B0604020202020204" pitchFamily="34" charset="0"/>
                  <a:cs typeface="Arial" panose="020B0604020202020204" pitchFamily="34" charset="0"/>
                </a:endParaRPr>
              </a:p>
            </p:txBody>
          </p:sp>
          <p:sp>
            <p:nvSpPr>
              <p:cNvPr id="84" name="object 4">
                <a:extLst>
                  <a:ext uri="{FF2B5EF4-FFF2-40B4-BE49-F238E27FC236}">
                    <a16:creationId xmlns:a16="http://schemas.microsoft.com/office/drawing/2014/main" id="{669DA2AA-4E3C-AD73-D03A-91E2819AAA58}"/>
                  </a:ext>
                </a:extLst>
              </p:cNvPr>
              <p:cNvSpPr txBox="1"/>
              <p:nvPr/>
            </p:nvSpPr>
            <p:spPr>
              <a:xfrm>
                <a:off x="8185532" y="5100882"/>
                <a:ext cx="1105535" cy="439223"/>
              </a:xfrm>
              <a:prstGeom prst="rect">
                <a:avLst/>
              </a:prstGeom>
            </p:spPr>
            <p:txBody>
              <a:bodyPr vert="horz" wrap="square" lIns="0" tIns="71755" rIns="0" bIns="0" rtlCol="0">
                <a:spAutoFit/>
              </a:bodyPr>
              <a:lstStyle/>
              <a:p>
                <a:pPr marL="164465">
                  <a:lnSpc>
                    <a:spcPct val="100000"/>
                  </a:lnSpc>
                  <a:spcBef>
                    <a:spcPts val="565"/>
                  </a:spcBef>
                  <a:tabLst>
                    <a:tab pos="858519" algn="l"/>
                  </a:tabLst>
                </a:pPr>
                <a:r>
                  <a:rPr sz="800" spc="-50" dirty="0">
                    <a:latin typeface="Arial" panose="020B0604020202020204" pitchFamily="34" charset="0"/>
                    <a:cs typeface="Arial" panose="020B0604020202020204" pitchFamily="34" charset="0"/>
                  </a:rPr>
                  <a:t>4</a:t>
                </a:r>
                <a:r>
                  <a:rPr sz="800" dirty="0">
                    <a:latin typeface="Arial" panose="020B0604020202020204" pitchFamily="34" charset="0"/>
                    <a:cs typeface="Arial" panose="020B0604020202020204" pitchFamily="34" charset="0"/>
                  </a:rPr>
                  <a:t>	</a:t>
                </a:r>
                <a:r>
                  <a:rPr sz="800" spc="-50" dirty="0">
                    <a:latin typeface="Arial" panose="020B0604020202020204" pitchFamily="34" charset="0"/>
                    <a:cs typeface="Arial" panose="020B0604020202020204" pitchFamily="34" charset="0"/>
                  </a:rPr>
                  <a:t>6</a:t>
                </a:r>
                <a:endParaRPr sz="800" dirty="0">
                  <a:latin typeface="Arial" panose="020B0604020202020204" pitchFamily="34" charset="0"/>
                  <a:cs typeface="Arial" panose="020B0604020202020204" pitchFamily="34" charset="0"/>
                </a:endParaRPr>
              </a:p>
              <a:p>
                <a:pPr marL="12700">
                  <a:lnSpc>
                    <a:spcPct val="100000"/>
                  </a:lnSpc>
                  <a:spcBef>
                    <a:spcPts val="680"/>
                  </a:spcBef>
                </a:pPr>
                <a:r>
                  <a:rPr sz="1000" b="1" dirty="0">
                    <a:latin typeface="Arial" panose="020B0604020202020204" pitchFamily="34" charset="0"/>
                    <a:cs typeface="Arial" panose="020B0604020202020204" pitchFamily="34" charset="0"/>
                  </a:rPr>
                  <a:t>duration</a:t>
                </a:r>
                <a:r>
                  <a:rPr sz="1000" b="1" spc="180" dirty="0">
                    <a:latin typeface="Arial" panose="020B0604020202020204" pitchFamily="34" charset="0"/>
                    <a:cs typeface="Arial" panose="020B0604020202020204" pitchFamily="34" charset="0"/>
                  </a:rPr>
                  <a:t> </a:t>
                </a:r>
                <a:r>
                  <a:rPr sz="1000" b="1" spc="-10" dirty="0">
                    <a:latin typeface="Arial" panose="020B0604020202020204" pitchFamily="34" charset="0"/>
                    <a:cs typeface="Arial" panose="020B0604020202020204" pitchFamily="34" charset="0"/>
                  </a:rPr>
                  <a:t>(years)</a:t>
                </a:r>
                <a:endParaRPr sz="1000" b="1" dirty="0">
                  <a:latin typeface="Arial" panose="020B0604020202020204" pitchFamily="34" charset="0"/>
                  <a:cs typeface="Arial" panose="020B0604020202020204" pitchFamily="34" charset="0"/>
                </a:endParaRPr>
              </a:p>
            </p:txBody>
          </p:sp>
          <p:sp>
            <p:nvSpPr>
              <p:cNvPr id="85" name="object 5">
                <a:extLst>
                  <a:ext uri="{FF2B5EF4-FFF2-40B4-BE49-F238E27FC236}">
                    <a16:creationId xmlns:a16="http://schemas.microsoft.com/office/drawing/2014/main" id="{F82E0366-474C-C91E-EF4A-79D7684AA304}"/>
                  </a:ext>
                </a:extLst>
              </p:cNvPr>
              <p:cNvSpPr txBox="1"/>
              <p:nvPr/>
            </p:nvSpPr>
            <p:spPr>
              <a:xfrm>
                <a:off x="7643495" y="5160282"/>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2</a:t>
                </a:r>
                <a:endParaRPr sz="800">
                  <a:latin typeface="Arial" panose="020B0604020202020204" pitchFamily="34" charset="0"/>
                  <a:cs typeface="Arial" panose="020B0604020202020204" pitchFamily="34" charset="0"/>
                </a:endParaRPr>
              </a:p>
            </p:txBody>
          </p:sp>
          <p:sp>
            <p:nvSpPr>
              <p:cNvPr id="86" name="object 6">
                <a:extLst>
                  <a:ext uri="{FF2B5EF4-FFF2-40B4-BE49-F238E27FC236}">
                    <a16:creationId xmlns:a16="http://schemas.microsoft.com/office/drawing/2014/main" id="{A020B371-1DBB-726F-C627-4F2A186E3161}"/>
                  </a:ext>
                </a:extLst>
              </p:cNvPr>
              <p:cNvSpPr txBox="1"/>
              <p:nvPr/>
            </p:nvSpPr>
            <p:spPr>
              <a:xfrm>
                <a:off x="6949567" y="5160282"/>
                <a:ext cx="83820" cy="135293"/>
              </a:xfrm>
              <a:prstGeom prst="rect">
                <a:avLst/>
              </a:prstGeom>
            </p:spPr>
            <p:txBody>
              <a:bodyPr vert="horz" wrap="square" lIns="0" tIns="12065" rIns="0" bIns="0" rtlCol="0">
                <a:spAutoFit/>
              </a:bodyPr>
              <a:lstStyle/>
              <a:p>
                <a:pPr marL="12700">
                  <a:lnSpc>
                    <a:spcPct val="100000"/>
                  </a:lnSpc>
                  <a:spcBef>
                    <a:spcPts val="95"/>
                  </a:spcBef>
                </a:pPr>
                <a:r>
                  <a:rPr sz="800" spc="-5" dirty="0">
                    <a:latin typeface="Arial" panose="020B0604020202020204" pitchFamily="34" charset="0"/>
                    <a:cs typeface="Arial" panose="020B0604020202020204" pitchFamily="34" charset="0"/>
                  </a:rPr>
                  <a:t>0</a:t>
                </a:r>
                <a:endParaRPr sz="800">
                  <a:latin typeface="Arial" panose="020B0604020202020204" pitchFamily="34" charset="0"/>
                  <a:cs typeface="Arial" panose="020B0604020202020204" pitchFamily="34" charset="0"/>
                </a:endParaRPr>
              </a:p>
            </p:txBody>
          </p:sp>
          <p:grpSp>
            <p:nvGrpSpPr>
              <p:cNvPr id="87" name="object 7">
                <a:extLst>
                  <a:ext uri="{FF2B5EF4-FFF2-40B4-BE49-F238E27FC236}">
                    <a16:creationId xmlns:a16="http://schemas.microsoft.com/office/drawing/2014/main" id="{3F968347-0F95-F7D1-1F8A-639710CC5424}"/>
                  </a:ext>
                </a:extLst>
              </p:cNvPr>
              <p:cNvGrpSpPr/>
              <p:nvPr/>
            </p:nvGrpSpPr>
            <p:grpSpPr>
              <a:xfrm>
                <a:off x="6724650" y="1257654"/>
                <a:ext cx="80010" cy="3851275"/>
                <a:chOff x="1441322" y="1253489"/>
                <a:chExt cx="80010" cy="3851275"/>
              </a:xfrm>
            </p:grpSpPr>
            <p:sp>
              <p:nvSpPr>
                <p:cNvPr id="106" name="object 8">
                  <a:extLst>
                    <a:ext uri="{FF2B5EF4-FFF2-40B4-BE49-F238E27FC236}">
                      <a16:creationId xmlns:a16="http://schemas.microsoft.com/office/drawing/2014/main" id="{908029E0-9EC1-99E3-AAEA-0ED55375061B}"/>
                    </a:ext>
                  </a:extLst>
                </p:cNvPr>
                <p:cNvSpPr/>
                <p:nvPr/>
              </p:nvSpPr>
              <p:spPr>
                <a:xfrm>
                  <a:off x="1514601" y="1256664"/>
                  <a:ext cx="0" cy="3844925"/>
                </a:xfrm>
                <a:custGeom>
                  <a:avLst/>
                  <a:gdLst/>
                  <a:ahLst/>
                  <a:cxnLst/>
                  <a:rect l="l" t="t" r="r" b="b"/>
                  <a:pathLst>
                    <a:path h="3844925">
                      <a:moveTo>
                        <a:pt x="0" y="0"/>
                      </a:moveTo>
                      <a:lnTo>
                        <a:pt x="0" y="3844797"/>
                      </a:lnTo>
                    </a:path>
                  </a:pathLst>
                </a:custGeom>
                <a:ln w="6337">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07" name="object 9">
                  <a:extLst>
                    <a:ext uri="{FF2B5EF4-FFF2-40B4-BE49-F238E27FC236}">
                      <a16:creationId xmlns:a16="http://schemas.microsoft.com/office/drawing/2014/main" id="{E58718C4-4597-F3E2-EE39-416A9B39CA67}"/>
                    </a:ext>
                  </a:extLst>
                </p:cNvPr>
                <p:cNvSpPr/>
                <p:nvPr/>
              </p:nvSpPr>
              <p:spPr>
                <a:xfrm>
                  <a:off x="1447672" y="1448942"/>
                  <a:ext cx="67310" cy="3460750"/>
                </a:xfrm>
                <a:custGeom>
                  <a:avLst/>
                  <a:gdLst/>
                  <a:ahLst/>
                  <a:cxnLst/>
                  <a:rect l="l" t="t" r="r" b="b"/>
                  <a:pathLst>
                    <a:path w="67309" h="3460750">
                      <a:moveTo>
                        <a:pt x="66929" y="3460368"/>
                      </a:moveTo>
                      <a:lnTo>
                        <a:pt x="0" y="3460368"/>
                      </a:lnTo>
                    </a:path>
                    <a:path w="67309" h="3460750">
                      <a:moveTo>
                        <a:pt x="66929" y="2768218"/>
                      </a:moveTo>
                      <a:lnTo>
                        <a:pt x="0" y="2768218"/>
                      </a:lnTo>
                    </a:path>
                    <a:path w="67309" h="3460750">
                      <a:moveTo>
                        <a:pt x="66929" y="2076196"/>
                      </a:moveTo>
                      <a:lnTo>
                        <a:pt x="0" y="2076196"/>
                      </a:lnTo>
                    </a:path>
                    <a:path w="67309" h="3460750">
                      <a:moveTo>
                        <a:pt x="66929" y="1384046"/>
                      </a:moveTo>
                      <a:lnTo>
                        <a:pt x="0" y="1384046"/>
                      </a:lnTo>
                    </a:path>
                    <a:path w="67309" h="3460750">
                      <a:moveTo>
                        <a:pt x="66929" y="692023"/>
                      </a:moveTo>
                      <a:lnTo>
                        <a:pt x="0" y="692023"/>
                      </a:lnTo>
                    </a:path>
                    <a:path w="67309" h="3460750">
                      <a:moveTo>
                        <a:pt x="66929" y="0"/>
                      </a:moveTo>
                      <a:lnTo>
                        <a:pt x="0" y="0"/>
                      </a:lnTo>
                    </a:path>
                  </a:pathLst>
                </a:custGeom>
                <a:ln w="12674">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88" name="object 10">
                <a:extLst>
                  <a:ext uri="{FF2B5EF4-FFF2-40B4-BE49-F238E27FC236}">
                    <a16:creationId xmlns:a16="http://schemas.microsoft.com/office/drawing/2014/main" id="{97F80634-2C86-0629-1420-652932618A5A}"/>
                  </a:ext>
                </a:extLst>
              </p:cNvPr>
              <p:cNvSpPr txBox="1"/>
              <p:nvPr/>
            </p:nvSpPr>
            <p:spPr>
              <a:xfrm>
                <a:off x="6323614" y="2498884"/>
                <a:ext cx="166712" cy="1353185"/>
              </a:xfrm>
              <a:prstGeom prst="rect">
                <a:avLst/>
              </a:prstGeom>
            </p:spPr>
            <p:txBody>
              <a:bodyPr vert="vert270" wrap="square" lIns="0" tIns="0" rIns="0" bIns="0" rtlCol="0">
                <a:spAutoFit/>
              </a:bodyPr>
              <a:lstStyle/>
              <a:p>
                <a:pPr marL="12700">
                  <a:lnSpc>
                    <a:spcPts val="1285"/>
                  </a:lnSpc>
                </a:pPr>
                <a:r>
                  <a:rPr sz="1050" b="1" dirty="0">
                    <a:latin typeface="Arial" panose="020B0604020202020204" pitchFamily="34" charset="0"/>
                    <a:cs typeface="Arial" panose="020B0604020202020204" pitchFamily="34" charset="0"/>
                  </a:rPr>
                  <a:t>cumulative</a:t>
                </a:r>
                <a:r>
                  <a:rPr sz="1050" b="1" spc="440" dirty="0">
                    <a:latin typeface="Arial" panose="020B0604020202020204" pitchFamily="34" charset="0"/>
                    <a:cs typeface="Arial" panose="020B0604020202020204" pitchFamily="34" charset="0"/>
                  </a:rPr>
                  <a:t> </a:t>
                </a:r>
                <a:r>
                  <a:rPr sz="1050" b="1" spc="-10" dirty="0">
                    <a:latin typeface="Arial" panose="020B0604020202020204" pitchFamily="34" charset="0"/>
                    <a:cs typeface="Arial" panose="020B0604020202020204" pitchFamily="34" charset="0"/>
                  </a:rPr>
                  <a:t>survival</a:t>
                </a:r>
                <a:endParaRPr sz="1050" b="1" dirty="0">
                  <a:latin typeface="Arial" panose="020B0604020202020204" pitchFamily="34" charset="0"/>
                  <a:cs typeface="Arial" panose="020B0604020202020204" pitchFamily="34" charset="0"/>
                </a:endParaRPr>
              </a:p>
            </p:txBody>
          </p:sp>
          <p:sp>
            <p:nvSpPr>
              <p:cNvPr id="89" name="object 11">
                <a:extLst>
                  <a:ext uri="{FF2B5EF4-FFF2-40B4-BE49-F238E27FC236}">
                    <a16:creationId xmlns:a16="http://schemas.microsoft.com/office/drawing/2014/main" id="{7A2AF66D-6C02-7BEE-801D-A59AD0CE3790}"/>
                  </a:ext>
                </a:extLst>
              </p:cNvPr>
              <p:cNvSpPr txBox="1"/>
              <p:nvPr/>
            </p:nvSpPr>
            <p:spPr>
              <a:xfrm>
                <a:off x="6575806" y="1390033"/>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1.0</a:t>
                </a:r>
                <a:endParaRPr sz="800">
                  <a:latin typeface="Arial" panose="020B0604020202020204" pitchFamily="34" charset="0"/>
                  <a:cs typeface="Arial" panose="020B0604020202020204" pitchFamily="34" charset="0"/>
                </a:endParaRPr>
              </a:p>
            </p:txBody>
          </p:sp>
          <p:sp>
            <p:nvSpPr>
              <p:cNvPr id="90" name="object 12">
                <a:extLst>
                  <a:ext uri="{FF2B5EF4-FFF2-40B4-BE49-F238E27FC236}">
                    <a16:creationId xmlns:a16="http://schemas.microsoft.com/office/drawing/2014/main" id="{3F104D56-58EC-213C-321F-1DD2136DFE80}"/>
                  </a:ext>
                </a:extLst>
              </p:cNvPr>
              <p:cNvSpPr txBox="1"/>
              <p:nvPr/>
            </p:nvSpPr>
            <p:spPr>
              <a:xfrm>
                <a:off x="6575806" y="2082183"/>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0.8</a:t>
                </a:r>
                <a:endParaRPr sz="800">
                  <a:latin typeface="Arial" panose="020B0604020202020204" pitchFamily="34" charset="0"/>
                  <a:cs typeface="Arial" panose="020B0604020202020204" pitchFamily="34" charset="0"/>
                </a:endParaRPr>
              </a:p>
            </p:txBody>
          </p:sp>
          <p:sp>
            <p:nvSpPr>
              <p:cNvPr id="91" name="object 13">
                <a:extLst>
                  <a:ext uri="{FF2B5EF4-FFF2-40B4-BE49-F238E27FC236}">
                    <a16:creationId xmlns:a16="http://schemas.microsoft.com/office/drawing/2014/main" id="{C76C5133-BFC1-77D1-4063-7A8C3A790FA6}"/>
                  </a:ext>
                </a:extLst>
              </p:cNvPr>
              <p:cNvSpPr txBox="1"/>
              <p:nvPr/>
            </p:nvSpPr>
            <p:spPr>
              <a:xfrm>
                <a:off x="6575806" y="2774206"/>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0.6</a:t>
                </a:r>
                <a:endParaRPr sz="800">
                  <a:latin typeface="Arial" panose="020B0604020202020204" pitchFamily="34" charset="0"/>
                  <a:cs typeface="Arial" panose="020B0604020202020204" pitchFamily="34" charset="0"/>
                </a:endParaRPr>
              </a:p>
            </p:txBody>
          </p:sp>
          <p:sp>
            <p:nvSpPr>
              <p:cNvPr id="92" name="object 14">
                <a:extLst>
                  <a:ext uri="{FF2B5EF4-FFF2-40B4-BE49-F238E27FC236}">
                    <a16:creationId xmlns:a16="http://schemas.microsoft.com/office/drawing/2014/main" id="{D35BE5D2-E056-C009-D4B1-FB40CDE66A42}"/>
                  </a:ext>
                </a:extLst>
              </p:cNvPr>
              <p:cNvSpPr txBox="1"/>
              <p:nvPr/>
            </p:nvSpPr>
            <p:spPr>
              <a:xfrm>
                <a:off x="6575806" y="3466356"/>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0.4</a:t>
                </a:r>
                <a:endParaRPr sz="800" dirty="0">
                  <a:latin typeface="Arial" panose="020B0604020202020204" pitchFamily="34" charset="0"/>
                  <a:cs typeface="Arial" panose="020B0604020202020204" pitchFamily="34" charset="0"/>
                </a:endParaRPr>
              </a:p>
            </p:txBody>
          </p:sp>
          <p:sp>
            <p:nvSpPr>
              <p:cNvPr id="93" name="object 15">
                <a:extLst>
                  <a:ext uri="{FF2B5EF4-FFF2-40B4-BE49-F238E27FC236}">
                    <a16:creationId xmlns:a16="http://schemas.microsoft.com/office/drawing/2014/main" id="{4F3AFC90-0BD3-6F66-1F3D-A89393141F2B}"/>
                  </a:ext>
                </a:extLst>
              </p:cNvPr>
              <p:cNvSpPr txBox="1"/>
              <p:nvPr/>
            </p:nvSpPr>
            <p:spPr>
              <a:xfrm>
                <a:off x="6575806" y="4158379"/>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0.2</a:t>
                </a:r>
                <a:endParaRPr sz="800">
                  <a:latin typeface="Arial" panose="020B0604020202020204" pitchFamily="34" charset="0"/>
                  <a:cs typeface="Arial" panose="020B0604020202020204" pitchFamily="34" charset="0"/>
                </a:endParaRPr>
              </a:p>
            </p:txBody>
          </p:sp>
          <p:sp>
            <p:nvSpPr>
              <p:cNvPr id="94" name="object 16">
                <a:extLst>
                  <a:ext uri="{FF2B5EF4-FFF2-40B4-BE49-F238E27FC236}">
                    <a16:creationId xmlns:a16="http://schemas.microsoft.com/office/drawing/2014/main" id="{AA363063-7A25-1866-2FD9-C9FA4C3704C9}"/>
                  </a:ext>
                </a:extLst>
              </p:cNvPr>
              <p:cNvSpPr txBox="1"/>
              <p:nvPr/>
            </p:nvSpPr>
            <p:spPr>
              <a:xfrm>
                <a:off x="6575806" y="4850402"/>
                <a:ext cx="161925" cy="135293"/>
              </a:xfrm>
              <a:prstGeom prst="rect">
                <a:avLst/>
              </a:prstGeom>
            </p:spPr>
            <p:txBody>
              <a:bodyPr vert="horz" wrap="square" lIns="0" tIns="12065" rIns="0" bIns="0" rtlCol="0">
                <a:spAutoFit/>
              </a:bodyPr>
              <a:lstStyle/>
              <a:p>
                <a:pPr marL="12700">
                  <a:lnSpc>
                    <a:spcPct val="100000"/>
                  </a:lnSpc>
                  <a:spcBef>
                    <a:spcPts val="95"/>
                  </a:spcBef>
                </a:pPr>
                <a:r>
                  <a:rPr sz="800" spc="-30" dirty="0">
                    <a:latin typeface="Arial" panose="020B0604020202020204" pitchFamily="34" charset="0"/>
                    <a:cs typeface="Arial" panose="020B0604020202020204" pitchFamily="34" charset="0"/>
                  </a:rPr>
                  <a:t>0.0</a:t>
                </a:r>
                <a:endParaRPr sz="800">
                  <a:latin typeface="Arial" panose="020B0604020202020204" pitchFamily="34" charset="0"/>
                  <a:cs typeface="Arial" panose="020B0604020202020204" pitchFamily="34" charset="0"/>
                </a:endParaRPr>
              </a:p>
            </p:txBody>
          </p:sp>
          <p:grpSp>
            <p:nvGrpSpPr>
              <p:cNvPr id="95" name="object 17">
                <a:extLst>
                  <a:ext uri="{FF2B5EF4-FFF2-40B4-BE49-F238E27FC236}">
                    <a16:creationId xmlns:a16="http://schemas.microsoft.com/office/drawing/2014/main" id="{F97ECFAC-7351-13D2-86A7-9068B3CED033}"/>
                  </a:ext>
                </a:extLst>
              </p:cNvPr>
              <p:cNvGrpSpPr/>
              <p:nvPr/>
            </p:nvGrpSpPr>
            <p:grpSpPr>
              <a:xfrm>
                <a:off x="6793177" y="1256077"/>
                <a:ext cx="4070985" cy="3854450"/>
                <a:chOff x="1509849" y="1251912"/>
                <a:chExt cx="4070985" cy="3854450"/>
              </a:xfrm>
            </p:grpSpPr>
            <p:sp>
              <p:nvSpPr>
                <p:cNvPr id="99" name="object 18">
                  <a:extLst>
                    <a:ext uri="{FF2B5EF4-FFF2-40B4-BE49-F238E27FC236}">
                      <a16:creationId xmlns:a16="http://schemas.microsoft.com/office/drawing/2014/main" id="{CAA7B38C-D843-7905-7F7E-34F0E2F4A7E6}"/>
                    </a:ext>
                  </a:extLst>
                </p:cNvPr>
                <p:cNvSpPr/>
                <p:nvPr/>
              </p:nvSpPr>
              <p:spPr>
                <a:xfrm>
                  <a:off x="1707387" y="1448943"/>
                  <a:ext cx="3056255" cy="610870"/>
                </a:xfrm>
                <a:custGeom>
                  <a:avLst/>
                  <a:gdLst/>
                  <a:ahLst/>
                  <a:cxnLst/>
                  <a:rect l="l" t="t" r="r" b="b"/>
                  <a:pathLst>
                    <a:path w="3056254" h="610869">
                      <a:moveTo>
                        <a:pt x="0" y="0"/>
                      </a:moveTo>
                      <a:lnTo>
                        <a:pt x="150241" y="0"/>
                      </a:lnTo>
                      <a:lnTo>
                        <a:pt x="150241" y="253"/>
                      </a:lnTo>
                      <a:lnTo>
                        <a:pt x="189992" y="253"/>
                      </a:lnTo>
                      <a:lnTo>
                        <a:pt x="189992" y="761"/>
                      </a:lnTo>
                      <a:lnTo>
                        <a:pt x="238125" y="761"/>
                      </a:lnTo>
                      <a:lnTo>
                        <a:pt x="238125" y="1397"/>
                      </a:lnTo>
                      <a:lnTo>
                        <a:pt x="375285" y="1397"/>
                      </a:lnTo>
                      <a:lnTo>
                        <a:pt x="375285" y="2158"/>
                      </a:lnTo>
                      <a:lnTo>
                        <a:pt x="655701" y="2158"/>
                      </a:lnTo>
                      <a:lnTo>
                        <a:pt x="655701" y="3175"/>
                      </a:lnTo>
                      <a:lnTo>
                        <a:pt x="1104900" y="3175"/>
                      </a:lnTo>
                      <a:lnTo>
                        <a:pt x="1104900" y="5206"/>
                      </a:lnTo>
                      <a:lnTo>
                        <a:pt x="1116330" y="5206"/>
                      </a:lnTo>
                      <a:lnTo>
                        <a:pt x="1116330" y="8127"/>
                      </a:lnTo>
                      <a:lnTo>
                        <a:pt x="1218311" y="8127"/>
                      </a:lnTo>
                      <a:lnTo>
                        <a:pt x="1218311" y="12700"/>
                      </a:lnTo>
                      <a:lnTo>
                        <a:pt x="1305179" y="12700"/>
                      </a:lnTo>
                      <a:lnTo>
                        <a:pt x="1305179" y="20192"/>
                      </a:lnTo>
                      <a:lnTo>
                        <a:pt x="1780032" y="20192"/>
                      </a:lnTo>
                      <a:lnTo>
                        <a:pt x="1780032" y="32257"/>
                      </a:lnTo>
                      <a:lnTo>
                        <a:pt x="1846961" y="32257"/>
                      </a:lnTo>
                      <a:lnTo>
                        <a:pt x="1846961" y="50673"/>
                      </a:lnTo>
                      <a:lnTo>
                        <a:pt x="2554732" y="50673"/>
                      </a:lnTo>
                      <a:lnTo>
                        <a:pt x="2554732" y="90297"/>
                      </a:lnTo>
                      <a:lnTo>
                        <a:pt x="2915412" y="90297"/>
                      </a:lnTo>
                      <a:lnTo>
                        <a:pt x="2915412" y="192531"/>
                      </a:lnTo>
                      <a:lnTo>
                        <a:pt x="3056001" y="192531"/>
                      </a:lnTo>
                      <a:lnTo>
                        <a:pt x="3056001" y="610615"/>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00" name="object 19">
                  <a:extLst>
                    <a:ext uri="{FF2B5EF4-FFF2-40B4-BE49-F238E27FC236}">
                      <a16:creationId xmlns:a16="http://schemas.microsoft.com/office/drawing/2014/main" id="{05B6658C-AE3C-5F03-D960-E490BD0672FE}"/>
                    </a:ext>
                  </a:extLst>
                </p:cNvPr>
                <p:cNvSpPr/>
                <p:nvPr/>
              </p:nvSpPr>
              <p:spPr>
                <a:xfrm>
                  <a:off x="1707387" y="1448943"/>
                  <a:ext cx="3056255" cy="3008630"/>
                </a:xfrm>
                <a:custGeom>
                  <a:avLst/>
                  <a:gdLst/>
                  <a:ahLst/>
                  <a:cxnLst/>
                  <a:rect l="l" t="t" r="r" b="b"/>
                  <a:pathLst>
                    <a:path w="3056254" h="3008629">
                      <a:moveTo>
                        <a:pt x="0" y="0"/>
                      </a:moveTo>
                      <a:lnTo>
                        <a:pt x="150241" y="0"/>
                      </a:lnTo>
                      <a:lnTo>
                        <a:pt x="150241" y="3301"/>
                      </a:lnTo>
                      <a:lnTo>
                        <a:pt x="189992" y="3301"/>
                      </a:lnTo>
                      <a:lnTo>
                        <a:pt x="189992" y="8635"/>
                      </a:lnTo>
                      <a:lnTo>
                        <a:pt x="238125" y="8635"/>
                      </a:lnTo>
                      <a:lnTo>
                        <a:pt x="238125" y="15239"/>
                      </a:lnTo>
                      <a:lnTo>
                        <a:pt x="375285" y="15239"/>
                      </a:lnTo>
                      <a:lnTo>
                        <a:pt x="375285" y="22859"/>
                      </a:lnTo>
                      <a:lnTo>
                        <a:pt x="655701" y="22859"/>
                      </a:lnTo>
                      <a:lnTo>
                        <a:pt x="655701" y="33781"/>
                      </a:lnTo>
                      <a:lnTo>
                        <a:pt x="1104900" y="33781"/>
                      </a:lnTo>
                      <a:lnTo>
                        <a:pt x="1104900" y="55245"/>
                      </a:lnTo>
                      <a:lnTo>
                        <a:pt x="1116330" y="55245"/>
                      </a:lnTo>
                      <a:lnTo>
                        <a:pt x="1116330" y="85089"/>
                      </a:lnTo>
                      <a:lnTo>
                        <a:pt x="1218311" y="85089"/>
                      </a:lnTo>
                      <a:lnTo>
                        <a:pt x="1218311" y="131572"/>
                      </a:lnTo>
                      <a:lnTo>
                        <a:pt x="1305179" y="131572"/>
                      </a:lnTo>
                      <a:lnTo>
                        <a:pt x="1305179" y="205993"/>
                      </a:lnTo>
                      <a:lnTo>
                        <a:pt x="1780032" y="205993"/>
                      </a:lnTo>
                      <a:lnTo>
                        <a:pt x="1780032" y="323596"/>
                      </a:lnTo>
                      <a:lnTo>
                        <a:pt x="1846961" y="323596"/>
                      </a:lnTo>
                      <a:lnTo>
                        <a:pt x="1846961" y="496315"/>
                      </a:lnTo>
                      <a:lnTo>
                        <a:pt x="2554732" y="496315"/>
                      </a:lnTo>
                      <a:lnTo>
                        <a:pt x="2554732" y="838707"/>
                      </a:lnTo>
                      <a:lnTo>
                        <a:pt x="2915412" y="838707"/>
                      </a:lnTo>
                      <a:lnTo>
                        <a:pt x="2915412" y="1562227"/>
                      </a:lnTo>
                      <a:lnTo>
                        <a:pt x="3056001" y="1562227"/>
                      </a:lnTo>
                      <a:lnTo>
                        <a:pt x="3056001" y="3008629"/>
                      </a:lnTo>
                    </a:path>
                  </a:pathLst>
                </a:custGeom>
                <a:ln w="9505">
                  <a:solidFill>
                    <a:srgbClr val="2DB847"/>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01" name="object 20">
                  <a:extLst>
                    <a:ext uri="{FF2B5EF4-FFF2-40B4-BE49-F238E27FC236}">
                      <a16:creationId xmlns:a16="http://schemas.microsoft.com/office/drawing/2014/main" id="{556D490F-549E-6668-972F-BA05A609326D}"/>
                    </a:ext>
                  </a:extLst>
                </p:cNvPr>
                <p:cNvSpPr/>
                <p:nvPr/>
              </p:nvSpPr>
              <p:spPr>
                <a:xfrm>
                  <a:off x="1707387" y="1448943"/>
                  <a:ext cx="3056255" cy="3460750"/>
                </a:xfrm>
                <a:custGeom>
                  <a:avLst/>
                  <a:gdLst/>
                  <a:ahLst/>
                  <a:cxnLst/>
                  <a:rect l="l" t="t" r="r" b="b"/>
                  <a:pathLst>
                    <a:path w="3056254" h="3460750">
                      <a:moveTo>
                        <a:pt x="0" y="0"/>
                      </a:moveTo>
                      <a:lnTo>
                        <a:pt x="150241" y="0"/>
                      </a:lnTo>
                      <a:lnTo>
                        <a:pt x="150241" y="18541"/>
                      </a:lnTo>
                      <a:lnTo>
                        <a:pt x="189992" y="18541"/>
                      </a:lnTo>
                      <a:lnTo>
                        <a:pt x="189992" y="48895"/>
                      </a:lnTo>
                      <a:lnTo>
                        <a:pt x="238125" y="48895"/>
                      </a:lnTo>
                      <a:lnTo>
                        <a:pt x="238125" y="85471"/>
                      </a:lnTo>
                      <a:lnTo>
                        <a:pt x="375285" y="85471"/>
                      </a:lnTo>
                      <a:lnTo>
                        <a:pt x="375285" y="127253"/>
                      </a:lnTo>
                      <a:lnTo>
                        <a:pt x="655701" y="127253"/>
                      </a:lnTo>
                      <a:lnTo>
                        <a:pt x="655701" y="187198"/>
                      </a:lnTo>
                      <a:lnTo>
                        <a:pt x="1104900" y="187198"/>
                      </a:lnTo>
                      <a:lnTo>
                        <a:pt x="1104900" y="301498"/>
                      </a:lnTo>
                      <a:lnTo>
                        <a:pt x="1116330" y="301498"/>
                      </a:lnTo>
                      <a:lnTo>
                        <a:pt x="1116330" y="455040"/>
                      </a:lnTo>
                      <a:lnTo>
                        <a:pt x="1218311" y="455040"/>
                      </a:lnTo>
                      <a:lnTo>
                        <a:pt x="1218311" y="681735"/>
                      </a:lnTo>
                      <a:lnTo>
                        <a:pt x="1305179" y="681735"/>
                      </a:lnTo>
                      <a:lnTo>
                        <a:pt x="1305179" y="1015110"/>
                      </a:lnTo>
                      <a:lnTo>
                        <a:pt x="1780032" y="1015110"/>
                      </a:lnTo>
                      <a:lnTo>
                        <a:pt x="1780032" y="1474724"/>
                      </a:lnTo>
                      <a:lnTo>
                        <a:pt x="1846961" y="1474724"/>
                      </a:lnTo>
                      <a:lnTo>
                        <a:pt x="1846961" y="2018791"/>
                      </a:lnTo>
                      <a:lnTo>
                        <a:pt x="2554732" y="2018791"/>
                      </a:lnTo>
                      <a:lnTo>
                        <a:pt x="2554732" y="2740532"/>
                      </a:lnTo>
                      <a:lnTo>
                        <a:pt x="2915412" y="2740532"/>
                      </a:lnTo>
                      <a:lnTo>
                        <a:pt x="2915412" y="3344544"/>
                      </a:lnTo>
                      <a:lnTo>
                        <a:pt x="3056001" y="3344544"/>
                      </a:lnTo>
                      <a:lnTo>
                        <a:pt x="3056001" y="3460241"/>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02" name="object 21">
                  <a:extLst>
                    <a:ext uri="{FF2B5EF4-FFF2-40B4-BE49-F238E27FC236}">
                      <a16:creationId xmlns:a16="http://schemas.microsoft.com/office/drawing/2014/main" id="{36E862D8-07B4-DD8B-F0F0-F84ECA2A3FA6}"/>
                    </a:ext>
                  </a:extLst>
                </p:cNvPr>
                <p:cNvSpPr/>
                <p:nvPr/>
              </p:nvSpPr>
              <p:spPr>
                <a:xfrm>
                  <a:off x="1514601" y="1256665"/>
                  <a:ext cx="3855720" cy="3844925"/>
                </a:xfrm>
                <a:custGeom>
                  <a:avLst/>
                  <a:gdLst/>
                  <a:ahLst/>
                  <a:cxnLst/>
                  <a:rect l="l" t="t" r="r" b="b"/>
                  <a:pathLst>
                    <a:path w="3855720" h="3844925">
                      <a:moveTo>
                        <a:pt x="0" y="0"/>
                      </a:moveTo>
                      <a:lnTo>
                        <a:pt x="3855720" y="0"/>
                      </a:lnTo>
                      <a:lnTo>
                        <a:pt x="3855720" y="3844797"/>
                      </a:lnTo>
                      <a:lnTo>
                        <a:pt x="0" y="3844797"/>
                      </a:lnTo>
                      <a:lnTo>
                        <a:pt x="0" y="0"/>
                      </a:lnTo>
                      <a:close/>
                    </a:path>
                  </a:pathLst>
                </a:custGeom>
                <a:ln w="9505">
                  <a:solidFill>
                    <a:srgbClr val="000000"/>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03" name="object 22">
                  <a:extLst>
                    <a:ext uri="{FF2B5EF4-FFF2-40B4-BE49-F238E27FC236}">
                      <a16:creationId xmlns:a16="http://schemas.microsoft.com/office/drawing/2014/main" id="{0A43FCDF-53D3-2130-6659-1EF5D0F92D2A}"/>
                    </a:ext>
                  </a:extLst>
                </p:cNvPr>
                <p:cNvSpPr/>
                <p:nvPr/>
              </p:nvSpPr>
              <p:spPr>
                <a:xfrm>
                  <a:off x="5393182" y="1568196"/>
                  <a:ext cx="182880" cy="45720"/>
                </a:xfrm>
                <a:custGeom>
                  <a:avLst/>
                  <a:gdLst/>
                  <a:ahLst/>
                  <a:cxnLst/>
                  <a:rect l="l" t="t" r="r" b="b"/>
                  <a:pathLst>
                    <a:path w="182879" h="45719">
                      <a:moveTo>
                        <a:pt x="0" y="45593"/>
                      </a:moveTo>
                      <a:lnTo>
                        <a:pt x="91185" y="45593"/>
                      </a:lnTo>
                      <a:lnTo>
                        <a:pt x="91185" y="0"/>
                      </a:lnTo>
                      <a:lnTo>
                        <a:pt x="182498" y="0"/>
                      </a:lnTo>
                      <a:lnTo>
                        <a:pt x="182498" y="45593"/>
                      </a:lnTo>
                    </a:path>
                  </a:pathLst>
                </a:custGeom>
                <a:ln w="9505">
                  <a:solidFill>
                    <a:srgbClr val="5D60FF"/>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04" name="object 23">
                  <a:extLst>
                    <a:ext uri="{FF2B5EF4-FFF2-40B4-BE49-F238E27FC236}">
                      <a16:creationId xmlns:a16="http://schemas.microsoft.com/office/drawing/2014/main" id="{B8538AEF-B294-0415-B3A0-5EE7E4F4C59C}"/>
                    </a:ext>
                  </a:extLst>
                </p:cNvPr>
                <p:cNvSpPr/>
                <p:nvPr/>
              </p:nvSpPr>
              <p:spPr>
                <a:xfrm>
                  <a:off x="5393182" y="1707388"/>
                  <a:ext cx="182880" cy="45720"/>
                </a:xfrm>
                <a:custGeom>
                  <a:avLst/>
                  <a:gdLst/>
                  <a:ahLst/>
                  <a:cxnLst/>
                  <a:rect l="l" t="t" r="r" b="b"/>
                  <a:pathLst>
                    <a:path w="182879" h="45719">
                      <a:moveTo>
                        <a:pt x="0" y="45592"/>
                      </a:moveTo>
                      <a:lnTo>
                        <a:pt x="91185" y="45592"/>
                      </a:lnTo>
                      <a:lnTo>
                        <a:pt x="91185" y="0"/>
                      </a:lnTo>
                      <a:lnTo>
                        <a:pt x="182498" y="0"/>
                      </a:lnTo>
                      <a:lnTo>
                        <a:pt x="182498" y="45592"/>
                      </a:lnTo>
                    </a:path>
                  </a:pathLst>
                </a:custGeom>
                <a:ln w="9505">
                  <a:solidFill>
                    <a:srgbClr val="2DB847"/>
                  </a:solidFill>
                </a:ln>
              </p:spPr>
              <p:txBody>
                <a:bodyPr wrap="square" lIns="0" tIns="0" rIns="0" bIns="0" rtlCol="0"/>
                <a:lstStyle/>
                <a:p>
                  <a:endParaRPr>
                    <a:latin typeface="Arial" panose="020B0604020202020204" pitchFamily="34" charset="0"/>
                    <a:cs typeface="Arial" panose="020B0604020202020204" pitchFamily="34" charset="0"/>
                  </a:endParaRPr>
                </a:p>
              </p:txBody>
            </p:sp>
            <p:sp>
              <p:nvSpPr>
                <p:cNvPr id="105" name="object 24">
                  <a:extLst>
                    <a:ext uri="{FF2B5EF4-FFF2-40B4-BE49-F238E27FC236}">
                      <a16:creationId xmlns:a16="http://schemas.microsoft.com/office/drawing/2014/main" id="{A338414F-285B-7DAF-E585-AAC8958708FC}"/>
                    </a:ext>
                  </a:extLst>
                </p:cNvPr>
                <p:cNvSpPr/>
                <p:nvPr/>
              </p:nvSpPr>
              <p:spPr>
                <a:xfrm>
                  <a:off x="5393182" y="1846453"/>
                  <a:ext cx="182880" cy="45720"/>
                </a:xfrm>
                <a:custGeom>
                  <a:avLst/>
                  <a:gdLst/>
                  <a:ahLst/>
                  <a:cxnLst/>
                  <a:rect l="l" t="t" r="r" b="b"/>
                  <a:pathLst>
                    <a:path w="182879" h="45719">
                      <a:moveTo>
                        <a:pt x="0" y="45593"/>
                      </a:moveTo>
                      <a:lnTo>
                        <a:pt x="91185" y="45593"/>
                      </a:lnTo>
                      <a:lnTo>
                        <a:pt x="91185" y="0"/>
                      </a:lnTo>
                      <a:lnTo>
                        <a:pt x="182498" y="0"/>
                      </a:lnTo>
                      <a:lnTo>
                        <a:pt x="182498" y="45593"/>
                      </a:lnTo>
                    </a:path>
                  </a:pathLst>
                </a:custGeom>
                <a:ln w="9505">
                  <a:solidFill>
                    <a:srgbClr val="EE3338"/>
                  </a:solidFill>
                </a:ln>
              </p:spPr>
              <p:txBody>
                <a:bodyPr wrap="square" lIns="0" tIns="0" rIns="0" bIns="0" rtlCol="0"/>
                <a:lstStyle/>
                <a:p>
                  <a:endParaRPr>
                    <a:latin typeface="Arial" panose="020B0604020202020204" pitchFamily="34" charset="0"/>
                    <a:cs typeface="Arial" panose="020B0604020202020204" pitchFamily="34" charset="0"/>
                  </a:endParaRPr>
                </a:p>
              </p:txBody>
            </p:sp>
          </p:grpSp>
          <p:sp>
            <p:nvSpPr>
              <p:cNvPr id="96" name="object 25">
                <a:extLst>
                  <a:ext uri="{FF2B5EF4-FFF2-40B4-BE49-F238E27FC236}">
                    <a16:creationId xmlns:a16="http://schemas.microsoft.com/office/drawing/2014/main" id="{D5394106-90F0-FE4E-D391-03A06E137E2B}"/>
                  </a:ext>
                </a:extLst>
              </p:cNvPr>
              <p:cNvSpPr txBox="1"/>
              <p:nvPr/>
            </p:nvSpPr>
            <p:spPr>
              <a:xfrm>
                <a:off x="10807320" y="1296256"/>
                <a:ext cx="481330" cy="656590"/>
              </a:xfrm>
              <a:prstGeom prst="rect">
                <a:avLst/>
              </a:prstGeom>
            </p:spPr>
            <p:txBody>
              <a:bodyPr vert="horz" wrap="square" lIns="0" tIns="15240" rIns="0" bIns="0" rtlCol="0">
                <a:spAutoFit/>
              </a:bodyPr>
              <a:lstStyle/>
              <a:p>
                <a:pPr marL="12700">
                  <a:lnSpc>
                    <a:spcPct val="100000"/>
                  </a:lnSpc>
                  <a:spcBef>
                    <a:spcPts val="120"/>
                  </a:spcBef>
                </a:pPr>
                <a:r>
                  <a:rPr sz="1000" b="1" spc="-20" dirty="0">
                    <a:latin typeface="Arial" panose="020B0604020202020204" pitchFamily="34" charset="0"/>
                    <a:cs typeface="Arial" panose="020B0604020202020204" pitchFamily="34" charset="0"/>
                  </a:rPr>
                  <a:t>UPCR</a:t>
                </a:r>
                <a:endParaRPr sz="1000" b="1" dirty="0">
                  <a:latin typeface="Arial" panose="020B0604020202020204" pitchFamily="34" charset="0"/>
                  <a:cs typeface="Arial" panose="020B0604020202020204" pitchFamily="34" charset="0"/>
                </a:endParaRPr>
              </a:p>
              <a:p>
                <a:pPr marL="102870">
                  <a:lnSpc>
                    <a:spcPct val="100000"/>
                  </a:lnSpc>
                  <a:spcBef>
                    <a:spcPts val="660"/>
                  </a:spcBef>
                </a:pPr>
                <a:r>
                  <a:rPr sz="800" spc="-20" dirty="0">
                    <a:latin typeface="Arial" panose="020B0604020202020204" pitchFamily="34" charset="0"/>
                    <a:cs typeface="Arial" panose="020B0604020202020204" pitchFamily="34" charset="0"/>
                  </a:rPr>
                  <a:t>&lt;0.5</a:t>
                </a:r>
                <a:endParaRPr sz="800" dirty="0">
                  <a:latin typeface="Arial" panose="020B0604020202020204" pitchFamily="34" charset="0"/>
                  <a:cs typeface="Arial" panose="020B0604020202020204" pitchFamily="34" charset="0"/>
                </a:endParaRPr>
              </a:p>
              <a:p>
                <a:pPr marL="102870">
                  <a:lnSpc>
                    <a:spcPct val="100000"/>
                  </a:lnSpc>
                  <a:spcBef>
                    <a:spcPts val="135"/>
                  </a:spcBef>
                </a:pPr>
                <a:r>
                  <a:rPr sz="800" spc="-70" dirty="0">
                    <a:latin typeface="Arial" panose="020B0604020202020204" pitchFamily="34" charset="0"/>
                    <a:cs typeface="Arial" panose="020B0604020202020204" pitchFamily="34" charset="0"/>
                  </a:rPr>
                  <a:t>0.5-</a:t>
                </a:r>
                <a:r>
                  <a:rPr sz="800" spc="-45" dirty="0">
                    <a:latin typeface="Arial" panose="020B0604020202020204" pitchFamily="34" charset="0"/>
                    <a:cs typeface="Arial" panose="020B0604020202020204" pitchFamily="34" charset="0"/>
                  </a:rPr>
                  <a:t>1.99</a:t>
                </a:r>
                <a:endParaRPr sz="800" dirty="0">
                  <a:latin typeface="Arial" panose="020B0604020202020204" pitchFamily="34" charset="0"/>
                  <a:cs typeface="Arial" panose="020B0604020202020204" pitchFamily="34" charset="0"/>
                </a:endParaRPr>
              </a:p>
              <a:p>
                <a:pPr marL="102870">
                  <a:lnSpc>
                    <a:spcPct val="100000"/>
                  </a:lnSpc>
                  <a:spcBef>
                    <a:spcPts val="135"/>
                  </a:spcBef>
                </a:pPr>
                <a:r>
                  <a:rPr sz="800" spc="-20" dirty="0">
                    <a:latin typeface="Arial" panose="020B0604020202020204" pitchFamily="34" charset="0"/>
                    <a:cs typeface="Arial" panose="020B0604020202020204" pitchFamily="34" charset="0"/>
                  </a:rPr>
                  <a:t>≥2.0</a:t>
                </a:r>
                <a:endParaRPr sz="800" dirty="0">
                  <a:latin typeface="Arial" panose="020B0604020202020204" pitchFamily="34" charset="0"/>
                  <a:cs typeface="Arial" panose="020B0604020202020204" pitchFamily="34" charset="0"/>
                </a:endParaRPr>
              </a:p>
            </p:txBody>
          </p:sp>
          <p:sp>
            <p:nvSpPr>
              <p:cNvPr id="97" name="TextBox 96"/>
              <p:cNvSpPr txBox="1"/>
              <p:nvPr/>
            </p:nvSpPr>
            <p:spPr>
              <a:xfrm>
                <a:off x="1700107" y="4175760"/>
                <a:ext cx="2219961" cy="430887"/>
              </a:xfrm>
              <a:prstGeom prst="rect">
                <a:avLst/>
              </a:prstGeom>
              <a:noFill/>
            </p:spPr>
            <p:txBody>
              <a:bodyPr wrap="square" rtlCol="0">
                <a:spAutoFit/>
              </a:bodyPr>
              <a:lstStyle/>
              <a:p>
                <a:r>
                  <a:rPr lang="en-US" altLang="ko-KR" sz="1100" dirty="0" smtClean="0">
                    <a:latin typeface="Arial" panose="020B0604020202020204" pitchFamily="34" charset="0"/>
                    <a:cs typeface="Arial" panose="020B0604020202020204" pitchFamily="34" charset="0"/>
                  </a:rPr>
                  <a:t>HR(</a:t>
                </a:r>
                <a:r>
                  <a:rPr lang="en-US" altLang="ko-KR" sz="1100" dirty="0" err="1" smtClean="0">
                    <a:latin typeface="Arial" panose="020B0604020202020204" pitchFamily="34" charset="0"/>
                    <a:cs typeface="Arial" panose="020B0604020202020204" pitchFamily="34" charset="0"/>
                  </a:rPr>
                  <a:t>I,II,IIIa</a:t>
                </a:r>
                <a:r>
                  <a:rPr lang="en-US" altLang="ko-KR" sz="1100" dirty="0" smtClean="0">
                    <a:latin typeface="Arial" panose="020B0604020202020204" pitchFamily="34" charset="0"/>
                    <a:cs typeface="Arial" panose="020B0604020202020204" pitchFamily="34" charset="0"/>
                  </a:rPr>
                  <a:t> vs. </a:t>
                </a:r>
                <a:r>
                  <a:rPr lang="en-US" altLang="ko-KR" sz="1100" dirty="0" err="1" smtClean="0">
                    <a:latin typeface="Arial" panose="020B0604020202020204" pitchFamily="34" charset="0"/>
                    <a:cs typeface="Arial" panose="020B0604020202020204" pitchFamily="34" charset="0"/>
                  </a:rPr>
                  <a:t>IIIb,IV</a:t>
                </a:r>
                <a:r>
                  <a:rPr lang="en-US" altLang="ko-KR" sz="1100" dirty="0" smtClean="0">
                    <a:latin typeface="Arial" panose="020B0604020202020204" pitchFamily="34" charset="0"/>
                    <a:cs typeface="Arial" panose="020B0604020202020204" pitchFamily="34" charset="0"/>
                  </a:rPr>
                  <a:t>)=24.103</a:t>
                </a:r>
              </a:p>
              <a:p>
                <a:r>
                  <a:rPr lang="en-US" altLang="ko-KR" sz="1100" dirty="0" smtClean="0">
                    <a:latin typeface="Arial" panose="020B0604020202020204" pitchFamily="34" charset="0"/>
                    <a:cs typeface="Arial" panose="020B0604020202020204" pitchFamily="34" charset="0"/>
                  </a:rPr>
                  <a:t>95%CI:1.554−373.865, </a:t>
                </a:r>
                <a:r>
                  <a:rPr lang="en-US" altLang="ko-KR" sz="1100" i="1" dirty="0" smtClean="0">
                    <a:latin typeface="Arial" panose="020B0604020202020204" pitchFamily="34" charset="0"/>
                    <a:cs typeface="Arial" panose="020B0604020202020204" pitchFamily="34" charset="0"/>
                  </a:rPr>
                  <a:t>P</a:t>
                </a:r>
                <a:r>
                  <a:rPr lang="en-US" altLang="ko-KR" sz="1100" dirty="0" smtClean="0">
                    <a:latin typeface="Arial" panose="020B0604020202020204" pitchFamily="34" charset="0"/>
                    <a:cs typeface="Arial" panose="020B0604020202020204" pitchFamily="34" charset="0"/>
                  </a:rPr>
                  <a:t>=0.023</a:t>
                </a:r>
                <a:endParaRPr lang="ko-KR" altLang="en-US" sz="1100" dirty="0">
                  <a:latin typeface="Arial" panose="020B0604020202020204" pitchFamily="34" charset="0"/>
                  <a:cs typeface="Arial" panose="020B0604020202020204" pitchFamily="34" charset="0"/>
                </a:endParaRPr>
              </a:p>
            </p:txBody>
          </p:sp>
          <p:sp>
            <p:nvSpPr>
              <p:cNvPr id="98" name="TextBox 97"/>
              <p:cNvSpPr txBox="1"/>
              <p:nvPr/>
            </p:nvSpPr>
            <p:spPr>
              <a:xfrm>
                <a:off x="6970607" y="4176000"/>
                <a:ext cx="2456422" cy="430887"/>
              </a:xfrm>
              <a:prstGeom prst="rect">
                <a:avLst/>
              </a:prstGeom>
              <a:noFill/>
            </p:spPr>
            <p:txBody>
              <a:bodyPr wrap="square" rtlCol="0">
                <a:spAutoFit/>
              </a:bodyPr>
              <a:lstStyle/>
              <a:p>
                <a:r>
                  <a:rPr lang="en-US" altLang="ko-KR" sz="1100" dirty="0" smtClean="0">
                    <a:latin typeface="Arial" panose="020B0604020202020204" pitchFamily="34" charset="0"/>
                    <a:cs typeface="Arial" panose="020B0604020202020204" pitchFamily="34" charset="0"/>
                  </a:rPr>
                  <a:t>HR(&lt;0.5 vs. ≥2.0)=59.315</a:t>
                </a:r>
              </a:p>
              <a:p>
                <a:r>
                  <a:rPr lang="en-US" altLang="ko-KR" sz="1100" dirty="0" smtClean="0">
                    <a:latin typeface="Arial" panose="020B0604020202020204" pitchFamily="34" charset="0"/>
                    <a:cs typeface="Arial" panose="020B0604020202020204" pitchFamily="34" charset="0"/>
                  </a:rPr>
                  <a:t>95%CI:0.751−4686.910, </a:t>
                </a:r>
                <a:r>
                  <a:rPr lang="en-US" altLang="ko-KR" sz="1100" i="1" dirty="0" smtClean="0">
                    <a:latin typeface="Arial" panose="020B0604020202020204" pitchFamily="34" charset="0"/>
                    <a:cs typeface="Arial" panose="020B0604020202020204" pitchFamily="34" charset="0"/>
                  </a:rPr>
                  <a:t>P</a:t>
                </a:r>
                <a:r>
                  <a:rPr lang="en-US" altLang="ko-KR" sz="1100" dirty="0" smtClean="0">
                    <a:latin typeface="Arial" panose="020B0604020202020204" pitchFamily="34" charset="0"/>
                    <a:cs typeface="Arial" panose="020B0604020202020204" pitchFamily="34" charset="0"/>
                  </a:rPr>
                  <a:t>=0.067</a:t>
                </a:r>
                <a:endParaRPr lang="ko-KR" altLang="en-US" sz="1100" dirty="0">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3544075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1101</TotalTime>
  <Words>541</Words>
  <Application>Microsoft Office PowerPoint</Application>
  <PresentationFormat>사용자 지정</PresentationFormat>
  <Paragraphs>187</Paragraphs>
  <Slides>3</Slides>
  <Notes>3</Notes>
  <HiddenSlides>0</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3</vt:i4>
      </vt:variant>
    </vt:vector>
  </HeadingPairs>
  <TitlesOfParts>
    <vt:vector size="8" baseType="lpstr">
      <vt:lpstr>맑은 고딕</vt:lpstr>
      <vt:lpstr>Arial</vt:lpstr>
      <vt:lpstr>Calibri</vt:lpstr>
      <vt:lpstr>Calibri Light</vt:lpstr>
      <vt:lpstr>Office 테마</vt:lpstr>
      <vt:lpstr>PowerPoint 프레젠테이션</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Windows 사용자</dc:creator>
  <cp:lastModifiedBy>user</cp:lastModifiedBy>
  <cp:revision>102</cp:revision>
  <dcterms:created xsi:type="dcterms:W3CDTF">2023-09-12T06:58:25Z</dcterms:created>
  <dcterms:modified xsi:type="dcterms:W3CDTF">2023-09-18T18:23:34Z</dcterms:modified>
</cp:coreProperties>
</file>