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  <p:sldId id="275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69AFDD-4D5E-48D5-A92C-DE04588D398E}" v="2" dt="2023-09-29T02:50:46.4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0" autoAdjust="0"/>
    <p:restoredTop sz="94660"/>
  </p:normalViewPr>
  <p:slideViewPr>
    <p:cSldViewPr snapToGrid="0">
      <p:cViewPr varScale="1">
        <p:scale>
          <a:sx n="82" d="100"/>
          <a:sy n="82" d="100"/>
        </p:scale>
        <p:origin x="52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mura Kentaro" userId="3a462bf9-2e7e-4fc5-bb07-fadb4d1bed29" providerId="ADAL" clId="{4069AFDD-4D5E-48D5-A92C-DE04588D398E}"/>
    <pc:docChg chg="modSld">
      <pc:chgData name="Tamura Kentaro" userId="3a462bf9-2e7e-4fc5-bb07-fadb4d1bed29" providerId="ADAL" clId="{4069AFDD-4D5E-48D5-A92C-DE04588D398E}" dt="2023-09-29T02:50:54.361" v="9" actId="1076"/>
      <pc:docMkLst>
        <pc:docMk/>
      </pc:docMkLst>
      <pc:sldChg chg="addSp modSp mod">
        <pc:chgData name="Tamura Kentaro" userId="3a462bf9-2e7e-4fc5-bb07-fadb4d1bed29" providerId="ADAL" clId="{4069AFDD-4D5E-48D5-A92C-DE04588D398E}" dt="2023-09-29T02:50:32.946" v="5" actId="20577"/>
        <pc:sldMkLst>
          <pc:docMk/>
          <pc:sldMk cId="3567244155" sldId="259"/>
        </pc:sldMkLst>
        <pc:spChg chg="add mod">
          <ac:chgData name="Tamura Kentaro" userId="3a462bf9-2e7e-4fc5-bb07-fadb4d1bed29" providerId="ADAL" clId="{4069AFDD-4D5E-48D5-A92C-DE04588D398E}" dt="2023-09-29T02:50:32.946" v="5" actId="20577"/>
          <ac:spMkLst>
            <pc:docMk/>
            <pc:sldMk cId="3567244155" sldId="259"/>
            <ac:spMk id="2" creationId="{E7E55184-14A4-19DB-DFA7-442C9A5ECD59}"/>
          </ac:spMkLst>
        </pc:spChg>
      </pc:sldChg>
      <pc:sldChg chg="addSp modSp mod">
        <pc:chgData name="Tamura Kentaro" userId="3a462bf9-2e7e-4fc5-bb07-fadb4d1bed29" providerId="ADAL" clId="{4069AFDD-4D5E-48D5-A92C-DE04588D398E}" dt="2023-09-29T02:50:54.361" v="9" actId="1076"/>
        <pc:sldMkLst>
          <pc:docMk/>
          <pc:sldMk cId="1174480094" sldId="275"/>
        </pc:sldMkLst>
        <pc:spChg chg="add mod">
          <ac:chgData name="Tamura Kentaro" userId="3a462bf9-2e7e-4fc5-bb07-fadb4d1bed29" providerId="ADAL" clId="{4069AFDD-4D5E-48D5-A92C-DE04588D398E}" dt="2023-09-29T02:50:54.361" v="9" actId="1076"/>
          <ac:spMkLst>
            <pc:docMk/>
            <pc:sldMk cId="1174480094" sldId="275"/>
            <ac:spMk id="2" creationId="{50C897EC-C1E2-7721-86E1-BC50F757197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D0CEF0-1DBC-6F6C-A59B-FAC64BB620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DE857CA-B30D-F6A7-867E-19E9409FF7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B1AA37-671C-98EA-839C-7317EB3D5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6B04-399D-4D3B-BF02-C2CADA82C0C1}" type="datetimeFigureOut">
              <a:rPr kumimoji="1" lang="ja-JP" altLang="en-US" smtClean="0"/>
              <a:t>2023/10/12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E73841-CC30-D310-8FFB-19D1329B1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F91BBC-E572-608B-EF94-5CE8E4F9D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6B835-3D31-4CBD-ADF5-82686403E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653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C37D2B-A92D-E650-F9C8-CDF49D34D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4A454DF-CC81-E611-184A-81F28E201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FDEF8C-DCFB-A416-6F4C-0A139863C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6B04-399D-4D3B-BF02-C2CADA82C0C1}" type="datetimeFigureOut">
              <a:rPr kumimoji="1" lang="ja-JP" altLang="en-US" smtClean="0"/>
              <a:t>2023/10/12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E3B39E-B328-7437-B250-582F9AFAD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65C491-AABD-31B6-A455-AA957F379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6B835-3D31-4CBD-ADF5-82686403E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831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97A74B5-16C9-D8C3-3131-7D2965DECC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5C4B844-9CCE-178B-7551-639B00D54B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149D07-400A-EB1D-F563-3F3A2C3FF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6B04-399D-4D3B-BF02-C2CADA82C0C1}" type="datetimeFigureOut">
              <a:rPr kumimoji="1" lang="ja-JP" altLang="en-US" smtClean="0"/>
              <a:t>2023/10/12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DE68047-6703-E80B-F9D8-3FB718018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67E3FB5-9970-C035-A073-61625B7DD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6B835-3D31-4CBD-ADF5-82686403E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5513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4DF1D2-561B-0953-D1D1-DA1C3F7F6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A5DE4DE-0247-426A-EBA6-5860565DC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DA33ED-D69C-A1DC-888D-FAE3A6D3E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6B04-399D-4D3B-BF02-C2CADA82C0C1}" type="datetimeFigureOut">
              <a:rPr kumimoji="1" lang="ja-JP" altLang="en-US" smtClean="0"/>
              <a:t>2023/10/12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D1B8B84-1799-BB60-9DD9-055B88FA8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ECBC134-FE00-FB6E-F3AB-A0957FE84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6B835-3D31-4CBD-ADF5-82686403E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7500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BB2C1C-B9A3-FD7E-6D75-BC064F41A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BE4BBF9-1825-C008-980F-F41ACA8C8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7ACD0A6-9A6E-EC91-D103-51553AB60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6B04-399D-4D3B-BF02-C2CADA82C0C1}" type="datetimeFigureOut">
              <a:rPr kumimoji="1" lang="ja-JP" altLang="en-US" smtClean="0"/>
              <a:t>2023/10/12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81DAA7-2DAB-93E3-EC7F-7ABDF9EC9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59793E-E400-E847-89E2-3F2A7BF43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6B835-3D31-4CBD-ADF5-82686403E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1069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9B7274-4A1F-7FB0-BD0B-0344492DC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01C77CF-42E8-4975-6F1A-8B4626A1D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AC2F43E-E1B7-29C9-CBCB-79FB787B2B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17F9-344A-6B49-2902-094A83A5B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6B04-399D-4D3B-BF02-C2CADA82C0C1}" type="datetimeFigureOut">
              <a:rPr kumimoji="1" lang="ja-JP" altLang="en-US" smtClean="0"/>
              <a:t>2023/10/12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26191EE-02F6-42C5-23B3-E7737C4EC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CC1BCA-FF5B-9DC0-A4FA-8E4EC4D42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6B835-3D31-4CBD-ADF5-82686403E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4609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715A7B-1B94-0DFF-872A-370943200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19177A3-98EF-AC4A-D388-EA86AB543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3729E1A-5ED0-23E1-0917-ABCBDE600D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2EE7644-FB61-B96E-91B0-33378092A2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EF6B5DB-022A-7E26-9739-616CE161D6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8E18998-F5F6-3471-5506-564552183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6B04-399D-4D3B-BF02-C2CADA82C0C1}" type="datetimeFigureOut">
              <a:rPr kumimoji="1" lang="ja-JP" altLang="en-US" smtClean="0"/>
              <a:t>2023/10/12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705AF91-CACB-7B80-07B3-0FEC7116D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C550ED8-41EF-359D-33A0-A4CD1FC05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6B835-3D31-4CBD-ADF5-82686403E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0008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F1A8B4-41C9-0AA3-DE9F-C4BFDD8CC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BE638EA-E772-CF76-6F19-D689B0E78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6B04-399D-4D3B-BF02-C2CADA82C0C1}" type="datetimeFigureOut">
              <a:rPr kumimoji="1" lang="ja-JP" altLang="en-US" smtClean="0"/>
              <a:t>2023/10/12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3E77F82-78C9-AB3E-06D5-2C5C6A9E3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B6125E7-B336-F1DB-1686-EC3CFAF1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6B835-3D31-4CBD-ADF5-82686403E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047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0B379E2-9F69-E09D-6BAE-39CC65CE2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6B04-399D-4D3B-BF02-C2CADA82C0C1}" type="datetimeFigureOut">
              <a:rPr kumimoji="1" lang="ja-JP" altLang="en-US" smtClean="0"/>
              <a:t>2023/10/12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4DF11E4-F873-8500-B01D-85DAE27DC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BEE1DFB-A3AB-D15D-EF28-8372A85EE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6B835-3D31-4CBD-ADF5-82686403E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69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444A6A-520B-98DC-B6CF-3672384B3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DE6E1AA-A251-12A9-C773-37B3672B3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6C2BE5F-7B23-0FBC-0BB0-A40F6855B7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3FC84DB-7605-ED9A-923A-778ACB342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6B04-399D-4D3B-BF02-C2CADA82C0C1}" type="datetimeFigureOut">
              <a:rPr kumimoji="1" lang="ja-JP" altLang="en-US" smtClean="0"/>
              <a:t>2023/10/12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6A2A4CC-2021-9DFD-D3D9-0FB949059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6EB1111-E8BB-9D08-2055-9620F48D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6B835-3D31-4CBD-ADF5-82686403E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1166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4FE556-6DEE-695F-572C-C4631021B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47FCD23-E45E-2C63-26CB-BD79B789A8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0C78449-E50A-A3E1-1EBF-0BEB2B8F5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432154D-02EA-988F-E7AE-7A70E7BD4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6B04-399D-4D3B-BF02-C2CADA82C0C1}" type="datetimeFigureOut">
              <a:rPr kumimoji="1" lang="ja-JP" altLang="en-US" smtClean="0"/>
              <a:t>2023/10/12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105B3B9-A4AE-0F97-50E7-EA6A5F6F0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C71FC44-646C-10E4-8E53-753FEF595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6B835-3D31-4CBD-ADF5-82686403E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260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9D2BC15-D987-04AE-40DE-300DEBBB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C227BDA-DE7C-41DB-A99D-67997B4DA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738707-97EB-D4F6-2F46-CA9962919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96B04-399D-4D3B-BF02-C2CADA82C0C1}" type="datetimeFigureOut">
              <a:rPr kumimoji="1" lang="ja-JP" altLang="en-US" smtClean="0"/>
              <a:t>2023/10/12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87B8401-872A-6576-B7A0-1DBCD665E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DA113B-9F59-B664-51C8-1839D0BC7E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6B835-3D31-4CBD-ADF5-82686403E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1904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954E701-A6E2-0934-0AA8-517ED6D6EBB5}"/>
              </a:ext>
            </a:extLst>
          </p:cNvPr>
          <p:cNvSpPr txBox="1"/>
          <p:nvPr/>
        </p:nvSpPr>
        <p:spPr>
          <a:xfrm>
            <a:off x="9087634" y="1560953"/>
            <a:ext cx="1366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SUV: mean</a:t>
            </a: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±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s.d.</a:t>
            </a:r>
            <a:endParaRPr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08A0307-A793-FC1D-CCF9-2D97A6866DC7}"/>
              </a:ext>
            </a:extLst>
          </p:cNvPr>
          <p:cNvSpPr txBox="1"/>
          <p:nvPr/>
        </p:nvSpPr>
        <p:spPr>
          <a:xfrm>
            <a:off x="8883860" y="4445874"/>
            <a:ext cx="1550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n.d : not determined</a:t>
            </a:r>
            <a:endParaRPr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C393F99-B141-D1B9-E8DF-C6D0B8E2FDDA}"/>
              </a:ext>
            </a:extLst>
          </p:cNvPr>
          <p:cNvSpPr txBox="1"/>
          <p:nvPr/>
        </p:nvSpPr>
        <p:spPr>
          <a:xfrm>
            <a:off x="286782" y="728754"/>
            <a:ext cx="113137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 i="0" u="none" strike="noStrike" kern="1200" spc="0" baseline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Table1. Biodistribution and urine excretion of </a:t>
            </a:r>
            <a:r>
              <a:rPr lang="en-US" altLang="ja-JP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altLang="ja-JP" b="1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altLang="ja-JP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F]FEDAC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in Normal volunteers</a:t>
            </a:r>
            <a:endParaRPr lang="ja-JP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4" name="表 23">
            <a:extLst>
              <a:ext uri="{FF2B5EF4-FFF2-40B4-BE49-F238E27FC236}">
                <a16:creationId xmlns:a16="http://schemas.microsoft.com/office/drawing/2014/main" id="{DE90983A-A819-0F1A-993F-E9D0D79861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946990"/>
              </p:ext>
            </p:extLst>
          </p:nvPr>
        </p:nvGraphicFramePr>
        <p:xfrm>
          <a:off x="3000156" y="5072483"/>
          <a:ext cx="5309699" cy="444270"/>
        </p:xfrm>
        <a:graphic>
          <a:graphicData uri="http://schemas.openxmlformats.org/drawingml/2006/table">
            <a:tbl>
              <a:tblPr/>
              <a:tblGrid>
                <a:gridCol w="1449443">
                  <a:extLst>
                    <a:ext uri="{9D8B030D-6E8A-4147-A177-3AD203B41FA5}">
                      <a16:colId xmlns:a16="http://schemas.microsoft.com/office/drawing/2014/main" val="4211329056"/>
                    </a:ext>
                  </a:extLst>
                </a:gridCol>
                <a:gridCol w="1316886">
                  <a:extLst>
                    <a:ext uri="{9D8B030D-6E8A-4147-A177-3AD203B41FA5}">
                      <a16:colId xmlns:a16="http://schemas.microsoft.com/office/drawing/2014/main" val="3216095434"/>
                    </a:ext>
                  </a:extLst>
                </a:gridCol>
                <a:gridCol w="1236524">
                  <a:extLst>
                    <a:ext uri="{9D8B030D-6E8A-4147-A177-3AD203B41FA5}">
                      <a16:colId xmlns:a16="http://schemas.microsoft.com/office/drawing/2014/main" val="1549727081"/>
                    </a:ext>
                  </a:extLst>
                </a:gridCol>
                <a:gridCol w="1306846">
                  <a:extLst>
                    <a:ext uri="{9D8B030D-6E8A-4147-A177-3AD203B41FA5}">
                      <a16:colId xmlns:a16="http://schemas.microsoft.com/office/drawing/2014/main" val="4105471744"/>
                    </a:ext>
                  </a:extLst>
                </a:gridCol>
              </a:tblGrid>
              <a:tr h="2221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Time (min)</a:t>
                      </a:r>
                    </a:p>
                  </a:txBody>
                  <a:tcPr marL="3538" marR="3538" marT="353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3538" marR="3538" marT="35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3538" marR="3538" marT="35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marL="3538" marR="3538" marT="3538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1599575"/>
                  </a:ext>
                </a:extLst>
              </a:tr>
              <a:tr h="2221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U.Bladder Content</a:t>
                      </a:r>
                    </a:p>
                  </a:txBody>
                  <a:tcPr marL="3538" marR="3538" marT="353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0.06 (0.01-0.12)</a:t>
                      </a:r>
                    </a:p>
                  </a:txBody>
                  <a:tcPr marL="3538" marR="3538" marT="35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0.13 (0.01-0.34)</a:t>
                      </a:r>
                    </a:p>
                  </a:txBody>
                  <a:tcPr marL="3538" marR="3538" marT="35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0.19 (0.01-0.53)</a:t>
                      </a:r>
                    </a:p>
                  </a:txBody>
                  <a:tcPr marL="3538" marR="3538" marT="3538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366185"/>
                  </a:ext>
                </a:extLst>
              </a:tr>
            </a:tbl>
          </a:graphicData>
        </a:graphic>
      </p:graphicFrame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8576AC3-6EE6-B073-E293-F9110F61F595}"/>
              </a:ext>
            </a:extLst>
          </p:cNvPr>
          <p:cNvSpPr txBox="1"/>
          <p:nvPr/>
        </p:nvSpPr>
        <p:spPr>
          <a:xfrm>
            <a:off x="6096000" y="4795484"/>
            <a:ext cx="23086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ja-JP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Injected</a:t>
            </a:r>
            <a:r>
              <a:rPr lang="ja-JP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Dose: mean (range)</a:t>
            </a:r>
            <a:endParaRPr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BE44F1AB-05A3-C47F-3270-161C893F552F}"/>
              </a:ext>
            </a:extLst>
          </p:cNvPr>
          <p:cNvGraphicFramePr>
            <a:graphicFrameLocks noGrp="1"/>
          </p:cNvGraphicFramePr>
          <p:nvPr/>
        </p:nvGraphicFramePr>
        <p:xfrm>
          <a:off x="784800" y="1837952"/>
          <a:ext cx="9763464" cy="2571221"/>
        </p:xfrm>
        <a:graphic>
          <a:graphicData uri="http://schemas.openxmlformats.org/drawingml/2006/table">
            <a:tbl>
              <a:tblPr/>
              <a:tblGrid>
                <a:gridCol w="1285875">
                  <a:extLst>
                    <a:ext uri="{9D8B030D-6E8A-4147-A177-3AD203B41FA5}">
                      <a16:colId xmlns:a16="http://schemas.microsoft.com/office/drawing/2014/main" val="4211329056"/>
                    </a:ext>
                  </a:extLst>
                </a:gridCol>
                <a:gridCol w="824117">
                  <a:extLst>
                    <a:ext uri="{9D8B030D-6E8A-4147-A177-3AD203B41FA5}">
                      <a16:colId xmlns:a16="http://schemas.microsoft.com/office/drawing/2014/main" val="4176764095"/>
                    </a:ext>
                  </a:extLst>
                </a:gridCol>
                <a:gridCol w="956684">
                  <a:extLst>
                    <a:ext uri="{9D8B030D-6E8A-4147-A177-3AD203B41FA5}">
                      <a16:colId xmlns:a16="http://schemas.microsoft.com/office/drawing/2014/main" val="779689351"/>
                    </a:ext>
                  </a:extLst>
                </a:gridCol>
                <a:gridCol w="956684">
                  <a:extLst>
                    <a:ext uri="{9D8B030D-6E8A-4147-A177-3AD203B41FA5}">
                      <a16:colId xmlns:a16="http://schemas.microsoft.com/office/drawing/2014/main" val="232820738"/>
                    </a:ext>
                  </a:extLst>
                </a:gridCol>
                <a:gridCol w="956684">
                  <a:extLst>
                    <a:ext uri="{9D8B030D-6E8A-4147-A177-3AD203B41FA5}">
                      <a16:colId xmlns:a16="http://schemas.microsoft.com/office/drawing/2014/main" val="2778787660"/>
                    </a:ext>
                  </a:extLst>
                </a:gridCol>
                <a:gridCol w="956684">
                  <a:extLst>
                    <a:ext uri="{9D8B030D-6E8A-4147-A177-3AD203B41FA5}">
                      <a16:colId xmlns:a16="http://schemas.microsoft.com/office/drawing/2014/main" val="1519850121"/>
                    </a:ext>
                  </a:extLst>
                </a:gridCol>
                <a:gridCol w="956684">
                  <a:extLst>
                    <a:ext uri="{9D8B030D-6E8A-4147-A177-3AD203B41FA5}">
                      <a16:colId xmlns:a16="http://schemas.microsoft.com/office/drawing/2014/main" val="3216095434"/>
                    </a:ext>
                  </a:extLst>
                </a:gridCol>
                <a:gridCol w="956684">
                  <a:extLst>
                    <a:ext uri="{9D8B030D-6E8A-4147-A177-3AD203B41FA5}">
                      <a16:colId xmlns:a16="http://schemas.microsoft.com/office/drawing/2014/main" val="2032062383"/>
                    </a:ext>
                  </a:extLst>
                </a:gridCol>
                <a:gridCol w="956684">
                  <a:extLst>
                    <a:ext uri="{9D8B030D-6E8A-4147-A177-3AD203B41FA5}">
                      <a16:colId xmlns:a16="http://schemas.microsoft.com/office/drawing/2014/main" val="1549727081"/>
                    </a:ext>
                  </a:extLst>
                </a:gridCol>
                <a:gridCol w="956684">
                  <a:extLst>
                    <a:ext uri="{9D8B030D-6E8A-4147-A177-3AD203B41FA5}">
                      <a16:colId xmlns:a16="http://schemas.microsoft.com/office/drawing/2014/main" val="743119425"/>
                    </a:ext>
                  </a:extLst>
                </a:gridCol>
              </a:tblGrid>
              <a:tr h="2162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Time (min)</a:t>
                      </a:r>
                    </a:p>
                  </a:txBody>
                  <a:tcPr marL="3538" marR="3538" marT="35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3538" marR="3538" marT="35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3538" marR="3538" marT="35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3538" marR="3538" marT="35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3538" marR="3538" marT="35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3538" marR="3538" marT="35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3538" marR="3538" marT="35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3538" marR="3538" marT="35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3538" marR="3538" marT="35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3538" marR="3538" marT="35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1599575"/>
                  </a:ext>
                </a:extLst>
              </a:tr>
              <a:tr h="216256">
                <a:tc>
                  <a:txBody>
                    <a:bodyPr/>
                    <a:lstStyle/>
                    <a:p>
                      <a:pPr algn="l" fontAlgn="ctr"/>
                      <a:r>
                        <a:rPr lang="e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Blood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9.47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±1.52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3.32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±0.23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1.69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±0.25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1.37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±0.25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1.10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±0.24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1.02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±0.25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0.93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±0.25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0.92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±0.25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0.89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±0.27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366185"/>
                  </a:ext>
                </a:extLst>
              </a:tr>
              <a:tr h="216256">
                <a:tc>
                  <a:txBody>
                    <a:bodyPr/>
                    <a:lstStyle/>
                    <a:p>
                      <a:pPr algn="l" fontAlgn="ctr"/>
                      <a:r>
                        <a:rPr lang="e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Liver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4.79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±0.80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8.06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±1.05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8.79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±0.99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8.23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±1.10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6.91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±1.36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5.91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±1.38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5.21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±1.25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4.32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±1.02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3.86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±0.81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3213936"/>
                  </a:ext>
                </a:extLst>
              </a:tr>
              <a:tr h="216256">
                <a:tc>
                  <a:txBody>
                    <a:bodyPr/>
                    <a:lstStyle/>
                    <a:p>
                      <a:pPr algn="l" fontAlgn="ctr"/>
                      <a:r>
                        <a:rPr lang="e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Kidney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5.11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±1.05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5.35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±1.12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5.30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±1.03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5.14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±0.96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4.90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±0.96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4.62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±0.91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4.40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±0.84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4.04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±0.80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3.67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±0.69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0903314"/>
                  </a:ext>
                </a:extLst>
              </a:tr>
              <a:tr h="216256">
                <a:tc>
                  <a:txBody>
                    <a:bodyPr/>
                    <a:lstStyle/>
                    <a:p>
                      <a:pPr algn="l" fontAlgn="ctr"/>
                      <a:r>
                        <a:rPr lang="e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Lung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4.66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±0.88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3.66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±0.87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2.46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±0.74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1.97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±0.63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1.57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±0.53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1.39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±0.49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1.26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±0.49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1.12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±0.43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1.03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±0.39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571628"/>
                  </a:ext>
                </a:extLst>
              </a:tr>
              <a:tr h="216256">
                <a:tc>
                  <a:txBody>
                    <a:bodyPr/>
                    <a:lstStyle/>
                    <a:p>
                      <a:pPr algn="l" fontAlgn="ctr"/>
                      <a:r>
                        <a:rPr lang="e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Myocardium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6.37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±0.73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5.44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±0.56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5.74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±0.55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5.94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±0.62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6.23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±0.73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6.24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±0.85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6.21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±0.81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5.88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±0.83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5.55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±0.88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110283"/>
                  </a:ext>
                </a:extLst>
              </a:tr>
              <a:tr h="216256">
                <a:tc>
                  <a:txBody>
                    <a:bodyPr/>
                    <a:lstStyle/>
                    <a:p>
                      <a:pPr algn="l" fontAlgn="ctr"/>
                      <a:r>
                        <a:rPr lang="e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Spleen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9.80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±1.95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11.42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±1.88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10.33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±1.82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8.80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±1.83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6.85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±1.55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5.67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±1.25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4.90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±1.07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3.91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±0.71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3.35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±0.52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7415622"/>
                  </a:ext>
                </a:extLst>
              </a:tr>
              <a:tr h="216256">
                <a:tc>
                  <a:txBody>
                    <a:bodyPr/>
                    <a:lstStyle/>
                    <a:p>
                      <a:pPr algn="l" fontAlgn="ctr"/>
                      <a:r>
                        <a:rPr lang="e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Pancreas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3.98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±0.73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3.58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±0.62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3.75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±0.70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3.84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±0.64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3.84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±0.59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3.76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±0.48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3.61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±0.42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3.39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±0.33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3.14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±0.31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3795"/>
                  </a:ext>
                </a:extLst>
              </a:tr>
              <a:tr h="216256">
                <a:tc>
                  <a:txBody>
                    <a:bodyPr/>
                    <a:lstStyle/>
                    <a:p>
                      <a:pPr algn="l" fontAlgn="ctr"/>
                      <a:r>
                        <a:rPr lang="e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Adrenals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3.55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±0.79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3.65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±1.07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3.94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±1.19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3.92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±1.11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3.88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±1.04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3.81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±0.90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3.66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±0.91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3.49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±0.82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3.17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±0.78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2670030"/>
                  </a:ext>
                </a:extLst>
              </a:tr>
              <a:tr h="216256">
                <a:tc>
                  <a:txBody>
                    <a:bodyPr/>
                    <a:lstStyle/>
                    <a:p>
                      <a:pPr algn="l" fontAlgn="ctr"/>
                      <a:r>
                        <a:rPr lang="e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Brain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n.d.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n.d.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0.50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±0.11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0.47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±0.10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0.45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±0.10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0.44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±0.10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0.44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±0.10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0.43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±0.09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0.41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±0.09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068284"/>
                  </a:ext>
                </a:extLst>
              </a:tr>
              <a:tr h="153888">
                <a:tc>
                  <a:txBody>
                    <a:bodyPr/>
                    <a:lstStyle/>
                    <a:p>
                      <a:pPr algn="l" fontAlgn="ctr"/>
                      <a:r>
                        <a:rPr lang="e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Red Bone Marrow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2.06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±0.29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2.27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±0.28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2.63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±0.34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2.87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±0.37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3.22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±0.45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3.40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±0.41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3.54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±0.45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3.73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±0.54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3.91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±0.57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6154641"/>
                  </a:ext>
                </a:extLst>
              </a:tr>
              <a:tr h="216256">
                <a:tc>
                  <a:txBody>
                    <a:bodyPr/>
                    <a:lstStyle/>
                    <a:p>
                      <a:pPr algn="l" fontAlgn="ctr"/>
                      <a:r>
                        <a:rPr lang="e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Muscle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n.d.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n.d.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0.97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±0.24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1.06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±0.19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1.19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±0.24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1.26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±0.23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1.29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±0.24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1.32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±0.21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1.39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±0.21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29208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7244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C393F99-B141-D1B9-E8DF-C6D0B8E2FDDA}"/>
              </a:ext>
            </a:extLst>
          </p:cNvPr>
          <p:cNvSpPr txBox="1"/>
          <p:nvPr/>
        </p:nvSpPr>
        <p:spPr>
          <a:xfrm>
            <a:off x="114248" y="247785"/>
            <a:ext cx="115017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2000" b="1" i="0" u="none" strike="noStrike" kern="1200" spc="0" baseline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Table2. Organ and Effective Doses for [</a:t>
            </a:r>
            <a:r>
              <a:rPr lang="en-US" altLang="ja-JP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F]FEDAC PET Imaging</a:t>
            </a:r>
            <a:b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 estimated based on ICRP Publ. 103</a:t>
            </a:r>
            <a:endParaRPr lang="ja-JP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A9A80E12-68BA-78E0-4175-0A4734923B88}"/>
              </a:ext>
            </a:extLst>
          </p:cNvPr>
          <p:cNvGraphicFramePr>
            <a:graphicFrameLocks noGrp="1"/>
          </p:cNvGraphicFramePr>
          <p:nvPr/>
        </p:nvGraphicFramePr>
        <p:xfrm>
          <a:off x="1411200" y="1087200"/>
          <a:ext cx="8736108" cy="5228573"/>
        </p:xfrm>
        <a:graphic>
          <a:graphicData uri="http://schemas.openxmlformats.org/drawingml/2006/table">
            <a:tbl>
              <a:tblPr/>
              <a:tblGrid>
                <a:gridCol w="2242091">
                  <a:extLst>
                    <a:ext uri="{9D8B030D-6E8A-4147-A177-3AD203B41FA5}">
                      <a16:colId xmlns:a16="http://schemas.microsoft.com/office/drawing/2014/main" val="2975304997"/>
                    </a:ext>
                  </a:extLst>
                </a:gridCol>
                <a:gridCol w="780397">
                  <a:extLst>
                    <a:ext uri="{9D8B030D-6E8A-4147-A177-3AD203B41FA5}">
                      <a16:colId xmlns:a16="http://schemas.microsoft.com/office/drawing/2014/main" val="2800401876"/>
                    </a:ext>
                  </a:extLst>
                </a:gridCol>
                <a:gridCol w="780397">
                  <a:extLst>
                    <a:ext uri="{9D8B030D-6E8A-4147-A177-3AD203B41FA5}">
                      <a16:colId xmlns:a16="http://schemas.microsoft.com/office/drawing/2014/main" val="3771817226"/>
                    </a:ext>
                  </a:extLst>
                </a:gridCol>
                <a:gridCol w="780397">
                  <a:extLst>
                    <a:ext uri="{9D8B030D-6E8A-4147-A177-3AD203B41FA5}">
                      <a16:colId xmlns:a16="http://schemas.microsoft.com/office/drawing/2014/main" val="3211060262"/>
                    </a:ext>
                  </a:extLst>
                </a:gridCol>
                <a:gridCol w="780397">
                  <a:extLst>
                    <a:ext uri="{9D8B030D-6E8A-4147-A177-3AD203B41FA5}">
                      <a16:colId xmlns:a16="http://schemas.microsoft.com/office/drawing/2014/main" val="2925879402"/>
                    </a:ext>
                  </a:extLst>
                </a:gridCol>
                <a:gridCol w="780397">
                  <a:extLst>
                    <a:ext uri="{9D8B030D-6E8A-4147-A177-3AD203B41FA5}">
                      <a16:colId xmlns:a16="http://schemas.microsoft.com/office/drawing/2014/main" val="1321106624"/>
                    </a:ext>
                  </a:extLst>
                </a:gridCol>
                <a:gridCol w="780397">
                  <a:extLst>
                    <a:ext uri="{9D8B030D-6E8A-4147-A177-3AD203B41FA5}">
                      <a16:colId xmlns:a16="http://schemas.microsoft.com/office/drawing/2014/main" val="2687472046"/>
                    </a:ext>
                  </a:extLst>
                </a:gridCol>
                <a:gridCol w="780397">
                  <a:extLst>
                    <a:ext uri="{9D8B030D-6E8A-4147-A177-3AD203B41FA5}">
                      <a16:colId xmlns:a16="http://schemas.microsoft.com/office/drawing/2014/main" val="2925124374"/>
                    </a:ext>
                  </a:extLst>
                </a:gridCol>
                <a:gridCol w="1031238">
                  <a:extLst>
                    <a:ext uri="{9D8B030D-6E8A-4147-A177-3AD203B41FA5}">
                      <a16:colId xmlns:a16="http://schemas.microsoft.com/office/drawing/2014/main" val="18457721"/>
                    </a:ext>
                  </a:extLst>
                </a:gridCol>
              </a:tblGrid>
              <a:tr h="18923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Organs [</a:t>
                      </a:r>
                      <a:r>
                        <a:rPr lang="el-G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μ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Gy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/MBq]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Sub. 1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Sub. 2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Sub. 3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Sub. 4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Sub. 5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Sub. 6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Sub. 7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Mean±s.d.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1202531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Adrenals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27.90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40.95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36.95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34.40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26.70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33.00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38.00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33.99±5.24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7103618"/>
                  </a:ext>
                </a:extLst>
              </a:tr>
              <a:tr h="2082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Brain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5.73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7.32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5.85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6.36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5.03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6.38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6.24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6.13±0.71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3010618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Breast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12.40±0.18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0087654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Colon Wall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13.55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13.75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13.65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13.90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13.65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14.25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13.80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13.79±0.23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013870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Gallbladder wall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28.50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32.10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38.30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35.75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27.35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33.40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28.60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32.00±4.11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6563874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Heart wall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48.00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53.25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46.50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47.95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34.45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43.45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54.60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46.89±6.70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787515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Kidneys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31.40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37.30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36.45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32.25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23.20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29.50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32.65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31.82±4.69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260494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Liver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39.35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50.25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43.60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34.45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40.65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33.25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36.95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39.79±5.83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1429600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Lung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37.95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34.10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28.15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30.30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23.80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26.30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27.95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29.79±4.82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1737659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Muscle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11.60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11.09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11.55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11.75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11.95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11.85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11.72±0.36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7745447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Ovaries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15.60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15.00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15.50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16.20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16.30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16.70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16.00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15.90±0.57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576869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Pancreas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29.35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36.35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36.15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31.50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26.60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31.00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34.95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32.27±3.69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1089018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Prostate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11.70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11.00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11.90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12.04±0.59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1586179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Red (active) bone marrow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22.80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24.10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25.45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25.20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21.25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24.80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23.05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23.81±1.52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2068750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Salivary glands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17.25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23.95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20.75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21.45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14.30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19.80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24.25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20.25±3.56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3071304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Skin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8.79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8.44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8.69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8.92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9.23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9.10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8.97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8.87±0.26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3695872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Small intestine wall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14.20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14.60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14.45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14.60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14.10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14.90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14.45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14.47±0.27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7655235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Spleen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32.20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35.70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31.20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28.95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24.00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23.85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32.85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29.82±4.50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2125913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Stomach wall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18.00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19.60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18.25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17.50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16.75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17.25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17.95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17.90±0.91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4499244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Testis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9.89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9.25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9.82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10.20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10.80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10.50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10.30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10.11±0.51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5994766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Thyroid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16.10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20.50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16.85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16.45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13.00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14.05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16.25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16.17±2.38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2681442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Ureters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15.05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15.00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16.00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15.75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15.75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15.75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15.60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15.56±0.38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2817805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Urinary bladder wall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11.65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11.00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11.85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11.99±0.56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2966747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Uterine/Cervix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13.60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12.80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13.90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14.20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14.90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14.50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14.20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14.01±0.68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2942633"/>
                  </a:ext>
                </a:extLst>
              </a:tr>
              <a:tr h="1932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Effective dose [</a:t>
                      </a:r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μ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Sv/MBq]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20.20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21.10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19.80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19.50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17.70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18.70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19.30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19.47±1.08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4606008"/>
                  </a:ext>
                </a:extLst>
              </a:tr>
              <a:tr h="11183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Effective dose [mSv/</a:t>
                      </a:r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185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MBq]</a:t>
                      </a:r>
                    </a:p>
                  </a:txBody>
                  <a:tcPr marL="6871" marR="6871" marT="54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3.74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3.90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3.66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3.61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3.27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3.46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3.57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1" lang="en-US" altLang="ja-JP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3.60±0.20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66329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4480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A45667F4E5E064690A09A07E2B358F7" ma:contentTypeVersion="11" ma:contentTypeDescription="新しいドキュメントを作成します。" ma:contentTypeScope="" ma:versionID="24ed4645e7bd49632c5b17a7648a56da">
  <xsd:schema xmlns:xsd="http://www.w3.org/2001/XMLSchema" xmlns:xs="http://www.w3.org/2001/XMLSchema" xmlns:p="http://schemas.microsoft.com/office/2006/metadata/properties" xmlns:ns2="69a137c9-7bf3-4bda-ab8b-8d5128a9f88a" xmlns:ns3="40688e3c-fba9-4feb-9af8-bbf504441e26" targetNamespace="http://schemas.microsoft.com/office/2006/metadata/properties" ma:root="true" ma:fieldsID="26e8f8d6930b3abf880b91a00dfa038f" ns2:_="" ns3:_="">
    <xsd:import namespace="69a137c9-7bf3-4bda-ab8b-8d5128a9f88a"/>
    <xsd:import namespace="40688e3c-fba9-4feb-9af8-bbf504441e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a137c9-7bf3-4bda-ab8b-8d5128a9f8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688e3c-fba9-4feb-9af8-bbf504441e2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1FF98F1-3E01-4E9A-AFF0-81CD1C5190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A6206FE-D308-48AF-AC24-D8B44943D79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E97E954-B2F8-43D4-A276-AD819C05EB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a137c9-7bf3-4bda-ab8b-8d5128a9f88a"/>
    <ds:schemaRef ds:uri="40688e3c-fba9-4feb-9af8-bbf504441e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516</Words>
  <Application>Microsoft Office PowerPoint</Application>
  <PresentationFormat>ワイド画面</PresentationFormat>
  <Paragraphs>376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Tamura Kentaro</dc:creator>
  <cp:lastModifiedBy>Tamura Kentaro</cp:lastModifiedBy>
  <cp:revision>2</cp:revision>
  <dcterms:created xsi:type="dcterms:W3CDTF">2023-08-07T02:18:32Z</dcterms:created>
  <dcterms:modified xsi:type="dcterms:W3CDTF">2023-10-12T04:31:17Z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0x0101004A45667F4E5E064690A09A07E2B358F7</vt:lpwstr>
  </property>
</Properties>
</file>