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9" r:id="rId2"/>
    <p:sldId id="279" r:id="rId3"/>
    <p:sldId id="281" r:id="rId4"/>
    <p:sldId id="280" r:id="rId5"/>
    <p:sldId id="257" r:id="rId6"/>
    <p:sldId id="277" r:id="rId7"/>
    <p:sldId id="28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94660"/>
  </p:normalViewPr>
  <p:slideViewPr>
    <p:cSldViewPr>
      <p:cViewPr varScale="1">
        <p:scale>
          <a:sx n="78" d="100"/>
          <a:sy n="78" d="100"/>
        </p:scale>
        <p:origin x="1627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12BDD7-D749-4242-A37D-50CB6CC95DC5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2C4B51-8438-41B3-9659-D6F056D91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2C4B51-8438-41B3-9659-D6F056D9102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873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" y="4724400"/>
            <a:ext cx="8839200" cy="1704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Figure S1.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relative abundances (%) of different fungal species isolates from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P. volubilis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plant materials  and rhizosphere soil samples.  Relative abundance was calculated as the percentage of total number of isolates within one species in total number of all isolates within all species.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EF4B5B-1229-EE77-CBB2-7AC5B42BF8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22903"/>
            <a:ext cx="7086600" cy="43434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430F453-88BB-900C-A317-B8481B1975CD}"/>
              </a:ext>
            </a:extLst>
          </p:cNvPr>
          <p:cNvSpPr txBox="1"/>
          <p:nvPr/>
        </p:nvSpPr>
        <p:spPr>
          <a:xfrm>
            <a:off x="228600" y="4876800"/>
            <a:ext cx="8686800" cy="1704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Figure S2.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Images of  foliage of seedlings treated with water (CK) resulted in zero symptoms, seedlings treated with </a:t>
            </a:r>
            <a:r>
              <a:rPr lang="en-US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F. proliferatum</a:t>
            </a:r>
            <a:r>
              <a:rPr lang="en-US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isolate F3P1Ra, </a:t>
            </a:r>
            <a:r>
              <a:rPr lang="en-US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F. graminearum</a:t>
            </a:r>
            <a:r>
              <a:rPr lang="en-US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isolate F4P5Rk, </a:t>
            </a:r>
            <a:r>
              <a:rPr lang="en-US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R. oryzae</a:t>
            </a:r>
            <a:r>
              <a:rPr lang="en-US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isolate F4P3Rg and </a:t>
            </a:r>
            <a:r>
              <a:rPr lang="en-US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R. oryzae </a:t>
            </a:r>
            <a:r>
              <a:rPr lang="en-US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isolate F4P3Rd resulted in </a:t>
            </a:r>
            <a:r>
              <a:rPr lang="en-US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moderate and</a:t>
            </a:r>
            <a:r>
              <a:rPr lang="en-US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severe leaf yellowing, leaf loss, wilting and death.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D89DCF-1DAE-7DF8-49AA-66BBA5AB0C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76200"/>
            <a:ext cx="5991225" cy="4724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87C141-0645-DDCB-5240-E9269727F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22904"/>
            <a:ext cx="5829300" cy="4953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87E9AD-C590-2476-72AC-92F0ACEE12B6}"/>
              </a:ext>
            </a:extLst>
          </p:cNvPr>
          <p:cNvSpPr txBox="1"/>
          <p:nvPr/>
        </p:nvSpPr>
        <p:spPr>
          <a:xfrm>
            <a:off x="228600" y="5211395"/>
            <a:ext cx="8686800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itchFamily="18" charset="0"/>
              </a:rPr>
              <a:t>Figure S3.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Images of  foliage </a:t>
            </a:r>
            <a:r>
              <a:rPr lang="en-US" dirty="0">
                <a:latin typeface="Times New Roman" panose="02020603050405020304" pitchFamily="18" charset="0"/>
                <a:cs typeface="Times New Roman" pitchFamily="18" charset="0"/>
              </a:rPr>
              <a:t>of seedlings treated with water (CK) resulted in zero symptoms, seedlings treated with </a:t>
            </a:r>
            <a:r>
              <a:rPr lang="en-US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F. solani </a:t>
            </a:r>
            <a:r>
              <a:rPr lang="en-US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isolate F2P1Fd  and </a:t>
            </a:r>
            <a:r>
              <a:rPr lang="en-US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F. solani </a:t>
            </a:r>
            <a:r>
              <a:rPr lang="en-US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isolate F2P2Rg resulted in </a:t>
            </a:r>
            <a:r>
              <a:rPr lang="en-US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moderate and</a:t>
            </a:r>
            <a:r>
              <a:rPr lang="en-US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severe leaf yellowing, and </a:t>
            </a:r>
            <a:r>
              <a:rPr lang="en-US" sz="1800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leaf loss</a:t>
            </a:r>
            <a:endParaRPr lang="en-US" dirty="0">
              <a:latin typeface="Times New Roman" panose="02020603050405020304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165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801792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64A4E25-EB1F-1474-0D4A-97D66ED752C6}"/>
              </a:ext>
            </a:extLst>
          </p:cNvPr>
          <p:cNvSpPr txBox="1"/>
          <p:nvPr/>
        </p:nvSpPr>
        <p:spPr>
          <a:xfrm>
            <a:off x="304800" y="4512678"/>
            <a:ext cx="8534400" cy="1704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Figure S4.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Representative images of  roots of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P. volubilis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seedlings that have been treated with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R. oryzae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isolate F4P3Rd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(B)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F. proliferatum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(C)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isolate F3P1Ra marked by black and brown lesions on both root internal and outside surface layers. Roots of seedlings that have been treated with water lack of lesions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(A)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reat1.Rarefaction.curve_group_small.png"/>
          <p:cNvPicPr>
            <a:picLocks noChangeAspect="1"/>
          </p:cNvPicPr>
          <p:nvPr/>
        </p:nvPicPr>
        <p:blipFill>
          <a:blip r:embed="rId2"/>
          <a:srcRect t="3150"/>
          <a:stretch>
            <a:fillRect/>
          </a:stretch>
        </p:blipFill>
        <p:spPr>
          <a:xfrm>
            <a:off x="1333500" y="228600"/>
            <a:ext cx="5486400" cy="457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492069-EB8D-8956-E761-9AD1E9F5BEDE}"/>
              </a:ext>
            </a:extLst>
          </p:cNvPr>
          <p:cNvSpPr txBox="1"/>
          <p:nvPr/>
        </p:nvSpPr>
        <p:spPr>
          <a:xfrm>
            <a:off x="76200" y="4572000"/>
            <a:ext cx="8686800" cy="2223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Figure S5.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Rarefaction curves showing the relationship between sequence number per sample and observed OTUs for different treatment replicates. The length of the curve reflects sequencing depth (i.e., a longer curve indicates a greater depth), while the smoothness reflects the effect of sequencing depth on sample diversity.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eat1.Mode_species_Phylum.reabundance.txt_small(Function analysis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52400"/>
            <a:ext cx="4953000" cy="4953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20B843-7AA9-9A84-12DD-6A85EF110EA1}"/>
              </a:ext>
            </a:extLst>
          </p:cNvPr>
          <p:cNvSpPr txBox="1"/>
          <p:nvPr/>
        </p:nvSpPr>
        <p:spPr>
          <a:xfrm>
            <a:off x="304800" y="5029200"/>
            <a:ext cx="8610600" cy="1115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Figure S6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Stacked bar charts showing functional taxonomic composition of rhizosphere soil fungal community at phylum level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eat1.Mode_species_Genus.reabundance.txt_small.png">
            <a:extLst>
              <a:ext uri="{FF2B5EF4-FFF2-40B4-BE49-F238E27FC236}">
                <a16:creationId xmlns:a16="http://schemas.microsoft.com/office/drawing/2014/main" id="{BE38AE71-C791-879D-5FD0-9AC5C9062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685800"/>
            <a:ext cx="7696200" cy="40386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C571EA-C412-0524-7F06-CFF74C5F40AB}"/>
              </a:ext>
            </a:extLst>
          </p:cNvPr>
          <p:cNvSpPr txBox="1"/>
          <p:nvPr/>
        </p:nvSpPr>
        <p:spPr>
          <a:xfrm>
            <a:off x="381000" y="5181600"/>
            <a:ext cx="8153400" cy="1121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Figure S7.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Stacked bar charts showing functional taxonomic composition of rhizosphere soil fungal communities at genus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7550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2332</TotalTime>
  <Words>307</Words>
  <Application>Microsoft Office PowerPoint</Application>
  <PresentationFormat>On-screen Show (4:3)</PresentationFormat>
  <Paragraphs>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lenovo</dc:creator>
  <cp:lastModifiedBy>CONSTANTINE UWAREMWE</cp:lastModifiedBy>
  <cp:revision>151</cp:revision>
  <dcterms:created xsi:type="dcterms:W3CDTF">2006-08-16T00:00:00Z</dcterms:created>
  <dcterms:modified xsi:type="dcterms:W3CDTF">2023-07-10T01:46:21Z</dcterms:modified>
</cp:coreProperties>
</file>