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19" r:id="rId2"/>
    <p:sldId id="266" r:id="rId3"/>
    <p:sldId id="277" r:id="rId4"/>
    <p:sldId id="260" r:id="rId5"/>
    <p:sldId id="259" r:id="rId6"/>
    <p:sldId id="315" r:id="rId7"/>
    <p:sldId id="272" r:id="rId8"/>
    <p:sldId id="294" r:id="rId9"/>
    <p:sldId id="304" r:id="rId10"/>
    <p:sldId id="303" r:id="rId11"/>
    <p:sldId id="305" r:id="rId12"/>
    <p:sldId id="296" r:id="rId13"/>
    <p:sldId id="293" r:id="rId14"/>
    <p:sldId id="302" r:id="rId15"/>
    <p:sldId id="307" r:id="rId1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D7F0"/>
    <a:srgbClr val="9081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02" autoAdjust="0"/>
    <p:restoredTop sz="94660"/>
  </p:normalViewPr>
  <p:slideViewPr>
    <p:cSldViewPr snapToGrid="0">
      <p:cViewPr varScale="1">
        <p:scale>
          <a:sx n="48" d="100"/>
          <a:sy n="48" d="100"/>
        </p:scale>
        <p:origin x="146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5BB48-4A7D-4B30-BB73-72D36056CFF5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5DC5B-116E-4998-BEAD-1D4FA8B5B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034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C456-EC79-4CC3-B7A8-A2CA98825763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3A169-3AA2-4210-A17D-5C34A6370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137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C456-EC79-4CC3-B7A8-A2CA98825763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3A169-3AA2-4210-A17D-5C34A6370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906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C456-EC79-4CC3-B7A8-A2CA98825763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3A169-3AA2-4210-A17D-5C34A6370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73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C456-EC79-4CC3-B7A8-A2CA98825763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3A169-3AA2-4210-A17D-5C34A6370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724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C456-EC79-4CC3-B7A8-A2CA98825763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3A169-3AA2-4210-A17D-5C34A6370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45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C456-EC79-4CC3-B7A8-A2CA98825763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3A169-3AA2-4210-A17D-5C34A6370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035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C456-EC79-4CC3-B7A8-A2CA98825763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3A169-3AA2-4210-A17D-5C34A6370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59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C456-EC79-4CC3-B7A8-A2CA98825763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3A169-3AA2-4210-A17D-5C34A6370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931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C456-EC79-4CC3-B7A8-A2CA98825763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3A169-3AA2-4210-A17D-5C34A6370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486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C456-EC79-4CC3-B7A8-A2CA98825763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3A169-3AA2-4210-A17D-5C34A6370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10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C456-EC79-4CC3-B7A8-A2CA98825763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3A169-3AA2-4210-A17D-5C34A6370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861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8C456-EC79-4CC3-B7A8-A2CA98825763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3A169-3AA2-4210-A17D-5C34A6370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557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205193"/>
              </p:ext>
            </p:extLst>
          </p:nvPr>
        </p:nvGraphicFramePr>
        <p:xfrm>
          <a:off x="427038" y="2423296"/>
          <a:ext cx="5915025" cy="43116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0517">
                  <a:extLst>
                    <a:ext uri="{9D8B030D-6E8A-4147-A177-3AD203B41FA5}">
                      <a16:colId xmlns:a16="http://schemas.microsoft.com/office/drawing/2014/main" val="3374357623"/>
                    </a:ext>
                  </a:extLst>
                </a:gridCol>
                <a:gridCol w="1448952">
                  <a:extLst>
                    <a:ext uri="{9D8B030D-6E8A-4147-A177-3AD203B41FA5}">
                      <a16:colId xmlns:a16="http://schemas.microsoft.com/office/drawing/2014/main" val="2594376061"/>
                    </a:ext>
                  </a:extLst>
                </a:gridCol>
                <a:gridCol w="1164664">
                  <a:extLst>
                    <a:ext uri="{9D8B030D-6E8A-4147-A177-3AD203B41FA5}">
                      <a16:colId xmlns:a16="http://schemas.microsoft.com/office/drawing/2014/main" val="3556138709"/>
                    </a:ext>
                  </a:extLst>
                </a:gridCol>
                <a:gridCol w="1201346">
                  <a:extLst>
                    <a:ext uri="{9D8B030D-6E8A-4147-A177-3AD203B41FA5}">
                      <a16:colId xmlns:a16="http://schemas.microsoft.com/office/drawing/2014/main" val="2514832605"/>
                    </a:ext>
                  </a:extLst>
                </a:gridCol>
                <a:gridCol w="889546">
                  <a:extLst>
                    <a:ext uri="{9D8B030D-6E8A-4147-A177-3AD203B41FA5}">
                      <a16:colId xmlns:a16="http://schemas.microsoft.com/office/drawing/2014/main" val="2749530404"/>
                    </a:ext>
                  </a:extLst>
                </a:gridCol>
              </a:tblGrid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</a:rPr>
                        <a:t>Antibody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 err="1" smtClean="0">
                          <a:effectLst/>
                        </a:rPr>
                        <a:t>Fluorochrome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 smtClean="0">
                          <a:effectLst/>
                        </a:rPr>
                        <a:t>Company 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 smtClean="0">
                          <a:effectLst/>
                        </a:rPr>
                        <a:t>Cat.</a:t>
                      </a:r>
                      <a:r>
                        <a:rPr lang="en-GB" sz="1200" b="1" u="none" strike="noStrike" baseline="0" dirty="0" smtClean="0">
                          <a:effectLst/>
                        </a:rPr>
                        <a:t> N</a:t>
                      </a:r>
                      <a:r>
                        <a:rPr lang="en-GB" sz="1200" b="1" u="none" strike="noStrike" dirty="0" smtClean="0">
                          <a:effectLst/>
                        </a:rPr>
                        <a:t>o.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 smtClean="0">
                          <a:effectLst/>
                        </a:rPr>
                        <a:t>Dilution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1838794262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CD13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APC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BD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557454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1/50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1398967617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CD14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FITC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Caltag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MHCD1401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1/100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1173435088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CD29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FITC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eBioscience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11-0298-42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1/100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3419569674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CD34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PerCP-eFluor710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eBioscience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46-0394-42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1/100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1891750072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CD44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FITC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BD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555478</a:t>
                      </a:r>
                      <a:endParaRPr lang="en-GB" sz="1200" b="0" i="0" u="none" strike="noStrike">
                        <a:solidFill>
                          <a:srgbClr val="404041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1/100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3144944139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CD45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APC-eFluor780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eBioscience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47-0459-42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1/100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2466675413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CD49a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PE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BD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559596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1/100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2112831772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CD49b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FITC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BD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555498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1/100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4205210941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CD49c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PE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BD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556025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1/100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1046075086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CD49d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PE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BD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555503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1/100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2479198846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CD49e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APC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 err="1">
                          <a:effectLst/>
                        </a:rPr>
                        <a:t>Miltenyi</a:t>
                      </a:r>
                      <a:r>
                        <a:rPr lang="en-GB" sz="1200" u="none" strike="noStrike" dirty="0">
                          <a:effectLst/>
                        </a:rPr>
                        <a:t> </a:t>
                      </a:r>
                      <a:r>
                        <a:rPr lang="en-GB" sz="1200" u="none" strike="noStrike" dirty="0" err="1">
                          <a:effectLst/>
                        </a:rPr>
                        <a:t>Biotec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130-097-22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1/100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352632573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CD49f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FITC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BD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555735</a:t>
                      </a:r>
                      <a:endParaRPr lang="en-GB" sz="1200" b="0" i="0" u="none" strike="noStrike">
                        <a:solidFill>
                          <a:srgbClr val="404041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1/100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3563373204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CD56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APC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 err="1">
                          <a:effectLst/>
                        </a:rPr>
                        <a:t>Miltenyi</a:t>
                      </a:r>
                      <a:r>
                        <a:rPr lang="en-GB" sz="1200" u="none" strike="noStrike" dirty="0">
                          <a:effectLst/>
                        </a:rPr>
                        <a:t> </a:t>
                      </a:r>
                      <a:r>
                        <a:rPr lang="en-GB" sz="1200" u="none" strike="noStrike" dirty="0" err="1">
                          <a:effectLst/>
                        </a:rPr>
                        <a:t>Biotec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130-113-305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1/50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1925609086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CD71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FITC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 err="1">
                          <a:effectLst/>
                        </a:rPr>
                        <a:t>Biolegend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334104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1/100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1713296239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CD73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BV510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BD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563198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1/100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1364425111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CD90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PE-Vio770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Miltenyi Biotec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130-090-295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1/100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757203026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CD105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APC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Miltenyi Biotec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130-094-926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1/100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937515413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CD146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FITC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R&amp;D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FAB932F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1/50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2616176459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CD166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PE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BD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559263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1/50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2921282817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CD271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PE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BD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557196</a:t>
                      </a:r>
                      <a:endParaRPr lang="en-GB" sz="1200" b="0" i="0" u="none" strike="noStrike" dirty="0">
                        <a:solidFill>
                          <a:srgbClr val="404041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1/50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1380749988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HLA-A,B,C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PE-Vio-770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Miltenyi Biotec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130-120-433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1/100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1424649430"/>
                  </a:ext>
                </a:extLst>
              </a:tr>
              <a:tr h="18341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HLA-DP,CP,DQ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FITC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BD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555558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</a:rPr>
                        <a:t>1/100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</a:txBody>
                  <a:tcPr marL="4585" marR="4585" marT="4585" marB="0" anchor="b"/>
                </a:tc>
                <a:extLst>
                  <a:ext uri="{0D108BD9-81ED-4DB2-BD59-A6C34878D82A}">
                    <a16:rowId xmlns:a16="http://schemas.microsoft.com/office/drawing/2014/main" val="2079826010"/>
                  </a:ext>
                </a:extLst>
              </a:tr>
            </a:tbl>
          </a:graphicData>
        </a:graphic>
      </p:graphicFrame>
      <p:sp>
        <p:nvSpPr>
          <p:cNvPr id="3" name="TextBox 72">
            <a:extLst>
              <a:ext uri="{FF2B5EF4-FFF2-40B4-BE49-F238E27FC236}">
                <a16:creationId xmlns:a16="http://schemas.microsoft.com/office/drawing/2014/main" id="{598D48B9-6F74-E243-A0CC-17A7A31B5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875" y="6980401"/>
            <a:ext cx="50542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GB" altLang="en-US" sz="1800" dirty="0" smtClean="0">
                <a:latin typeface="+mn-lt"/>
              </a:rPr>
              <a:t>Supplementary Table 1.</a:t>
            </a:r>
            <a:endParaRPr lang="en-GB" alt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7526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188637" y="4366147"/>
            <a:ext cx="4906170" cy="3780379"/>
            <a:chOff x="853280" y="3539350"/>
            <a:chExt cx="4653574" cy="3587479"/>
          </a:xfrm>
        </p:grpSpPr>
        <p:grpSp>
          <p:nvGrpSpPr>
            <p:cNvPr id="4" name="Group 3"/>
            <p:cNvGrpSpPr/>
            <p:nvPr/>
          </p:nvGrpSpPr>
          <p:grpSpPr>
            <a:xfrm>
              <a:off x="853280" y="3539350"/>
              <a:ext cx="4653574" cy="3587479"/>
              <a:chOff x="853280" y="3539350"/>
              <a:chExt cx="4653574" cy="3587479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3319351" y="3755374"/>
                <a:ext cx="2135981" cy="1314450"/>
                <a:chOff x="3131840" y="1748408"/>
                <a:chExt cx="2847975" cy="1752600"/>
              </a:xfrm>
            </p:grpSpPr>
            <p:pic>
              <p:nvPicPr>
                <p:cNvPr id="47" name="Picture 3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3131840" y="1748408"/>
                  <a:ext cx="2847975" cy="1752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48" name="Rectangle 47"/>
                <p:cNvSpPr/>
                <p:nvPr/>
              </p:nvSpPr>
              <p:spPr>
                <a:xfrm>
                  <a:off x="3138819" y="2348880"/>
                  <a:ext cx="144016" cy="60626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50"/>
                </a:p>
              </p:txBody>
            </p:sp>
          </p:grpSp>
          <p:sp>
            <p:nvSpPr>
              <p:cNvPr id="7" name="Rectangle 6"/>
              <p:cNvSpPr/>
              <p:nvPr/>
            </p:nvSpPr>
            <p:spPr>
              <a:xfrm>
                <a:off x="3481369" y="4971368"/>
                <a:ext cx="1728192" cy="1620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481369" y="3755374"/>
                <a:ext cx="1728192" cy="810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4237453" y="3962593"/>
                <a:ext cx="713724" cy="3018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grpSp>
            <p:nvGrpSpPr>
              <p:cNvPr id="10" name="Group 9"/>
              <p:cNvGrpSpPr/>
              <p:nvPr/>
            </p:nvGrpSpPr>
            <p:grpSpPr>
              <a:xfrm>
                <a:off x="1226478" y="5429560"/>
                <a:ext cx="2135981" cy="1395459"/>
                <a:chOff x="3131840" y="4149080"/>
                <a:chExt cx="2847975" cy="1860612"/>
              </a:xfrm>
            </p:grpSpPr>
            <p:pic>
              <p:nvPicPr>
                <p:cNvPr id="41" name="Picture 5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131840" y="4149080"/>
                  <a:ext cx="2847975" cy="1752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42" name="TextBox 41"/>
                <p:cNvSpPr txBox="1"/>
                <p:nvPr/>
              </p:nvSpPr>
              <p:spPr>
                <a:xfrm>
                  <a:off x="4499992" y="4509120"/>
                  <a:ext cx="86409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750" dirty="0">
                      <a:solidFill>
                        <a:srgbClr val="FF0000"/>
                      </a:solidFill>
                    </a:rPr>
                    <a:t>CD90, 78%</a:t>
                  </a:r>
                  <a:endParaRPr lang="en-US" sz="75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3419872" y="5793668"/>
                  <a:ext cx="2304256" cy="2160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50"/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3131840" y="4725144"/>
                  <a:ext cx="144016" cy="60626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50"/>
                </a:p>
              </p:txBody>
            </p:sp>
            <p:sp>
              <p:nvSpPr>
                <p:cNvPr id="45" name="Rectangle 44"/>
                <p:cNvSpPr/>
                <p:nvPr/>
              </p:nvSpPr>
              <p:spPr>
                <a:xfrm>
                  <a:off x="3419872" y="4164035"/>
                  <a:ext cx="2304256" cy="1080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50"/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4355976" y="4365104"/>
                  <a:ext cx="951632" cy="3241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50"/>
                </a:p>
              </p:txBody>
            </p:sp>
          </p:grpSp>
          <p:pic>
            <p:nvPicPr>
              <p:cNvPr id="11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370873" y="5446416"/>
                <a:ext cx="2135981" cy="1314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12" name="Group 11"/>
              <p:cNvGrpSpPr/>
              <p:nvPr/>
            </p:nvGrpSpPr>
            <p:grpSpPr>
              <a:xfrm>
                <a:off x="1188858" y="3764071"/>
                <a:ext cx="2143448" cy="1395459"/>
                <a:chOff x="169557" y="1748408"/>
                <a:chExt cx="2857930" cy="1860612"/>
              </a:xfrm>
            </p:grpSpPr>
            <p:pic>
              <p:nvPicPr>
                <p:cNvPr id="35" name="Picture 2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179512" y="1748408"/>
                  <a:ext cx="2847975" cy="1752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36" name="TextBox 35"/>
                <p:cNvSpPr txBox="1"/>
                <p:nvPr/>
              </p:nvSpPr>
              <p:spPr>
                <a:xfrm>
                  <a:off x="1475655" y="2348880"/>
                  <a:ext cx="86409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750" dirty="0">
                      <a:solidFill>
                        <a:srgbClr val="FF0000"/>
                      </a:solidFill>
                    </a:rPr>
                    <a:t>CD146, 46%</a:t>
                  </a:r>
                  <a:endParaRPr lang="en-US" sz="75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451371" y="3392996"/>
                  <a:ext cx="2304256" cy="2160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50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463947" y="1772816"/>
                  <a:ext cx="2304256" cy="1080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50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169557" y="2319867"/>
                  <a:ext cx="144016" cy="60626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50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1388120" y="2216987"/>
                  <a:ext cx="951632" cy="3241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50"/>
                </a:p>
              </p:txBody>
            </p:sp>
          </p:grpSp>
          <p:sp>
            <p:nvSpPr>
              <p:cNvPr id="13" name="Rectangle 12"/>
              <p:cNvSpPr/>
              <p:nvPr/>
            </p:nvSpPr>
            <p:spPr>
              <a:xfrm>
                <a:off x="1242864" y="3539350"/>
                <a:ext cx="1203544" cy="1452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242864" y="5321548"/>
                <a:ext cx="1203544" cy="1080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403104" y="5321548"/>
                <a:ext cx="1203544" cy="1080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438323" y="3856296"/>
                <a:ext cx="647934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350" dirty="0"/>
                  <a:t>CD146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948975" y="5429561"/>
                <a:ext cx="155730" cy="8946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985410" y="3593357"/>
                <a:ext cx="155730" cy="8946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529778" y="3847073"/>
                <a:ext cx="647934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350" dirty="0"/>
                  <a:t>CD105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573860" y="5546820"/>
                <a:ext cx="559769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350" dirty="0"/>
                  <a:t>CD45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462725" y="5549542"/>
                <a:ext cx="559769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350" dirty="0"/>
                  <a:t>CD90</a:t>
                </a: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998948" y="3917392"/>
                <a:ext cx="864096" cy="1115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4159188" y="4129898"/>
                <a:ext cx="864096" cy="1115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2139780" y="3987513"/>
                <a:ext cx="452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solidFill>
                      <a:schemeClr val="tx2"/>
                    </a:solidFill>
                  </a:rPr>
                  <a:t>46%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350965" y="4095525"/>
                <a:ext cx="452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solidFill>
                      <a:schemeClr val="tx2"/>
                    </a:solidFill>
                  </a:rPr>
                  <a:t>96%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557913" y="5726384"/>
                <a:ext cx="49084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solidFill>
                      <a:schemeClr val="tx2"/>
                    </a:solidFill>
                  </a:rPr>
                  <a:t>0.2%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2046110" y="5741062"/>
                <a:ext cx="864096" cy="1115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28" name="AutoShape 2"/>
              <p:cNvSpPr>
                <a:spLocks noChangeAspect="1" noChangeArrowheads="1"/>
              </p:cNvSpPr>
              <p:nvPr/>
            </p:nvSpPr>
            <p:spPr bwMode="auto">
              <a:xfrm>
                <a:off x="972742" y="3628629"/>
                <a:ext cx="2135981" cy="13144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350"/>
              </a:p>
            </p:txBody>
          </p:sp>
          <p:sp>
            <p:nvSpPr>
              <p:cNvPr id="29" name="Rectangle 28"/>
              <p:cNvSpPr>
                <a:spLocks noChangeArrowheads="1"/>
              </p:cNvSpPr>
              <p:nvPr/>
            </p:nvSpPr>
            <p:spPr bwMode="auto">
              <a:xfrm rot="16200000">
                <a:off x="667492" y="6580115"/>
                <a:ext cx="625492" cy="2539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5pPr>
                <a:lvl6pPr marL="22860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6pPr>
                <a:lvl7pPr marL="27432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7pPr>
                <a:lvl8pPr marL="32004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8pPr>
                <a:lvl9pPr marL="36576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9pPr>
              </a:lstStyle>
              <a:p>
                <a:r>
                  <a:rPr lang="en-US" sz="1050" b="1" dirty="0"/>
                  <a:t>counts</a:t>
                </a:r>
              </a:p>
            </p:txBody>
          </p:sp>
          <p:sp>
            <p:nvSpPr>
              <p:cNvPr id="30" name="Rectangle 29"/>
              <p:cNvSpPr>
                <a:spLocks noChangeArrowheads="1"/>
              </p:cNvSpPr>
              <p:nvPr/>
            </p:nvSpPr>
            <p:spPr bwMode="auto">
              <a:xfrm>
                <a:off x="1023409" y="6895997"/>
                <a:ext cx="896399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5pPr>
                <a:lvl6pPr marL="22860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6pPr>
                <a:lvl7pPr marL="27432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7pPr>
                <a:lvl8pPr marL="32004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8pPr>
                <a:lvl9pPr marL="36576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1" charset="0"/>
                    <a:ea typeface="ＭＳ Ｐゴシック" pitchFamily="1" charset="-128"/>
                    <a:cs typeface="ＭＳ Ｐゴシック" pitchFamily="1" charset="-128"/>
                  </a:defRPr>
                </a:lvl9pPr>
              </a:lstStyle>
              <a:p>
                <a:r>
                  <a:rPr lang="en-US" sz="900" b="1" dirty="0"/>
                  <a:t>fluorescence</a:t>
                </a: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1077414" y="6401668"/>
                <a:ext cx="514350" cy="514350"/>
                <a:chOff x="920750" y="5638800"/>
                <a:chExt cx="685800" cy="685800"/>
              </a:xfrm>
            </p:grpSpPr>
            <p:sp>
              <p:nvSpPr>
                <p:cNvPr id="33" name="Line 79"/>
                <p:cNvSpPr>
                  <a:spLocks noChangeShapeType="1"/>
                </p:cNvSpPr>
                <p:nvPr/>
              </p:nvSpPr>
              <p:spPr bwMode="auto">
                <a:xfrm flipV="1">
                  <a:off x="920750" y="5638800"/>
                  <a:ext cx="0" cy="6858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5pPr>
                  <a:lvl6pPr marL="22860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6pPr>
                  <a:lvl7pPr marL="27432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7pPr>
                  <a:lvl8pPr marL="32004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8pPr>
                  <a:lvl9pPr marL="36576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9pPr>
                </a:lstStyle>
                <a:p>
                  <a:endParaRPr lang="en-US" sz="1800"/>
                </a:p>
              </p:txBody>
            </p:sp>
            <p:sp>
              <p:nvSpPr>
                <p:cNvPr id="34" name="Line 80"/>
                <p:cNvSpPr>
                  <a:spLocks noChangeShapeType="1"/>
                </p:cNvSpPr>
                <p:nvPr/>
              </p:nvSpPr>
              <p:spPr bwMode="auto">
                <a:xfrm>
                  <a:off x="920750" y="6324600"/>
                  <a:ext cx="6858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5pPr>
                  <a:lvl6pPr marL="22860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6pPr>
                  <a:lvl7pPr marL="27432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7pPr>
                  <a:lvl8pPr marL="32004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8pPr>
                  <a:lvl9pPr marL="36576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pitchFamily="1" charset="0"/>
                      <a:ea typeface="ＭＳ Ｐゴシック" pitchFamily="1" charset="-128"/>
                      <a:cs typeface="ＭＳ Ｐゴシック" pitchFamily="1" charset="-128"/>
                    </a:defRPr>
                  </a:lvl9pPr>
                </a:lstStyle>
                <a:p>
                  <a:endParaRPr lang="en-US" sz="1800"/>
                </a:p>
              </p:txBody>
            </p:sp>
          </p:grpSp>
          <p:sp>
            <p:nvSpPr>
              <p:cNvPr id="32" name="TextBox 31"/>
              <p:cNvSpPr txBox="1"/>
              <p:nvPr/>
            </p:nvSpPr>
            <p:spPr>
              <a:xfrm>
                <a:off x="2252592" y="5602562"/>
                <a:ext cx="452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solidFill>
                      <a:schemeClr val="tx2"/>
                    </a:solidFill>
                  </a:rPr>
                  <a:t>78%</a:t>
                </a:r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4266307" y="5665206"/>
              <a:ext cx="864096" cy="1115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63" name="Picture 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7162" y="822107"/>
            <a:ext cx="4048790" cy="3449282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1219200" y="822107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</a:t>
            </a:r>
            <a:endParaRPr lang="en-GB" dirty="0"/>
          </a:p>
        </p:txBody>
      </p:sp>
      <p:sp>
        <p:nvSpPr>
          <p:cNvPr id="65" name="TextBox 64"/>
          <p:cNvSpPr txBox="1"/>
          <p:nvPr/>
        </p:nvSpPr>
        <p:spPr>
          <a:xfrm>
            <a:off x="1188637" y="438637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II</a:t>
            </a:r>
            <a:endParaRPr lang="en-GB" dirty="0"/>
          </a:p>
        </p:txBody>
      </p:sp>
      <p:sp>
        <p:nvSpPr>
          <p:cNvPr id="66" name="TextBox 72">
            <a:extLst>
              <a:ext uri="{FF2B5EF4-FFF2-40B4-BE49-F238E27FC236}">
                <a16:creationId xmlns:a16="http://schemas.microsoft.com/office/drawing/2014/main" id="{598D48B9-6F74-E243-A0CC-17A7A31B5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175" y="8466301"/>
            <a:ext cx="50542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GB" altLang="en-US" sz="1800" dirty="0" smtClean="0">
                <a:latin typeface="+mn-lt"/>
              </a:rPr>
              <a:t>Supplementary Figure 1.</a:t>
            </a:r>
            <a:endParaRPr lang="en-GB" alt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755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-4"/>
          <a:stretch/>
        </p:blipFill>
        <p:spPr>
          <a:xfrm>
            <a:off x="349250" y="1069258"/>
            <a:ext cx="5676900" cy="26137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6834" y="4143879"/>
            <a:ext cx="571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 smtClean="0"/>
              <a:t>Supplementary Figure 2.  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08100" y="702384"/>
            <a:ext cx="1373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Experiment I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133850" y="702384"/>
            <a:ext cx="1431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Experiment II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9560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581049" y="406309"/>
            <a:ext cx="5787945" cy="8523806"/>
            <a:chOff x="442678" y="391861"/>
            <a:chExt cx="5986043" cy="886346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8951" t="-6405" r="728" b="6405"/>
            <a:stretch/>
          </p:blipFill>
          <p:spPr>
            <a:xfrm>
              <a:off x="2075460" y="391861"/>
              <a:ext cx="1399333" cy="1497661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051833" y="451960"/>
              <a:ext cx="5741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CD29</a:t>
              </a:r>
              <a:endParaRPr lang="en-GB" sz="1400" dirty="0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/>
            <a:srcRect l="3863" b="6682"/>
            <a:stretch/>
          </p:blipFill>
          <p:spPr>
            <a:xfrm>
              <a:off x="521137" y="3308514"/>
              <a:ext cx="1506972" cy="141633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/>
            <a:srcRect l="2735" b="7332"/>
            <a:stretch/>
          </p:blipFill>
          <p:spPr>
            <a:xfrm>
              <a:off x="540571" y="497609"/>
              <a:ext cx="1503305" cy="1386771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13865" y="460925"/>
              <a:ext cx="6607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CD49a</a:t>
              </a:r>
              <a:endParaRPr lang="en-GB" sz="1400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/>
            <a:srcRect l="3339" b="6635"/>
            <a:stretch/>
          </p:blipFill>
          <p:spPr>
            <a:xfrm>
              <a:off x="548311" y="1900581"/>
              <a:ext cx="1487824" cy="139148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29105" y="1891374"/>
              <a:ext cx="6687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CD49b</a:t>
              </a:r>
              <a:endParaRPr lang="en-GB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3865" y="3301678"/>
              <a:ext cx="6495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CD49c</a:t>
              </a:r>
              <a:endParaRPr lang="en-GB" sz="1400" dirty="0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6"/>
            <a:srcRect l="2059"/>
            <a:stretch/>
          </p:blipFill>
          <p:spPr>
            <a:xfrm>
              <a:off x="507583" y="4769337"/>
              <a:ext cx="1536293" cy="139430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12209" y="4716984"/>
              <a:ext cx="6687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CD49d</a:t>
              </a:r>
              <a:endParaRPr lang="en-GB" sz="1400" dirty="0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2678" y="6211085"/>
              <a:ext cx="1603628" cy="146568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00753" y="6185532"/>
              <a:ext cx="6639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CD49e</a:t>
              </a:r>
              <a:endParaRPr lang="en-GB" sz="1400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8"/>
            <a:srcRect l="1968" r="1"/>
            <a:stretch/>
          </p:blipFill>
          <p:spPr>
            <a:xfrm>
              <a:off x="474295" y="7710203"/>
              <a:ext cx="1573593" cy="1545123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592645" y="7669878"/>
              <a:ext cx="6286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CD49f</a:t>
              </a:r>
              <a:endParaRPr lang="en-GB" sz="1400" dirty="0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75460" y="1891616"/>
              <a:ext cx="1399333" cy="1399333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2049930" y="1879708"/>
              <a:ext cx="5741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CD73</a:t>
              </a:r>
              <a:endParaRPr lang="en-GB" sz="1400" dirty="0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075460" y="3309874"/>
              <a:ext cx="1406012" cy="1406012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2067653" y="3323649"/>
              <a:ext cx="5741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CD13</a:t>
              </a:r>
              <a:endParaRPr lang="en-GB" sz="1400" dirty="0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75460" y="4738338"/>
              <a:ext cx="1403035" cy="1410380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2049934" y="4767590"/>
              <a:ext cx="6655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CD105</a:t>
              </a:r>
              <a:endParaRPr lang="en-GB" sz="1400" dirty="0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59422" y="6176567"/>
              <a:ext cx="1467179" cy="1474821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2102320" y="6201279"/>
              <a:ext cx="5741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CD90</a:t>
              </a:r>
              <a:endParaRPr lang="en-GB" sz="1400" dirty="0"/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075460" y="7670272"/>
              <a:ext cx="1461880" cy="1576089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084192" y="7665953"/>
              <a:ext cx="6655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CD166</a:t>
              </a:r>
              <a:endParaRPr lang="en-GB" sz="1400" dirty="0"/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514118" y="451961"/>
              <a:ext cx="1431107" cy="1423454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3513797" y="460292"/>
              <a:ext cx="5741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CD44</a:t>
              </a:r>
              <a:endParaRPr lang="en-GB" sz="1400" dirty="0"/>
            </a:p>
          </p:txBody>
        </p: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513797" y="1891617"/>
              <a:ext cx="1435430" cy="1427992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3513797" y="1928581"/>
              <a:ext cx="5741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CD56</a:t>
              </a:r>
              <a:endParaRPr lang="en-GB" sz="1400" dirty="0"/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513797" y="3350942"/>
              <a:ext cx="1376571" cy="1383972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3527200" y="3345811"/>
              <a:ext cx="5757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HLA-I</a:t>
              </a:r>
              <a:endParaRPr lang="en-GB" sz="1400" dirty="0"/>
            </a:p>
          </p:txBody>
        </p:sp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492919" y="4748484"/>
              <a:ext cx="1392746" cy="1400234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30750" y="4740137"/>
              <a:ext cx="6206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HLA-II</a:t>
              </a:r>
              <a:endParaRPr lang="en-GB" sz="1400" dirty="0"/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462864" y="6171253"/>
              <a:ext cx="1452856" cy="1437800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3513797" y="6176566"/>
              <a:ext cx="6655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CD271</a:t>
              </a:r>
              <a:endParaRPr lang="en-GB" sz="1400" dirty="0"/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492919" y="7701238"/>
              <a:ext cx="1422801" cy="1545854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3523447" y="7689291"/>
              <a:ext cx="5741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CD34</a:t>
              </a:r>
              <a:endParaRPr lang="en-GB" sz="1400" dirty="0"/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977968" y="430455"/>
              <a:ext cx="1444960" cy="1444960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4981202" y="435519"/>
              <a:ext cx="5741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CD71</a:t>
              </a:r>
              <a:endParaRPr lang="en-GB" sz="1400" dirty="0"/>
            </a:p>
          </p:txBody>
        </p: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981202" y="1863360"/>
              <a:ext cx="1447519" cy="1463084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5015064" y="1869015"/>
              <a:ext cx="6655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CD133</a:t>
              </a:r>
              <a:endParaRPr lang="en-GB" sz="1400" dirty="0"/>
            </a:p>
          </p:txBody>
        </p:sp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981203" y="3345812"/>
              <a:ext cx="1441725" cy="1569378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5039597" y="3351455"/>
              <a:ext cx="6655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CD146</a:t>
              </a:r>
              <a:endParaRPr lang="en-GB" sz="1400" dirty="0"/>
            </a:p>
          </p:txBody>
        </p:sp>
      </p:grpSp>
      <p:sp>
        <p:nvSpPr>
          <p:cNvPr id="50" name="TextBox 49"/>
          <p:cNvSpPr txBox="1"/>
          <p:nvPr/>
        </p:nvSpPr>
        <p:spPr>
          <a:xfrm rot="16200000">
            <a:off x="-70669" y="4483546"/>
            <a:ext cx="1075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% of Max</a:t>
            </a:r>
            <a:endParaRPr lang="en-GB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651709" y="9040233"/>
            <a:ext cx="571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 smtClean="0"/>
              <a:t>Supplementary Figure 3.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5804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376689"/>
              </p:ext>
            </p:extLst>
          </p:nvPr>
        </p:nvGraphicFramePr>
        <p:xfrm>
          <a:off x="1451509" y="793942"/>
          <a:ext cx="4687021" cy="41259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7504">
                  <a:extLst>
                    <a:ext uri="{9D8B030D-6E8A-4147-A177-3AD203B41FA5}">
                      <a16:colId xmlns:a16="http://schemas.microsoft.com/office/drawing/2014/main" val="2900000702"/>
                    </a:ext>
                  </a:extLst>
                </a:gridCol>
                <a:gridCol w="3117344">
                  <a:extLst>
                    <a:ext uri="{9D8B030D-6E8A-4147-A177-3AD203B41FA5}">
                      <a16:colId xmlns:a16="http://schemas.microsoft.com/office/drawing/2014/main" val="2714302336"/>
                    </a:ext>
                  </a:extLst>
                </a:gridCol>
                <a:gridCol w="862173">
                  <a:extLst>
                    <a:ext uri="{9D8B030D-6E8A-4147-A177-3AD203B41FA5}">
                      <a16:colId xmlns:a16="http://schemas.microsoft.com/office/drawing/2014/main" val="38091547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Marker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lang="en-GB" sz="11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lang="en-GB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Cell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[% , Range]</a:t>
                      </a:r>
                      <a:r>
                        <a:rPr lang="en-GB" sz="11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03734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CD49a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Integrin alpha 1 (ITGA1)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25-66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02260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CD49b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Integrin alpha 2 (ITGA2)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70-98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10749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CD49c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Integrin alpha 3 (ITGA3)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52-89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54045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CD49d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Integrin alpha 4 (ITGA4)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0.4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70902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CD49e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Integrin alpha 5 (ITGA5)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67-98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01095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CD49f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Integrin alpha 6 (ITGA6)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27-63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61288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CD29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Integrin  beta 1 (ITGB1)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34-66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08000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CD73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Ecto-5</a:t>
                      </a:r>
                      <a:r>
                        <a:rPr lang="en-GB" sz="1100" dirty="0">
                          <a:effectLst/>
                        </a:rPr>
                        <a:t>’-</a:t>
                      </a:r>
                      <a:r>
                        <a:rPr lang="en-GB" sz="1100" dirty="0" smtClean="0">
                          <a:effectLst/>
                        </a:rPr>
                        <a:t>nucleotidase </a:t>
                      </a:r>
                      <a:r>
                        <a:rPr lang="en-GB" sz="1100" dirty="0">
                          <a:effectLst/>
                        </a:rPr>
                        <a:t>(NT5E)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68-98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1475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CD13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err="1">
                          <a:effectLst/>
                        </a:rPr>
                        <a:t>Alanyl</a:t>
                      </a:r>
                      <a:r>
                        <a:rPr lang="en-GB" sz="1100" dirty="0">
                          <a:effectLst/>
                        </a:rPr>
                        <a:t> </a:t>
                      </a:r>
                      <a:r>
                        <a:rPr lang="en-GB" sz="1100" dirty="0" smtClean="0">
                          <a:effectLst/>
                        </a:rPr>
                        <a:t>Aminopeptidase</a:t>
                      </a:r>
                      <a:r>
                        <a:rPr lang="en-GB" sz="1100" baseline="0" dirty="0" smtClean="0">
                          <a:effectLst/>
                        </a:rPr>
                        <a:t> N</a:t>
                      </a:r>
                      <a:r>
                        <a:rPr lang="en-GB" sz="1100" dirty="0" smtClean="0">
                          <a:effectLst/>
                        </a:rPr>
                        <a:t> </a:t>
                      </a:r>
                      <a:r>
                        <a:rPr lang="en-GB" sz="1100" dirty="0">
                          <a:effectLst/>
                        </a:rPr>
                        <a:t>(ANPEP)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99-100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08521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CD105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err="1">
                          <a:effectLst/>
                        </a:rPr>
                        <a:t>Endoglin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13-76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83537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CD90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Thy-1 cell surface antigen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76-95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89303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CD166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Activate Leukocyte Cell Adhesion Molecule (ALCAM)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86-90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68417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CD44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Hyaluronan Receptor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99-100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7617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CD56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Neural Cell Adhesion Molecule 1 (NCAM)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29-39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37859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HLA-I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Human Leukocyte</a:t>
                      </a:r>
                      <a:r>
                        <a:rPr lang="en-GB" sz="1100" baseline="0" dirty="0" smtClean="0">
                          <a:effectLst/>
                        </a:rPr>
                        <a:t> Antigen Type I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95-100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9199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HLA-II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Human Leukocyte</a:t>
                      </a:r>
                      <a:r>
                        <a:rPr lang="en-GB" sz="1100" baseline="0" dirty="0" smtClean="0">
                          <a:effectLst/>
                        </a:rPr>
                        <a:t> Antigen Type II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0-4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8322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CD271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p75</a:t>
                      </a:r>
                      <a:r>
                        <a:rPr lang="en-GB" sz="1100" baseline="0" dirty="0" smtClean="0">
                          <a:effectLst/>
                        </a:rPr>
                        <a:t> Low Affinity </a:t>
                      </a:r>
                      <a:r>
                        <a:rPr lang="en-GB" sz="1100" dirty="0" smtClean="0">
                          <a:effectLst/>
                        </a:rPr>
                        <a:t>Nerve </a:t>
                      </a:r>
                      <a:r>
                        <a:rPr lang="en-GB" sz="1100" dirty="0">
                          <a:effectLst/>
                        </a:rPr>
                        <a:t>Growth Factor Receptor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6-8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49772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CD34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Transmembrane Glycoprotein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0-1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43399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CD71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Transferrin Receptor (TFRC)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6-12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77372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CD133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Prominin-1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0-13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51466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CD146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Melanoma Cell Adhesion </a:t>
                      </a:r>
                      <a:r>
                        <a:rPr lang="en-GB" sz="1100" dirty="0" smtClean="0">
                          <a:effectLst/>
                        </a:rPr>
                        <a:t>Molecule </a:t>
                      </a:r>
                      <a:r>
                        <a:rPr lang="en-GB" sz="1100" dirty="0">
                          <a:effectLst/>
                        </a:rPr>
                        <a:t>(MCAM)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1-9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610601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88531" y="5206131"/>
            <a:ext cx="501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 smtClean="0"/>
              <a:t>Supplementary Figure 4.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0401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D6703FA-F31D-5C4D-AE43-A3F1B170155B}"/>
              </a:ext>
            </a:extLst>
          </p:cNvPr>
          <p:cNvSpPr/>
          <p:nvPr/>
        </p:nvSpPr>
        <p:spPr>
          <a:xfrm>
            <a:off x="742332" y="8710452"/>
            <a:ext cx="54382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Supplementary Figure 5. 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37615A-9835-1246-A44F-BC495AF38754}"/>
              </a:ext>
            </a:extLst>
          </p:cNvPr>
          <p:cNvSpPr txBox="1"/>
          <p:nvPr/>
        </p:nvSpPr>
        <p:spPr>
          <a:xfrm>
            <a:off x="672120" y="400795"/>
            <a:ext cx="376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A.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2F6AC3-A4F7-704A-B2E2-96E6525EFFEB}"/>
              </a:ext>
            </a:extLst>
          </p:cNvPr>
          <p:cNvSpPr txBox="1"/>
          <p:nvPr/>
        </p:nvSpPr>
        <p:spPr>
          <a:xfrm>
            <a:off x="648908" y="3519675"/>
            <a:ext cx="439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6B46CF-A512-3749-9511-1259EEF100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38" t="12598" r="438"/>
          <a:stretch/>
        </p:blipFill>
        <p:spPr>
          <a:xfrm>
            <a:off x="1087914" y="3681965"/>
            <a:ext cx="4853111" cy="29365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343" y="771065"/>
            <a:ext cx="5410565" cy="2593366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287367" y="7041402"/>
            <a:ext cx="4711627" cy="1508524"/>
            <a:chOff x="1457485" y="5484041"/>
            <a:chExt cx="4711627" cy="1508524"/>
          </a:xfrm>
        </p:grpSpPr>
        <p:pic>
          <p:nvPicPr>
            <p:cNvPr id="10" name="Picture 9" descr="A picture containing map&#10;&#10;Description automatically generated">
              <a:extLst>
                <a:ext uri="{FF2B5EF4-FFF2-40B4-BE49-F238E27FC236}">
                  <a16:creationId xmlns:a16="http://schemas.microsoft.com/office/drawing/2014/main" id="{B281E691-FE81-4C3E-BFB3-F676B48165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07" t="7819" r="2579" b="12059"/>
            <a:stretch/>
          </p:blipFill>
          <p:spPr>
            <a:xfrm>
              <a:off x="4548338" y="6213439"/>
              <a:ext cx="785735" cy="779126"/>
            </a:xfrm>
            <a:prstGeom prst="rect">
              <a:avLst/>
            </a:prstGeom>
          </p:spPr>
        </p:pic>
        <p:sp>
          <p:nvSpPr>
            <p:cNvPr id="11" name="Arrow: Pentagon 6">
              <a:extLst>
                <a:ext uri="{FF2B5EF4-FFF2-40B4-BE49-F238E27FC236}">
                  <a16:creationId xmlns:a16="http://schemas.microsoft.com/office/drawing/2014/main" id="{263A2835-45DD-49A9-83B8-C50BF3C62B5B}"/>
                </a:ext>
              </a:extLst>
            </p:cNvPr>
            <p:cNvSpPr/>
            <p:nvPr/>
          </p:nvSpPr>
          <p:spPr>
            <a:xfrm>
              <a:off x="4226056" y="5853728"/>
              <a:ext cx="1163820" cy="194123"/>
            </a:xfrm>
            <a:prstGeom prst="homePlat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35000">
                  <a:schemeClr val="bg1">
                    <a:lumMod val="95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8B62E18-359D-4902-8267-52B931A3E617}"/>
                </a:ext>
              </a:extLst>
            </p:cNvPr>
            <p:cNvSpPr txBox="1"/>
            <p:nvPr/>
          </p:nvSpPr>
          <p:spPr>
            <a:xfrm>
              <a:off x="3910178" y="6384306"/>
              <a:ext cx="845654" cy="367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dirty="0"/>
                <a:t>LPS -/+</a:t>
              </a:r>
            </a:p>
            <a:p>
              <a:pPr algn="ctr"/>
              <a:r>
                <a:rPr lang="en-GB" sz="1050" dirty="0"/>
                <a:t>MSC-/+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DEBC922-E2DC-4415-9AF1-EE4560D339FF}"/>
                </a:ext>
              </a:extLst>
            </p:cNvPr>
            <p:cNvSpPr txBox="1"/>
            <p:nvPr/>
          </p:nvSpPr>
          <p:spPr>
            <a:xfrm>
              <a:off x="5080645" y="5484041"/>
              <a:ext cx="921009" cy="224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dirty="0"/>
                <a:t>24 hours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DC9CA73-AB89-4249-A2F3-B8C2AE1DA428}"/>
                </a:ext>
              </a:extLst>
            </p:cNvPr>
            <p:cNvSpPr txBox="1"/>
            <p:nvPr/>
          </p:nvSpPr>
          <p:spPr>
            <a:xfrm>
              <a:off x="4913189" y="6122413"/>
              <a:ext cx="1255923" cy="224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dirty="0"/>
                <a:t>Assess for cytokines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CF90C7C-A7FA-40F2-A123-4640A609F3DC}"/>
                </a:ext>
              </a:extLst>
            </p:cNvPr>
            <p:cNvCxnSpPr>
              <a:cxnSpLocks/>
              <a:stCxn id="11" idx="1"/>
            </p:cNvCxnSpPr>
            <p:nvPr/>
          </p:nvCxnSpPr>
          <p:spPr>
            <a:xfrm flipH="1" flipV="1">
              <a:off x="1820849" y="5946554"/>
              <a:ext cx="2405207" cy="4236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364FCED-9204-4C30-92DE-5E81EDE757D9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00" y="5726264"/>
              <a:ext cx="0" cy="396149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7D41C86-314D-4589-888E-3A70EF53627A}"/>
                </a:ext>
              </a:extLst>
            </p:cNvPr>
            <p:cNvSpPr txBox="1"/>
            <p:nvPr/>
          </p:nvSpPr>
          <p:spPr>
            <a:xfrm>
              <a:off x="1457485" y="5524677"/>
              <a:ext cx="921009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 smtClean="0"/>
                <a:t>THP1</a:t>
              </a:r>
            </a:p>
            <a:p>
              <a:r>
                <a:rPr lang="en-GB" sz="1050" dirty="0" smtClean="0"/>
                <a:t>(RPMI+PMA)</a:t>
              </a:r>
              <a:endParaRPr lang="en-GB" sz="105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B129637-499A-4A3F-8016-7A53C4F1558D}"/>
                </a:ext>
              </a:extLst>
            </p:cNvPr>
            <p:cNvSpPr txBox="1"/>
            <p:nvPr/>
          </p:nvSpPr>
          <p:spPr>
            <a:xfrm>
              <a:off x="2363026" y="5689323"/>
              <a:ext cx="173060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dirty="0" smtClean="0"/>
                <a:t>(RPMI </a:t>
              </a:r>
              <a:r>
                <a:rPr lang="en-GB" sz="1050" dirty="0"/>
                <a:t>w/o </a:t>
              </a:r>
              <a:r>
                <a:rPr lang="en-GB" sz="1050" dirty="0" smtClean="0"/>
                <a:t>PMA)</a:t>
              </a:r>
              <a:endParaRPr lang="en-GB" sz="1050" dirty="0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BB1B91-6CDD-4FF6-B178-16F5CD3773A4}"/>
                </a:ext>
              </a:extLst>
            </p:cNvPr>
            <p:cNvCxnSpPr>
              <a:cxnSpLocks/>
            </p:cNvCxnSpPr>
            <p:nvPr/>
          </p:nvCxnSpPr>
          <p:spPr>
            <a:xfrm>
              <a:off x="5475424" y="5726264"/>
              <a:ext cx="0" cy="39614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29ED8D3-61DB-4B81-A4E5-8F46C91B8C15}"/>
                </a:ext>
              </a:extLst>
            </p:cNvPr>
            <p:cNvSpPr txBox="1"/>
            <p:nvPr/>
          </p:nvSpPr>
          <p:spPr>
            <a:xfrm>
              <a:off x="1602798" y="6158462"/>
              <a:ext cx="315303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dirty="0" smtClean="0"/>
                <a:t>D0               D3                                                           D8</a:t>
              </a:r>
              <a:endParaRPr lang="en-GB" sz="105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7D41C86-314D-4589-888E-3A70EF53627A}"/>
                </a:ext>
              </a:extLst>
            </p:cNvPr>
            <p:cNvSpPr txBox="1"/>
            <p:nvPr/>
          </p:nvSpPr>
          <p:spPr>
            <a:xfrm>
              <a:off x="3916224" y="5570433"/>
              <a:ext cx="92100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 smtClean="0"/>
                <a:t>THP1 </a:t>
              </a:r>
              <a:r>
                <a:rPr lang="en-GB" sz="1050" b="1" dirty="0" err="1" smtClean="0"/>
                <a:t>Mɸ</a:t>
              </a:r>
              <a:endParaRPr lang="en-GB" sz="1050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49176" y="675846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4628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24" y="641349"/>
            <a:ext cx="4849113" cy="42252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9150" y="558800"/>
            <a:ext cx="37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</a:t>
            </a:r>
            <a:r>
              <a:rPr lang="en-GB" dirty="0" smtClean="0"/>
              <a:t>.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574" y="4872997"/>
            <a:ext cx="4898563" cy="43408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3983" y="4629150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264296" y="9307592"/>
            <a:ext cx="276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Supplementary Figure  6.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663700" y="743466"/>
            <a:ext cx="1369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hMS vs hESC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582328" y="4988331"/>
            <a:ext cx="1831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hMS vs </a:t>
            </a:r>
            <a:r>
              <a:rPr lang="en-GB" dirty="0" err="1" smtClean="0"/>
              <a:t>hBM</a:t>
            </a:r>
            <a:r>
              <a:rPr lang="en-GB" dirty="0" smtClean="0"/>
              <a:t> MSC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8756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412147" y="1278712"/>
            <a:ext cx="5841451" cy="2836879"/>
            <a:chOff x="-1057901" y="2418996"/>
            <a:chExt cx="9219084" cy="506800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057901" y="2418996"/>
              <a:ext cx="8973802" cy="5068007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9444" y="4474155"/>
              <a:ext cx="1171739" cy="2467319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446519" y="8004843"/>
            <a:ext cx="2680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Supplementary Figure 7.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57916" y="538972"/>
            <a:ext cx="37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A.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627083" y="4266810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620397" y="783123"/>
            <a:ext cx="1166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hMS &gt; hESC</a:t>
            </a:r>
            <a:endParaRPr lang="en-GB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1278329" y="4474155"/>
            <a:ext cx="1166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 smtClean="0"/>
              <a:t>hMS</a:t>
            </a:r>
            <a:r>
              <a:rPr lang="en-GB" sz="1600" dirty="0" smtClean="0"/>
              <a:t> &lt; </a:t>
            </a:r>
            <a:r>
              <a:rPr lang="en-GB" sz="1600" dirty="0" err="1" smtClean="0"/>
              <a:t>hESC</a:t>
            </a:r>
            <a:endParaRPr lang="en-GB" sz="1600" dirty="0"/>
          </a:p>
        </p:txBody>
      </p:sp>
      <p:grpSp>
        <p:nvGrpSpPr>
          <p:cNvPr id="10" name="Group 9"/>
          <p:cNvGrpSpPr/>
          <p:nvPr/>
        </p:nvGrpSpPr>
        <p:grpSpPr>
          <a:xfrm>
            <a:off x="690128" y="4841621"/>
            <a:ext cx="5563470" cy="2931080"/>
            <a:chOff x="-1067428" y="2438049"/>
            <a:chExt cx="8992855" cy="502990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067428" y="2438049"/>
              <a:ext cx="8992855" cy="502990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45832" y="3451734"/>
              <a:ext cx="1114581" cy="3400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539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883" y="4779072"/>
            <a:ext cx="4737060" cy="43612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16" y="627997"/>
            <a:ext cx="5857888" cy="397859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6037" y="9194488"/>
            <a:ext cx="2627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Supplementary Figure 8.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57916" y="538972"/>
            <a:ext cx="37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A.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376036" y="4644721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003398" y="631744"/>
            <a:ext cx="1166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hMS &gt; hESC</a:t>
            </a:r>
            <a:endParaRPr lang="en-GB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2919145" y="4724873"/>
            <a:ext cx="1166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 smtClean="0"/>
              <a:t>hMS</a:t>
            </a:r>
            <a:r>
              <a:rPr lang="en-GB" sz="1600" dirty="0" smtClean="0"/>
              <a:t> &lt; </a:t>
            </a:r>
            <a:r>
              <a:rPr lang="en-GB" sz="1600" dirty="0" err="1" smtClean="0"/>
              <a:t>hESC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28719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r="14608"/>
          <a:stretch/>
        </p:blipFill>
        <p:spPr>
          <a:xfrm>
            <a:off x="559740" y="835959"/>
            <a:ext cx="5586618" cy="318174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86777" t="8501" b="21311"/>
          <a:stretch/>
        </p:blipFill>
        <p:spPr>
          <a:xfrm>
            <a:off x="559740" y="1891663"/>
            <a:ext cx="892661" cy="23043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2773173" y="435587"/>
            <a:ext cx="1576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hMS &gt; </a:t>
            </a:r>
            <a:r>
              <a:rPr lang="en-GB" sz="1600" dirty="0" err="1" smtClean="0"/>
              <a:t>hBM</a:t>
            </a:r>
            <a:r>
              <a:rPr lang="en-GB" sz="1600" dirty="0" smtClean="0"/>
              <a:t> MSC</a:t>
            </a:r>
            <a:endParaRPr lang="en-GB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376037" y="8330382"/>
            <a:ext cx="2696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Supplementary Figure 9. 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79136" y="367081"/>
            <a:ext cx="37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A.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376036" y="4414134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2773173" y="4398363"/>
            <a:ext cx="1576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 smtClean="0"/>
              <a:t>hMS</a:t>
            </a:r>
            <a:r>
              <a:rPr lang="en-GB" sz="1600" dirty="0" smtClean="0"/>
              <a:t> &lt; </a:t>
            </a:r>
            <a:r>
              <a:rPr lang="en-GB" sz="1600" dirty="0" err="1" smtClean="0"/>
              <a:t>hBM</a:t>
            </a:r>
            <a:r>
              <a:rPr lang="en-GB" sz="1600" dirty="0" smtClean="0"/>
              <a:t> MSC</a:t>
            </a:r>
            <a:endParaRPr lang="en-GB" sz="1600" dirty="0"/>
          </a:p>
        </p:txBody>
      </p:sp>
      <p:grpSp>
        <p:nvGrpSpPr>
          <p:cNvPr id="10" name="Group 9"/>
          <p:cNvGrpSpPr/>
          <p:nvPr/>
        </p:nvGrpSpPr>
        <p:grpSpPr>
          <a:xfrm>
            <a:off x="559740" y="4955013"/>
            <a:ext cx="5586618" cy="3005151"/>
            <a:chOff x="-1129349" y="2395180"/>
            <a:chExt cx="9116697" cy="511563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129349" y="2395180"/>
              <a:ext cx="9116697" cy="511563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53871" y="2426830"/>
              <a:ext cx="1286054" cy="33437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59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152" y="5026967"/>
            <a:ext cx="4530748" cy="37640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550" y="303616"/>
            <a:ext cx="4452050" cy="4381586"/>
          </a:xfrm>
          <a:prstGeom prst="rect">
            <a:avLst/>
          </a:prstGeom>
          <a:ln>
            <a:noFill/>
          </a:ln>
        </p:spPr>
      </p:pic>
      <p:sp>
        <p:nvSpPr>
          <p:cNvPr id="19" name="TextBox 18"/>
          <p:cNvSpPr txBox="1"/>
          <p:nvPr/>
        </p:nvSpPr>
        <p:spPr>
          <a:xfrm>
            <a:off x="1246522" y="376395"/>
            <a:ext cx="1576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hMS &gt; </a:t>
            </a:r>
            <a:r>
              <a:rPr lang="en-GB" sz="1600" dirty="0" err="1" smtClean="0"/>
              <a:t>hBM</a:t>
            </a:r>
            <a:r>
              <a:rPr lang="en-GB" sz="1600" dirty="0" smtClean="0"/>
              <a:t> MSC</a:t>
            </a:r>
            <a:endParaRPr lang="en-GB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245733" y="9098441"/>
            <a:ext cx="2726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Supplementary Figure 10. 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79136" y="367081"/>
            <a:ext cx="37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A.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488498" y="5149652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1317644" y="5149652"/>
            <a:ext cx="1576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 smtClean="0"/>
              <a:t>hMS</a:t>
            </a:r>
            <a:r>
              <a:rPr lang="en-GB" sz="1600" dirty="0" smtClean="0"/>
              <a:t> &lt; </a:t>
            </a:r>
            <a:r>
              <a:rPr lang="en-GB" sz="1600" dirty="0" err="1" smtClean="0"/>
              <a:t>hBM</a:t>
            </a:r>
            <a:r>
              <a:rPr lang="en-GB" sz="1600" dirty="0" smtClean="0"/>
              <a:t> MSC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9562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740" y="8529615"/>
            <a:ext cx="6021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Supplementary Figure  11.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2F6AC3-A4F7-704A-B2E2-96E6525EFFEB}"/>
              </a:ext>
            </a:extLst>
          </p:cNvPr>
          <p:cNvSpPr txBox="1"/>
          <p:nvPr/>
        </p:nvSpPr>
        <p:spPr>
          <a:xfrm>
            <a:off x="490236" y="3931166"/>
            <a:ext cx="439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II.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0236" y="75484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</a:t>
            </a:r>
            <a:r>
              <a:rPr lang="en-GB" dirty="0" smtClean="0"/>
              <a:t>.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r="13656"/>
          <a:stretch/>
        </p:blipFill>
        <p:spPr>
          <a:xfrm>
            <a:off x="873355" y="939508"/>
            <a:ext cx="5251147" cy="2991658"/>
          </a:xfrm>
          <a:prstGeom prst="rect">
            <a:avLst/>
          </a:prstGeom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6344" t="16890" r="-317" b="26618"/>
          <a:stretch/>
        </p:blipFill>
        <p:spPr>
          <a:xfrm>
            <a:off x="1225550" y="2134063"/>
            <a:ext cx="853344" cy="169699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645" t="984" r="2738"/>
          <a:stretch/>
        </p:blipFill>
        <p:spPr>
          <a:xfrm>
            <a:off x="1123095" y="3931166"/>
            <a:ext cx="4895216" cy="4498339"/>
          </a:xfrm>
          <a:prstGeom prst="rect">
            <a:avLst/>
          </a:prstGeom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2815560" y="420011"/>
            <a:ext cx="1432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[</a:t>
            </a:r>
            <a:r>
              <a:rPr lang="en-GB" dirty="0" err="1" smtClean="0"/>
              <a:t>hMS</a:t>
            </a:r>
            <a:r>
              <a:rPr lang="en-GB" dirty="0" smtClean="0"/>
              <a:t> </a:t>
            </a:r>
            <a:r>
              <a:rPr lang="en-GB" dirty="0"/>
              <a:t>&gt;</a:t>
            </a:r>
            <a:r>
              <a:rPr lang="en-GB" dirty="0" smtClean="0"/>
              <a:t> hESC]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9944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563" y="754178"/>
            <a:ext cx="5411587" cy="263183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4563" y="7101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I.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796717" y="7869501"/>
            <a:ext cx="2988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Supplementary Figure      12.  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14563" y="3496619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II. 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677" y="3496619"/>
            <a:ext cx="4515355" cy="4081495"/>
          </a:xfrm>
          <a:prstGeom prst="rect">
            <a:avLst/>
          </a:prstGeom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2822024" y="384846"/>
            <a:ext cx="189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[</a:t>
            </a:r>
            <a:r>
              <a:rPr lang="en-GB" dirty="0" err="1" smtClean="0"/>
              <a:t>hMS</a:t>
            </a:r>
            <a:r>
              <a:rPr lang="en-GB" dirty="0" smtClean="0"/>
              <a:t> </a:t>
            </a:r>
            <a:r>
              <a:rPr lang="en-GB" dirty="0"/>
              <a:t>&gt;</a:t>
            </a:r>
            <a:r>
              <a:rPr lang="en-GB" dirty="0" smtClean="0"/>
              <a:t> </a:t>
            </a:r>
            <a:r>
              <a:rPr lang="en-GB" dirty="0" err="1" smtClean="0"/>
              <a:t>hBM</a:t>
            </a:r>
            <a:r>
              <a:rPr lang="en-GB" dirty="0" smtClean="0"/>
              <a:t> MSC]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0646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981" y="1072834"/>
            <a:ext cx="3369061" cy="52803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43578" y="6534114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Proteins: 25</a:t>
            </a:r>
          </a:p>
          <a:p>
            <a:pPr algn="ctr"/>
            <a:r>
              <a:rPr lang="en-GB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Interactions: 88</a:t>
            </a:r>
          </a:p>
          <a:p>
            <a:pPr algn="ctr"/>
            <a:r>
              <a:rPr lang="en-GB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Expected Interactions: 15 (p=0)</a:t>
            </a: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43578" y="613195"/>
            <a:ext cx="194578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en-GB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hMS</a:t>
            </a:r>
            <a:r>
              <a:rPr lang="en-GB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 </a:t>
            </a:r>
            <a:r>
              <a:rPr lang="en-GB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hESC</a:t>
            </a:r>
            <a:r>
              <a:rPr lang="en-GB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Top 25 RNA</a:t>
            </a:r>
            <a:endParaRPr lang="en-GB" sz="12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8831" y="7325106"/>
            <a:ext cx="2593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Supplementary Figure 13.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98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41" y="1042630"/>
            <a:ext cx="5467859" cy="46007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22323" y="564337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Proteins: 37 </a:t>
            </a:r>
          </a:p>
          <a:p>
            <a:pPr algn="ctr"/>
            <a:r>
              <a:rPr lang="en-GB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Interactions: 99</a:t>
            </a:r>
          </a:p>
          <a:p>
            <a:pPr algn="ctr"/>
            <a:r>
              <a:rPr lang="en-GB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Expected Interactions: 40 (p= 3.11e-15) </a:t>
            </a: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94975" y="568745"/>
            <a:ext cx="224555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en-GB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hMS</a:t>
            </a:r>
            <a:r>
              <a:rPr lang="en-GB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 </a:t>
            </a:r>
            <a:r>
              <a:rPr lang="en-GB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hBM</a:t>
            </a:r>
            <a:r>
              <a:rPr lang="en-GB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MSC Top 50 RNA</a:t>
            </a:r>
            <a:endParaRPr lang="en-GB" sz="12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5341" y="6525006"/>
            <a:ext cx="2593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Supplementary Figure 14.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2425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7220</TotalTime>
  <Words>542</Words>
  <Application>Microsoft Office PowerPoint</Application>
  <PresentationFormat>A4 Paper (210x297 mm)</PresentationFormat>
  <Paragraphs>281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ＭＳ Ｐゴシック</vt:lpstr>
      <vt:lpstr>Arial</vt:lpstr>
      <vt:lpstr>ArialMT</vt:lpstr>
      <vt:lpstr>Calibri</vt:lpstr>
      <vt:lpstr>Calibri Light</vt:lpstr>
      <vt:lpstr>Helvetica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Edinburgh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De Sousa</dc:creator>
  <cp:lastModifiedBy>Paul De Sousa</cp:lastModifiedBy>
  <cp:revision>259</cp:revision>
  <dcterms:created xsi:type="dcterms:W3CDTF">2023-02-14T08:49:59Z</dcterms:created>
  <dcterms:modified xsi:type="dcterms:W3CDTF">2023-10-11T16:05:19Z</dcterms:modified>
</cp:coreProperties>
</file>