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0065"/>
    <a:srgbClr val="004277"/>
    <a:srgbClr val="296DC0"/>
    <a:srgbClr val="0092F7"/>
    <a:srgbClr val="65AA00"/>
    <a:srgbClr val="00437A"/>
    <a:srgbClr val="0066B5"/>
    <a:srgbClr val="00447B"/>
    <a:srgbClr val="00447A"/>
    <a:srgbClr val="0045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77" autoAdjust="0"/>
    <p:restoredTop sz="85923"/>
  </p:normalViewPr>
  <p:slideViewPr>
    <p:cSldViewPr snapToGrid="0">
      <p:cViewPr>
        <p:scale>
          <a:sx n="132" d="100"/>
          <a:sy n="132" d="100"/>
        </p:scale>
        <p:origin x="68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B28085-4EBA-BC49-97CA-3419463865B0}" type="datetimeFigureOut">
              <a:rPr kumimoji="1" lang="ja-JP" altLang="en-US" smtClean="0"/>
              <a:t>2023/9/30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A0E525-316E-4B42-AD65-845F3C9C236A}" type="slidenum">
              <a:rPr kumimoji="1" lang="ja-JP" altLang="en-US" smtClean="0"/>
              <a:t>‹#›</a:t>
            </a:fld>
            <a:endParaRPr kumimoji="1" lang="ja-JP" altLang="en-US"/>
          </a:p>
        </p:txBody>
      </p:sp>
    </p:spTree>
    <p:extLst>
      <p:ext uri="{BB962C8B-B14F-4D97-AF65-F5344CB8AC3E}">
        <p14:creationId xmlns:p14="http://schemas.microsoft.com/office/powerpoint/2010/main" val="429189791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sz="1800">
                <a:effectLst/>
                <a:ea typeface="Times New Roman" panose="02020603050405020304" pitchFamily="18" charset="0"/>
              </a:rPr>
              <a:t> </a:t>
            </a:r>
            <a:r>
              <a:rPr lang="en-US" altLang="ja-JP" sz="1800" dirty="0">
                <a:effectLst/>
                <a:ea typeface="Times New Roman" panose="02020603050405020304" pitchFamily="18" charset="0"/>
              </a:rPr>
              <a:t>(a) Kaplan–Meier curves for the time from the start of initial steroid therapy to the second relapse. (b) Kaplan–Meier curves for the time from the start of initial steroid therapy to SDNS/FRNS development. (c) Kaplan–Meier curves for the time from the start of initial steroid therapy to initiation of immunosuppression therapy. </a:t>
            </a:r>
            <a:endParaRPr kumimoji="1" lang="ja-JP" altLang="en-US"/>
          </a:p>
        </p:txBody>
      </p:sp>
      <p:sp>
        <p:nvSpPr>
          <p:cNvPr id="4" name="スライド番号プレースホルダー 3"/>
          <p:cNvSpPr>
            <a:spLocks noGrp="1"/>
          </p:cNvSpPr>
          <p:nvPr>
            <p:ph type="sldNum" sz="quarter" idx="5"/>
          </p:nvPr>
        </p:nvSpPr>
        <p:spPr/>
        <p:txBody>
          <a:bodyPr/>
          <a:lstStyle/>
          <a:p>
            <a:fld id="{62A0E525-316E-4B42-AD65-845F3C9C236A}" type="slidenum">
              <a:rPr kumimoji="1" lang="ja-JP" altLang="en-US" smtClean="0"/>
              <a:t>1</a:t>
            </a:fld>
            <a:endParaRPr kumimoji="1" lang="ja-JP" altLang="en-US"/>
          </a:p>
        </p:txBody>
      </p:sp>
    </p:spTree>
    <p:extLst>
      <p:ext uri="{BB962C8B-B14F-4D97-AF65-F5344CB8AC3E}">
        <p14:creationId xmlns:p14="http://schemas.microsoft.com/office/powerpoint/2010/main" val="23505692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1085675"/>
            <a:ext cx="12192000" cy="530689"/>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Triangle 7"/>
          <p:cNvSpPr/>
          <p:nvPr userDrawn="1"/>
        </p:nvSpPr>
        <p:spPr>
          <a:xfrm rot="18900000">
            <a:off x="141777" y="753445"/>
            <a:ext cx="405236" cy="385056"/>
          </a:xfrm>
          <a:prstGeom prst="rtTriangle">
            <a:avLst/>
          </a:prstGeom>
          <a:solidFill>
            <a:srgbClr val="006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 name="Right Triangle 8"/>
          <p:cNvSpPr/>
          <p:nvPr userDrawn="1"/>
        </p:nvSpPr>
        <p:spPr>
          <a:xfrm rot="18900000">
            <a:off x="140123" y="1281465"/>
            <a:ext cx="394279" cy="394278"/>
          </a:xfrm>
          <a:prstGeom prst="rtTriangle">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Title 1"/>
          <p:cNvSpPr txBox="1">
            <a:spLocks/>
          </p:cNvSpPr>
          <p:nvPr userDrawn="1"/>
        </p:nvSpPr>
        <p:spPr>
          <a:xfrm>
            <a:off x="0" y="0"/>
            <a:ext cx="12192000" cy="1085673"/>
          </a:xfrm>
          <a:prstGeom prst="rect">
            <a:avLst/>
          </a:prstGeom>
          <a:gradFill flip="none" rotWithShape="1">
            <a:gsLst>
              <a:gs pos="0">
                <a:srgbClr val="0065AA">
                  <a:shade val="30000"/>
                  <a:satMod val="115000"/>
                </a:srgbClr>
              </a:gs>
              <a:gs pos="50000">
                <a:srgbClr val="0065AA">
                  <a:shade val="67500"/>
                  <a:satMod val="115000"/>
                </a:srgbClr>
              </a:gs>
              <a:gs pos="100000">
                <a:srgbClr val="0065AA">
                  <a:shade val="100000"/>
                  <a:satMod val="115000"/>
                </a:srgbClr>
              </a:gs>
            </a:gsLst>
            <a:lin ang="8100000" scaled="1"/>
            <a:tileRect/>
          </a:gra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endParaRPr lang="en-GB" sz="2800" b="1" dirty="0">
              <a:solidFill>
                <a:schemeClr val="bg1"/>
              </a:solidFill>
            </a:endParaRPr>
          </a:p>
        </p:txBody>
      </p:sp>
      <p:sp>
        <p:nvSpPr>
          <p:cNvPr id="11" name="Rectangle 10"/>
          <p:cNvSpPr/>
          <p:nvPr userDrawn="1"/>
        </p:nvSpPr>
        <p:spPr>
          <a:xfrm>
            <a:off x="0" y="5576842"/>
            <a:ext cx="7490690" cy="1285854"/>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12" name="Rectangle 11"/>
          <p:cNvSpPr/>
          <p:nvPr userDrawn="1"/>
        </p:nvSpPr>
        <p:spPr>
          <a:xfrm>
            <a:off x="7490690" y="5576843"/>
            <a:ext cx="47028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083882"/>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16" name="Right Triangle 15"/>
          <p:cNvSpPr/>
          <p:nvPr userDrawn="1"/>
        </p:nvSpPr>
        <p:spPr>
          <a:xfrm rot="18900000">
            <a:off x="137739" y="5244782"/>
            <a:ext cx="399045" cy="39904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p:cNvGrpSpPr/>
          <p:nvPr userDrawn="1"/>
        </p:nvGrpSpPr>
        <p:grpSpPr>
          <a:xfrm>
            <a:off x="9694459" y="176810"/>
            <a:ext cx="2349089" cy="747561"/>
            <a:chOff x="2857495" y="1762773"/>
            <a:chExt cx="7219988" cy="2156522"/>
          </a:xfrm>
        </p:grpSpPr>
        <p:sp>
          <p:nvSpPr>
            <p:cNvPr id="18" name="TextBox 17"/>
            <p:cNvSpPr txBox="1"/>
            <p:nvPr/>
          </p:nvSpPr>
          <p:spPr>
            <a:xfrm>
              <a:off x="5167705" y="1762773"/>
              <a:ext cx="4896288" cy="1509356"/>
            </a:xfrm>
            <a:prstGeom prst="rect">
              <a:avLst/>
            </a:prstGeom>
            <a:noFill/>
          </p:spPr>
          <p:txBody>
            <a:bodyPr wrap="square" rtlCol="0">
              <a:spAutoFit/>
            </a:bodyPr>
            <a:lstStyle/>
            <a:p>
              <a:r>
                <a:rPr lang="en-GB" sz="2800" dirty="0">
                  <a:solidFill>
                    <a:schemeClr val="bg1"/>
                  </a:solidFill>
                </a:rPr>
                <a:t>Graphical</a:t>
              </a:r>
            </a:p>
          </p:txBody>
        </p:sp>
        <p:sp>
          <p:nvSpPr>
            <p:cNvPr id="19" name="TextBox 18"/>
            <p:cNvSpPr txBox="1"/>
            <p:nvPr/>
          </p:nvSpPr>
          <p:spPr>
            <a:xfrm>
              <a:off x="5647071" y="2409939"/>
              <a:ext cx="4430412" cy="1509356"/>
            </a:xfrm>
            <a:prstGeom prst="rect">
              <a:avLst/>
            </a:prstGeom>
            <a:noFill/>
          </p:spPr>
          <p:txBody>
            <a:bodyPr wrap="square" rtlCol="0">
              <a:spAutoFit/>
            </a:bodyPr>
            <a:lstStyle/>
            <a:p>
              <a:r>
                <a:rPr lang="en-GB" sz="2800" dirty="0">
                  <a:solidFill>
                    <a:schemeClr val="bg1"/>
                  </a:solidFill>
                </a:rPr>
                <a:t>Abstract</a:t>
              </a:r>
            </a:p>
          </p:txBody>
        </p:sp>
        <p:grpSp>
          <p:nvGrpSpPr>
            <p:cNvPr id="20" name="Group 19"/>
            <p:cNvGrpSpPr/>
            <p:nvPr/>
          </p:nvGrpSpPr>
          <p:grpSpPr>
            <a:xfrm rot="1066865">
              <a:off x="3331177" y="2017651"/>
              <a:ext cx="1664058" cy="1723226"/>
              <a:chOff x="3325506" y="2015311"/>
              <a:chExt cx="1664058" cy="1723226"/>
            </a:xfrm>
          </p:grpSpPr>
          <p:sp>
            <p:nvSpPr>
              <p:cNvPr id="22" name="Curved Up Arrow 21"/>
              <p:cNvSpPr/>
              <p:nvPr/>
            </p:nvSpPr>
            <p:spPr>
              <a:xfrm rot="5612676">
                <a:off x="2869267" y="2471550"/>
                <a:ext cx="1723226" cy="810748"/>
              </a:xfrm>
              <a:prstGeom prst="curved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rapezoid 22"/>
              <p:cNvSpPr/>
              <p:nvPr/>
            </p:nvSpPr>
            <p:spPr>
              <a:xfrm rot="20743483">
                <a:off x="4034300" y="2870714"/>
                <a:ext cx="516517" cy="852351"/>
              </a:xfrm>
              <a:prstGeom prst="trapezoid">
                <a:avLst/>
              </a:prstGeom>
              <a:solidFill>
                <a:srgbClr val="AA0065"/>
              </a:solidFill>
              <a:ln w="28575">
                <a:solidFill>
                  <a:srgbClr val="0043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rapezoid 23"/>
              <p:cNvSpPr/>
              <p:nvPr/>
            </p:nvSpPr>
            <p:spPr>
              <a:xfrm rot="18485136">
                <a:off x="4227275" y="2752605"/>
                <a:ext cx="545380" cy="807242"/>
              </a:xfrm>
              <a:prstGeom prst="trapezoid">
                <a:avLst>
                  <a:gd name="adj" fmla="val 26969"/>
                </a:avLst>
              </a:prstGeom>
              <a:solidFill>
                <a:srgbClr val="00B050"/>
              </a:solidFill>
              <a:ln w="28575">
                <a:solidFill>
                  <a:srgbClr val="0042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rapezoid 24"/>
              <p:cNvSpPr/>
              <p:nvPr/>
            </p:nvSpPr>
            <p:spPr>
              <a:xfrm rot="16200000">
                <a:off x="4313253" y="2492334"/>
                <a:ext cx="545380" cy="807242"/>
              </a:xfrm>
              <a:prstGeom prst="trapezoid">
                <a:avLst/>
              </a:prstGeom>
              <a:solidFill>
                <a:schemeClr val="accent2"/>
              </a:solidFill>
              <a:ln w="28575">
                <a:solidFill>
                  <a:srgbClr val="0044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rapezoid 25"/>
              <p:cNvSpPr/>
              <p:nvPr/>
            </p:nvSpPr>
            <p:spPr>
              <a:xfrm rot="14460500">
                <a:off x="4252007" y="2192236"/>
                <a:ext cx="545380" cy="807242"/>
              </a:xfrm>
              <a:prstGeom prst="trapezoid">
                <a:avLst/>
              </a:prstGeom>
              <a:solidFill>
                <a:srgbClr val="0092F7"/>
              </a:solidFill>
              <a:ln w="25400">
                <a:solidFill>
                  <a:srgbClr val="0043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rapezoid 26"/>
              <p:cNvSpPr/>
              <p:nvPr/>
            </p:nvSpPr>
            <p:spPr>
              <a:xfrm rot="12209348">
                <a:off x="4054992" y="2029218"/>
                <a:ext cx="532285" cy="762409"/>
              </a:xfrm>
              <a:prstGeom prst="trapezoid">
                <a:avLst>
                  <a:gd name="adj" fmla="val 33206"/>
                </a:avLst>
              </a:prstGeom>
              <a:solidFill>
                <a:srgbClr val="9966FF"/>
              </a:solidFill>
              <a:ln w="28575">
                <a:solidFill>
                  <a:srgbClr val="0044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884157" y="2595857"/>
                <a:ext cx="536234" cy="550844"/>
              </a:xfrm>
              <a:prstGeom prst="ellipse">
                <a:avLst/>
              </a:prstGeom>
              <a:solidFill>
                <a:schemeClr val="tx1">
                  <a:lumMod val="50000"/>
                  <a:lumOff val="50000"/>
                </a:schemeClr>
              </a:solidFill>
              <a:ln w="28575">
                <a:solidFill>
                  <a:srgbClr val="0045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Double Brace 20"/>
            <p:cNvSpPr/>
            <p:nvPr/>
          </p:nvSpPr>
          <p:spPr>
            <a:xfrm>
              <a:off x="2857495" y="2112886"/>
              <a:ext cx="2510703" cy="1536932"/>
            </a:xfrm>
            <a:prstGeom prst="bracePair">
              <a:avLst>
                <a:gd name="adj" fmla="val 11432"/>
              </a:avLst>
            </a:prstGeom>
            <a:ln w="222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gr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F14BA06-560F-4272-BD1D-D3D251BC0A82}" type="datetimeFigureOut">
              <a:rPr lang="en-GB" smtClean="0"/>
              <a:t>29/09/2023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2DF36B-8F18-4F81-92A8-26E2BC629512}" type="slidenum">
              <a:rPr lang="en-GB" smtClean="0"/>
              <a:t>‹#›</a:t>
            </a:fld>
            <a:endParaRPr lang="en-GB"/>
          </a:p>
        </p:txBody>
      </p:sp>
    </p:spTree>
    <p:extLst>
      <p:ext uri="{BB962C8B-B14F-4D97-AF65-F5344CB8AC3E}">
        <p14:creationId xmlns:p14="http://schemas.microsoft.com/office/powerpoint/2010/main" val="5961134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29/09/2023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表 42">
            <a:extLst>
              <a:ext uri="{FF2B5EF4-FFF2-40B4-BE49-F238E27FC236}">
                <a16:creationId xmlns:a16="http://schemas.microsoft.com/office/drawing/2014/main" id="{17DBF178-8D4E-814A-B97C-7C6B9FBD60EA}"/>
              </a:ext>
            </a:extLst>
          </p:cNvPr>
          <p:cNvGraphicFramePr>
            <a:graphicFrameLocks noGrp="1"/>
          </p:cNvGraphicFramePr>
          <p:nvPr>
            <p:extLst>
              <p:ext uri="{D42A27DB-BD31-4B8C-83A1-F6EECF244321}">
                <p14:modId xmlns:p14="http://schemas.microsoft.com/office/powerpoint/2010/main" val="1229971121"/>
              </p:ext>
            </p:extLst>
          </p:nvPr>
        </p:nvGraphicFramePr>
        <p:xfrm>
          <a:off x="3731564" y="1704066"/>
          <a:ext cx="8412811" cy="1051693"/>
        </p:xfrm>
        <a:graphic>
          <a:graphicData uri="http://schemas.openxmlformats.org/drawingml/2006/table">
            <a:tbl>
              <a:tblPr firstRow="1" bandRow="1">
                <a:tableStyleId>{3B4B98B0-60AC-42C2-AFA5-B58CD77FA1E5}</a:tableStyleId>
              </a:tblPr>
              <a:tblGrid>
                <a:gridCol w="3043384">
                  <a:extLst>
                    <a:ext uri="{9D8B030D-6E8A-4147-A177-3AD203B41FA5}">
                      <a16:colId xmlns:a16="http://schemas.microsoft.com/office/drawing/2014/main" val="2606433231"/>
                    </a:ext>
                  </a:extLst>
                </a:gridCol>
                <a:gridCol w="2165345">
                  <a:extLst>
                    <a:ext uri="{9D8B030D-6E8A-4147-A177-3AD203B41FA5}">
                      <a16:colId xmlns:a16="http://schemas.microsoft.com/office/drawing/2014/main" val="421730542"/>
                    </a:ext>
                  </a:extLst>
                </a:gridCol>
                <a:gridCol w="3204082">
                  <a:extLst>
                    <a:ext uri="{9D8B030D-6E8A-4147-A177-3AD203B41FA5}">
                      <a16:colId xmlns:a16="http://schemas.microsoft.com/office/drawing/2014/main" val="329706697"/>
                    </a:ext>
                  </a:extLst>
                </a:gridCol>
              </a:tblGrid>
              <a:tr h="2634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a:solidFill>
                          <a:schemeClr val="tx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rPr>
                        <a:t>SDNS/FRNS development </a:t>
                      </a:r>
                      <a:endParaRPr kumimoji="1" lang="ja-JP" altLang="en-US" sz="1400" b="1">
                        <a:solidFill>
                          <a:schemeClr val="tx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rPr>
                        <a:t>initiation of immunosuppressive agents </a:t>
                      </a:r>
                      <a:endParaRPr kumimoji="1" lang="ja-JP" altLang="en-US" sz="1400" b="1">
                        <a:solidFill>
                          <a:schemeClr val="tx1"/>
                        </a:solidFill>
                        <a:latin typeface="+mn-lt"/>
                      </a:endParaRPr>
                    </a:p>
                  </a:txBody>
                  <a:tcPr anchor="ctr"/>
                </a:tc>
                <a:extLst>
                  <a:ext uri="{0D108BD9-81ED-4DB2-BD59-A6C34878D82A}">
                    <a16:rowId xmlns:a16="http://schemas.microsoft.com/office/drawing/2014/main" val="1859773870"/>
                  </a:ext>
                </a:extLst>
              </a:tr>
              <a:tr h="324071">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altLang="ja-JP" sz="1200" b="1" dirty="0">
                          <a:solidFill>
                            <a:srgbClr val="296DC0"/>
                          </a:solidFill>
                        </a:rPr>
                        <a:t>23 patients with first relapse within 30 days</a:t>
                      </a:r>
                    </a:p>
                  </a:txBody>
                  <a:tcPr anchor="ctr"/>
                </a:tc>
                <a:tc>
                  <a:txBody>
                    <a:bodyPr/>
                    <a:lstStyle/>
                    <a:p>
                      <a:pPr lvl="0" algn="ctr"/>
                      <a:r>
                        <a:rPr kumimoji="1" lang="en-US" altLang="ja-JP" sz="1400" b="1" dirty="0">
                          <a:solidFill>
                            <a:schemeClr val="tx1"/>
                          </a:solidFill>
                        </a:rPr>
                        <a:t>96% / 96%</a:t>
                      </a:r>
                    </a:p>
                  </a:txBody>
                  <a:tcPr anchor="ctr"/>
                </a:tc>
                <a:tc>
                  <a:txBody>
                    <a:bodyPr/>
                    <a:lstStyle/>
                    <a:p>
                      <a:pPr lvl="0" algn="ctr"/>
                      <a:r>
                        <a:rPr kumimoji="1" lang="en-US" altLang="ja-JP" sz="1400" b="1" dirty="0">
                          <a:solidFill>
                            <a:schemeClr val="tx1"/>
                          </a:solidFill>
                        </a:rPr>
                        <a:t>83% /91%</a:t>
                      </a:r>
                      <a:endParaRPr kumimoji="1" lang="ja-JP" altLang="en-US" sz="1400" b="1">
                        <a:solidFill>
                          <a:schemeClr val="tx1"/>
                        </a:solidFill>
                        <a:latin typeface="+mn-lt"/>
                      </a:endParaRPr>
                    </a:p>
                  </a:txBody>
                  <a:tcPr anchor="ctr"/>
                </a:tc>
                <a:extLst>
                  <a:ext uri="{0D108BD9-81ED-4DB2-BD59-A6C34878D82A}">
                    <a16:rowId xmlns:a16="http://schemas.microsoft.com/office/drawing/2014/main" val="1146007237"/>
                  </a:ext>
                </a:extLst>
              </a:tr>
              <a:tr h="409454">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altLang="ja-JP" sz="1200" b="1" dirty="0">
                          <a:solidFill>
                            <a:srgbClr val="AA0065"/>
                          </a:solidFill>
                        </a:rPr>
                        <a:t>22 patients with first relapse after 31 days</a:t>
                      </a:r>
                    </a:p>
                  </a:txBody>
                  <a:tcPr anchor="ctr">
                    <a:solidFill>
                      <a:srgbClr val="AA0065">
                        <a:alpha val="16203"/>
                      </a:srgbClr>
                    </a:solidFill>
                  </a:tcPr>
                </a:tc>
                <a:tc>
                  <a:txBody>
                    <a:bodyPr/>
                    <a:lstStyle/>
                    <a:p>
                      <a:pPr lvl="0" algn="ctr"/>
                      <a:r>
                        <a:rPr kumimoji="1" lang="en-US" altLang="ja-JP" sz="1400" b="1" dirty="0">
                          <a:solidFill>
                            <a:schemeClr val="tx1"/>
                          </a:solidFill>
                        </a:rPr>
                        <a:t>18% / 41%</a:t>
                      </a:r>
                      <a:endParaRPr kumimoji="1" lang="ja-JP" altLang="en-US" sz="1400" b="1">
                        <a:solidFill>
                          <a:schemeClr val="tx1"/>
                        </a:solidFill>
                        <a:latin typeface="+mn-lt"/>
                      </a:endParaRPr>
                    </a:p>
                  </a:txBody>
                  <a:tcPr anchor="ctr">
                    <a:solidFill>
                      <a:srgbClr val="AA0065">
                        <a:alpha val="16203"/>
                      </a:srgbClr>
                    </a:solidFill>
                  </a:tcPr>
                </a:tc>
                <a:tc>
                  <a:txBody>
                    <a:bodyPr/>
                    <a:lstStyle/>
                    <a:p>
                      <a:pPr lvl="0" algn="ctr"/>
                      <a:r>
                        <a:rPr kumimoji="1" lang="en-US" altLang="ja-JP" sz="1400" b="1" dirty="0">
                          <a:solidFill>
                            <a:schemeClr val="tx1"/>
                          </a:solidFill>
                        </a:rPr>
                        <a:t>14% / 27%</a:t>
                      </a:r>
                      <a:endParaRPr kumimoji="1" lang="ja-JP" altLang="en-US" sz="1400" b="1">
                        <a:solidFill>
                          <a:schemeClr val="tx1"/>
                        </a:solidFill>
                        <a:latin typeface="+mn-lt"/>
                      </a:endParaRPr>
                    </a:p>
                  </a:txBody>
                  <a:tcPr anchor="ctr">
                    <a:solidFill>
                      <a:srgbClr val="AA0065">
                        <a:alpha val="16203"/>
                      </a:srgbClr>
                    </a:solidFill>
                  </a:tcPr>
                </a:tc>
                <a:extLst>
                  <a:ext uri="{0D108BD9-81ED-4DB2-BD59-A6C34878D82A}">
                    <a16:rowId xmlns:a16="http://schemas.microsoft.com/office/drawing/2014/main" val="647562501"/>
                  </a:ext>
                </a:extLst>
              </a:tr>
            </a:tbl>
          </a:graphicData>
        </a:graphic>
      </p:graphicFrame>
      <p:sp>
        <p:nvSpPr>
          <p:cNvPr id="24" name="Title 1"/>
          <p:cNvSpPr txBox="1">
            <a:spLocks/>
          </p:cNvSpPr>
          <p:nvPr/>
        </p:nvSpPr>
        <p:spPr>
          <a:xfrm>
            <a:off x="159653" y="23403"/>
            <a:ext cx="9135922"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altLang="ja-JP" sz="2000" b="1" kern="100" dirty="0">
                <a:solidFill>
                  <a:schemeClr val="bg1"/>
                </a:solidFill>
                <a:effectLst/>
                <a:latin typeface="+mn-lt"/>
                <a:ea typeface="游明朝" panose="02020400000000000000" pitchFamily="18" charset="-128"/>
                <a:cs typeface="Times New Roman" panose="02020603050405020304" pitchFamily="18" charset="0"/>
              </a:rPr>
              <a:t>Association between the time of initial relapse and subsequent relapses in patients with childhood-onset idiopathic nephrotic syndrome</a:t>
            </a:r>
            <a:endParaRPr lang="ja-JP" altLang="ja-JP" sz="2000" kern="100">
              <a:solidFill>
                <a:schemeClr val="bg1"/>
              </a:solidFill>
              <a:effectLst/>
              <a:latin typeface="+mn-lt"/>
              <a:ea typeface="游明朝" panose="02020400000000000000" pitchFamily="18" charset="-128"/>
              <a:cs typeface="Times New Roman" panose="02020603050405020304" pitchFamily="18" charset="0"/>
            </a:endParaRPr>
          </a:p>
        </p:txBody>
      </p:sp>
      <p:sp>
        <p:nvSpPr>
          <p:cNvPr id="25" name="TextBox 24"/>
          <p:cNvSpPr txBox="1"/>
          <p:nvPr/>
        </p:nvSpPr>
        <p:spPr>
          <a:xfrm>
            <a:off x="76172" y="1204140"/>
            <a:ext cx="12115828" cy="615553"/>
          </a:xfrm>
          <a:prstGeom prst="rect">
            <a:avLst/>
          </a:prstGeom>
          <a:noFill/>
        </p:spPr>
        <p:txBody>
          <a:bodyPr wrap="square" rtlCol="0">
            <a:spAutoFit/>
          </a:bodyPr>
          <a:lstStyle/>
          <a:p>
            <a:r>
              <a:rPr lang="en-GB" sz="1600" b="1" dirty="0">
                <a:solidFill>
                  <a:schemeClr val="bg1"/>
                </a:solidFill>
              </a:rPr>
              <a:t>HYPOTHESIS</a:t>
            </a:r>
            <a:r>
              <a:rPr lang="en-GB" sz="1600" dirty="0">
                <a:solidFill>
                  <a:schemeClr val="bg1"/>
                </a:solidFill>
              </a:rPr>
              <a:t>: </a:t>
            </a:r>
            <a:r>
              <a:rPr lang="en-US" sz="1600" dirty="0">
                <a:solidFill>
                  <a:schemeClr val="bg1"/>
                </a:solidFill>
                <a:latin typeface="Helvetica Neue" panose="02000503000000020004" pitchFamily="2" charset="0"/>
              </a:rPr>
              <a:t>T</a:t>
            </a:r>
            <a:r>
              <a:rPr lang="en-US" altLang="ja-JP" sz="1600" dirty="0">
                <a:solidFill>
                  <a:schemeClr val="bg1"/>
                </a:solidFill>
                <a:effectLst/>
                <a:latin typeface="Helvetica Neue" panose="02000503000000020004" pitchFamily="2" charset="0"/>
              </a:rPr>
              <a:t>he earlier patients experience a first relapse</a:t>
            </a:r>
            <a:r>
              <a:rPr lang="en-US" altLang="ja-JP" sz="1600" dirty="0">
                <a:solidFill>
                  <a:schemeClr val="bg1"/>
                </a:solidFill>
                <a:effectLst/>
                <a:latin typeface=".Hiragino Kaku Gothic Interface"/>
              </a:rPr>
              <a:t>,</a:t>
            </a:r>
            <a:r>
              <a:rPr lang="en-US" altLang="ja-JP" sz="1600" dirty="0">
                <a:solidFill>
                  <a:schemeClr val="bg1"/>
                </a:solidFill>
                <a:effectLst/>
                <a:latin typeface="Helvetica Neue" panose="02000503000000020004" pitchFamily="2" charset="0"/>
              </a:rPr>
              <a:t> the earlier they suffer from the second relapse</a:t>
            </a:r>
            <a:r>
              <a:rPr lang="en-US" altLang="ja-JP" sz="1600" dirty="0">
                <a:solidFill>
                  <a:schemeClr val="bg1"/>
                </a:solidFill>
                <a:effectLst/>
                <a:latin typeface=".Hiragino Kaku Gothic Interface"/>
              </a:rPr>
              <a:t>,</a:t>
            </a:r>
            <a:r>
              <a:rPr lang="en-US" altLang="ja-JP" sz="1600" dirty="0">
                <a:solidFill>
                  <a:schemeClr val="bg1"/>
                </a:solidFill>
                <a:effectLst/>
                <a:latin typeface="Helvetica Neue" panose="02000503000000020004" pitchFamily="2" charset="0"/>
              </a:rPr>
              <a:t> developing SDNS/FRNS.</a:t>
            </a:r>
          </a:p>
          <a:p>
            <a:endParaRPr lang="en-GB" dirty="0">
              <a:solidFill>
                <a:schemeClr val="bg1"/>
              </a:solidFill>
            </a:endParaRPr>
          </a:p>
        </p:txBody>
      </p:sp>
      <p:sp>
        <p:nvSpPr>
          <p:cNvPr id="26" name="TextBox 25"/>
          <p:cNvSpPr txBox="1"/>
          <p:nvPr/>
        </p:nvSpPr>
        <p:spPr>
          <a:xfrm>
            <a:off x="173448" y="1758951"/>
            <a:ext cx="11505934" cy="369332"/>
          </a:xfrm>
          <a:prstGeom prst="rect">
            <a:avLst/>
          </a:prstGeom>
          <a:noFill/>
        </p:spPr>
        <p:txBody>
          <a:bodyPr wrap="square" rtlCol="0">
            <a:spAutoFit/>
          </a:bodyPr>
          <a:lstStyle/>
          <a:p>
            <a:r>
              <a:rPr lang="en-GB" b="1" dirty="0">
                <a:solidFill>
                  <a:srgbClr val="0065AA"/>
                </a:solidFill>
              </a:rPr>
              <a:t>DESIGN &amp; OUTCOMES</a:t>
            </a:r>
            <a:r>
              <a:rPr lang="en-GB" dirty="0">
                <a:solidFill>
                  <a:srgbClr val="0065AA"/>
                </a:solidFill>
              </a:rPr>
              <a:t>: </a:t>
            </a:r>
          </a:p>
        </p:txBody>
      </p:sp>
      <p:sp>
        <p:nvSpPr>
          <p:cNvPr id="27" name="TextBox 26"/>
          <p:cNvSpPr txBox="1"/>
          <p:nvPr/>
        </p:nvSpPr>
        <p:spPr>
          <a:xfrm>
            <a:off x="7679856" y="5587477"/>
            <a:ext cx="4108032" cy="400110"/>
          </a:xfrm>
          <a:prstGeom prst="rect">
            <a:avLst/>
          </a:prstGeom>
          <a:noFill/>
        </p:spPr>
        <p:txBody>
          <a:bodyPr wrap="square" rtlCol="0">
            <a:spAutoFit/>
          </a:bodyPr>
          <a:lstStyle/>
          <a:p>
            <a:r>
              <a:rPr lang="en-GB" sz="2000" b="1" dirty="0">
                <a:solidFill>
                  <a:schemeClr val="bg1"/>
                </a:solidFill>
                <a:latin typeface="+mj-lt"/>
              </a:rPr>
              <a:t>Inoki et al. 2023</a:t>
            </a:r>
            <a:endParaRPr lang="en-GB" sz="1400" b="1" dirty="0">
              <a:solidFill>
                <a:schemeClr val="bg1"/>
              </a:solidFill>
              <a:latin typeface="+mj-lt"/>
            </a:endParaRPr>
          </a:p>
        </p:txBody>
      </p:sp>
      <p:sp>
        <p:nvSpPr>
          <p:cNvPr id="28" name="TextBox 27"/>
          <p:cNvSpPr txBox="1"/>
          <p:nvPr/>
        </p:nvSpPr>
        <p:spPr>
          <a:xfrm>
            <a:off x="19457" y="5738628"/>
            <a:ext cx="7679856" cy="1508105"/>
          </a:xfrm>
          <a:prstGeom prst="rect">
            <a:avLst/>
          </a:prstGeom>
          <a:noFill/>
        </p:spPr>
        <p:txBody>
          <a:bodyPr wrap="square" rtlCol="0">
            <a:spAutoFit/>
          </a:bodyPr>
          <a:lstStyle/>
          <a:p>
            <a:pPr>
              <a:spcAft>
                <a:spcPts val="600"/>
              </a:spcAft>
            </a:pPr>
            <a:r>
              <a:rPr lang="en-GB" sz="1700" b="1" dirty="0">
                <a:solidFill>
                  <a:schemeClr val="bg1"/>
                </a:solidFill>
              </a:rPr>
              <a:t>CONCLUSION</a:t>
            </a:r>
            <a:r>
              <a:rPr lang="en-GB" sz="1700" dirty="0">
                <a:solidFill>
                  <a:schemeClr val="bg1"/>
                </a:solidFill>
              </a:rPr>
              <a:t>: </a:t>
            </a:r>
            <a:r>
              <a:rPr lang="en-US" altLang="ja-JP" sz="1700" dirty="0">
                <a:solidFill>
                  <a:schemeClr val="bg1"/>
                </a:solidFill>
                <a:effectLst/>
                <a:ea typeface="游明朝" panose="02020400000000000000" pitchFamily="18" charset="-128"/>
              </a:rPr>
              <a:t>Most patients with a first relapse within 30 days after discontinuing</a:t>
            </a:r>
            <a:r>
              <a:rPr lang="ja-JP" altLang="ja-JP" sz="1700">
                <a:solidFill>
                  <a:schemeClr val="bg1"/>
                </a:solidFill>
                <a:effectLst/>
              </a:rPr>
              <a:t> </a:t>
            </a:r>
            <a:r>
              <a:rPr lang="en-US" altLang="ja-JP" sz="1700" dirty="0">
                <a:solidFill>
                  <a:schemeClr val="bg1"/>
                </a:solidFill>
                <a:effectLst/>
                <a:ea typeface="游明朝" panose="02020400000000000000" pitchFamily="18" charset="-128"/>
              </a:rPr>
              <a:t> initial steroid therapy developed SDNS/FRNS and were administered immunosuppressive agents within 6 months. Thus, it may be reasonable to start immunosuppression therapy in this group without waiting for the second relapse.</a:t>
            </a:r>
            <a:r>
              <a:rPr lang="ja-JP" altLang="ja-JP" sz="1700">
                <a:solidFill>
                  <a:schemeClr val="bg1"/>
                </a:solidFill>
                <a:effectLst/>
              </a:rPr>
              <a:t> </a:t>
            </a:r>
            <a:r>
              <a:rPr lang="en-GB" sz="1700" dirty="0">
                <a:solidFill>
                  <a:schemeClr val="bg1"/>
                </a:solidFill>
              </a:rPr>
              <a:t> </a:t>
            </a:r>
          </a:p>
          <a:p>
            <a:endParaRPr lang="en-GB" dirty="0">
              <a:solidFill>
                <a:schemeClr val="bg1"/>
              </a:solidFill>
            </a:endParaRPr>
          </a:p>
        </p:txBody>
      </p:sp>
      <p:sp>
        <p:nvSpPr>
          <p:cNvPr id="12" name="Freeform: Shape 46">
            <a:extLst>
              <a:ext uri="{FF2B5EF4-FFF2-40B4-BE49-F238E27FC236}">
                <a16:creationId xmlns:a16="http://schemas.microsoft.com/office/drawing/2014/main" id="{38B92E2E-EECE-1F4F-9CA7-D5F5DB82DFAB}"/>
              </a:ext>
            </a:extLst>
          </p:cNvPr>
          <p:cNvSpPr/>
          <p:nvPr/>
        </p:nvSpPr>
        <p:spPr>
          <a:xfrm>
            <a:off x="3415318" y="2072685"/>
            <a:ext cx="240074" cy="247879"/>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296DC0"/>
          </a:solidFill>
          <a:ln w="15081" cap="flat">
            <a:noFill/>
            <a:prstDash val="solid"/>
            <a:miter/>
          </a:ln>
        </p:spPr>
        <p:txBody>
          <a:bodyPr wrap="square" rtlCol="0" anchor="ctr">
            <a:noAutofit/>
          </a:bodyPr>
          <a:lstStyle/>
          <a:p>
            <a:endParaRPr lang="en-US"/>
          </a:p>
        </p:txBody>
      </p:sp>
      <p:sp>
        <p:nvSpPr>
          <p:cNvPr id="13" name="Freeform: Shape 46">
            <a:extLst>
              <a:ext uri="{FF2B5EF4-FFF2-40B4-BE49-F238E27FC236}">
                <a16:creationId xmlns:a16="http://schemas.microsoft.com/office/drawing/2014/main" id="{8FFDAB94-2C6D-A34E-88EC-EC1CF6E36B57}"/>
              </a:ext>
            </a:extLst>
          </p:cNvPr>
          <p:cNvSpPr/>
          <p:nvPr/>
        </p:nvSpPr>
        <p:spPr>
          <a:xfrm>
            <a:off x="100282" y="2222447"/>
            <a:ext cx="392091" cy="451514"/>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00437A"/>
          </a:solidFill>
          <a:ln w="15081" cap="flat">
            <a:noFill/>
            <a:prstDash val="solid"/>
            <a:miter/>
          </a:ln>
        </p:spPr>
        <p:txBody>
          <a:bodyPr wrap="square" rtlCol="0" anchor="ctr">
            <a:noAutofit/>
          </a:bodyPr>
          <a:lstStyle/>
          <a:p>
            <a:endParaRPr lang="en-US"/>
          </a:p>
        </p:txBody>
      </p:sp>
      <p:sp>
        <p:nvSpPr>
          <p:cNvPr id="14" name="Freeform: Shape 46">
            <a:extLst>
              <a:ext uri="{FF2B5EF4-FFF2-40B4-BE49-F238E27FC236}">
                <a16:creationId xmlns:a16="http://schemas.microsoft.com/office/drawing/2014/main" id="{8C0A12F7-CB6F-824E-8295-8A7D769F9C8B}"/>
              </a:ext>
            </a:extLst>
          </p:cNvPr>
          <p:cNvSpPr/>
          <p:nvPr/>
        </p:nvSpPr>
        <p:spPr>
          <a:xfrm>
            <a:off x="3415318" y="2457148"/>
            <a:ext cx="240074" cy="247880"/>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AA0065"/>
          </a:solidFill>
          <a:ln w="15081" cap="flat">
            <a:noFill/>
            <a:prstDash val="solid"/>
            <a:miter/>
          </a:ln>
        </p:spPr>
        <p:txBody>
          <a:bodyPr wrap="square" rtlCol="0" anchor="ctr">
            <a:noAutofit/>
          </a:bodyPr>
          <a:lstStyle/>
          <a:p>
            <a:endParaRPr lang="en-US" dirty="0"/>
          </a:p>
        </p:txBody>
      </p:sp>
      <p:sp>
        <p:nvSpPr>
          <p:cNvPr id="17" name="TextBox 20">
            <a:extLst>
              <a:ext uri="{FF2B5EF4-FFF2-40B4-BE49-F238E27FC236}">
                <a16:creationId xmlns:a16="http://schemas.microsoft.com/office/drawing/2014/main" id="{B0B3C6FB-592A-164D-971F-68D6DFB87E60}"/>
              </a:ext>
            </a:extLst>
          </p:cNvPr>
          <p:cNvSpPr txBox="1"/>
          <p:nvPr/>
        </p:nvSpPr>
        <p:spPr>
          <a:xfrm>
            <a:off x="418415" y="2217372"/>
            <a:ext cx="2645460" cy="461665"/>
          </a:xfrm>
          <a:prstGeom prst="rect">
            <a:avLst/>
          </a:prstGeom>
          <a:noFill/>
        </p:spPr>
        <p:txBody>
          <a:bodyPr wrap="square" rtlCol="0">
            <a:spAutoFit/>
          </a:bodyPr>
          <a:lstStyle/>
          <a:p>
            <a:pPr algn="ctr"/>
            <a:r>
              <a:rPr lang="en-GB" sz="1200" b="1" dirty="0">
                <a:solidFill>
                  <a:srgbClr val="00437A"/>
                </a:solidFill>
              </a:rPr>
              <a:t>45 patients with nephrotic syndrome with the first relapse within 6 month </a:t>
            </a:r>
          </a:p>
        </p:txBody>
      </p:sp>
      <p:cxnSp>
        <p:nvCxnSpPr>
          <p:cNvPr id="39" name="Straight Arrow Connector 40">
            <a:extLst>
              <a:ext uri="{FF2B5EF4-FFF2-40B4-BE49-F238E27FC236}">
                <a16:creationId xmlns:a16="http://schemas.microsoft.com/office/drawing/2014/main" id="{47FE3C75-1006-7A47-BC04-6199C99B8C15}"/>
              </a:ext>
            </a:extLst>
          </p:cNvPr>
          <p:cNvCxnSpPr>
            <a:cxnSpLocks/>
          </p:cNvCxnSpPr>
          <p:nvPr/>
        </p:nvCxnSpPr>
        <p:spPr>
          <a:xfrm>
            <a:off x="2962658" y="2403506"/>
            <a:ext cx="324000" cy="180000"/>
          </a:xfrm>
          <a:prstGeom prst="straightConnector1">
            <a:avLst/>
          </a:prstGeom>
          <a:ln w="22225">
            <a:solidFill>
              <a:srgbClr val="00437A"/>
            </a:solidFill>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F98A5913-2244-C54C-8203-BF4568334DC0}"/>
              </a:ext>
            </a:extLst>
          </p:cNvPr>
          <p:cNvSpPr txBox="1"/>
          <p:nvPr/>
        </p:nvSpPr>
        <p:spPr>
          <a:xfrm>
            <a:off x="10312829" y="2733857"/>
            <a:ext cx="190771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34" charset="-128"/>
                <a:cs typeface="+mn-cs"/>
              </a:rPr>
              <a:t>(6 months / 12months)</a:t>
            </a:r>
            <a:endParaRPr kumimoji="1"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34" charset="-128"/>
              <a:cs typeface="+mn-cs"/>
            </a:endParaRPr>
          </a:p>
        </p:txBody>
      </p:sp>
      <p:cxnSp>
        <p:nvCxnSpPr>
          <p:cNvPr id="48" name="Straight Arrow Connector 40">
            <a:extLst>
              <a:ext uri="{FF2B5EF4-FFF2-40B4-BE49-F238E27FC236}">
                <a16:creationId xmlns:a16="http://schemas.microsoft.com/office/drawing/2014/main" id="{ECA4502C-0D2C-2242-872A-FB541034B277}"/>
              </a:ext>
            </a:extLst>
          </p:cNvPr>
          <p:cNvCxnSpPr>
            <a:cxnSpLocks/>
          </p:cNvCxnSpPr>
          <p:nvPr/>
        </p:nvCxnSpPr>
        <p:spPr>
          <a:xfrm flipV="1">
            <a:off x="2979580" y="2203197"/>
            <a:ext cx="315540" cy="195634"/>
          </a:xfrm>
          <a:prstGeom prst="straightConnector1">
            <a:avLst/>
          </a:prstGeom>
          <a:ln w="22225">
            <a:solidFill>
              <a:srgbClr val="00437A"/>
            </a:solidFill>
            <a:headEnd w="lg" len="med"/>
            <a:tailEnd type="arrow" w="lg" len="med"/>
          </a:ln>
        </p:spPr>
        <p:style>
          <a:lnRef idx="1">
            <a:schemeClr val="accent1"/>
          </a:lnRef>
          <a:fillRef idx="0">
            <a:schemeClr val="accent1"/>
          </a:fillRef>
          <a:effectRef idx="0">
            <a:schemeClr val="accent1"/>
          </a:effectRef>
          <a:fontRef idx="minor">
            <a:schemeClr val="tx1"/>
          </a:fontRef>
        </p:style>
      </p:cxnSp>
      <p:pic>
        <p:nvPicPr>
          <p:cNvPr id="62" name="図 61">
            <a:extLst>
              <a:ext uri="{FF2B5EF4-FFF2-40B4-BE49-F238E27FC236}">
                <a16:creationId xmlns:a16="http://schemas.microsoft.com/office/drawing/2014/main" id="{DF7B7F79-2BE9-204E-AEB9-A65756730707}"/>
              </a:ext>
            </a:extLst>
          </p:cNvPr>
          <p:cNvPicPr>
            <a:picLocks noChangeAspect="1"/>
          </p:cNvPicPr>
          <p:nvPr/>
        </p:nvPicPr>
        <p:blipFill>
          <a:blip r:embed="rId3"/>
          <a:stretch>
            <a:fillRect/>
          </a:stretch>
        </p:blipFill>
        <p:spPr>
          <a:xfrm>
            <a:off x="242113" y="2994119"/>
            <a:ext cx="3841732" cy="2558322"/>
          </a:xfrm>
          <a:prstGeom prst="rect">
            <a:avLst/>
          </a:prstGeom>
        </p:spPr>
      </p:pic>
      <p:pic>
        <p:nvPicPr>
          <p:cNvPr id="63" name="図 62">
            <a:extLst>
              <a:ext uri="{FF2B5EF4-FFF2-40B4-BE49-F238E27FC236}">
                <a16:creationId xmlns:a16="http://schemas.microsoft.com/office/drawing/2014/main" id="{7E543ED2-FECF-8E41-A00B-6F40143097F0}"/>
              </a:ext>
            </a:extLst>
          </p:cNvPr>
          <p:cNvPicPr>
            <a:picLocks noChangeAspect="1"/>
          </p:cNvPicPr>
          <p:nvPr/>
        </p:nvPicPr>
        <p:blipFill>
          <a:blip r:embed="rId4"/>
          <a:stretch>
            <a:fillRect/>
          </a:stretch>
        </p:blipFill>
        <p:spPr>
          <a:xfrm>
            <a:off x="4316784" y="3041634"/>
            <a:ext cx="3635141" cy="2531460"/>
          </a:xfrm>
          <a:prstGeom prst="rect">
            <a:avLst/>
          </a:prstGeom>
        </p:spPr>
      </p:pic>
      <p:pic>
        <p:nvPicPr>
          <p:cNvPr id="64" name="図 63">
            <a:extLst>
              <a:ext uri="{FF2B5EF4-FFF2-40B4-BE49-F238E27FC236}">
                <a16:creationId xmlns:a16="http://schemas.microsoft.com/office/drawing/2014/main" id="{893FBF8B-6C11-3543-B473-A63AAE13EF92}"/>
              </a:ext>
            </a:extLst>
          </p:cNvPr>
          <p:cNvPicPr>
            <a:picLocks noChangeAspect="1"/>
          </p:cNvPicPr>
          <p:nvPr/>
        </p:nvPicPr>
        <p:blipFill>
          <a:blip r:embed="rId5"/>
          <a:stretch>
            <a:fillRect/>
          </a:stretch>
        </p:blipFill>
        <p:spPr>
          <a:xfrm>
            <a:off x="8335479" y="3009412"/>
            <a:ext cx="3635141" cy="2565982"/>
          </a:xfrm>
          <a:prstGeom prst="rect">
            <a:avLst/>
          </a:prstGeom>
        </p:spPr>
      </p:pic>
    </p:spTree>
    <p:extLst>
      <p:ext uri="{BB962C8B-B14F-4D97-AF65-F5344CB8AC3E}">
        <p14:creationId xmlns:p14="http://schemas.microsoft.com/office/powerpoint/2010/main" val="2867428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5043</TotalTime>
  <Words>231</Words>
  <Application>Microsoft Macintosh PowerPoint</Application>
  <PresentationFormat>ワイド画面</PresentationFormat>
  <Paragraphs>17</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.Hiragino Kaku Gothic Interface</vt:lpstr>
      <vt:lpstr>游ゴシック</vt:lpstr>
      <vt:lpstr>Arial</vt:lpstr>
      <vt:lpstr>Calibri</vt:lpstr>
      <vt:lpstr>Calibri Light</vt:lpstr>
      <vt:lpstr>Helvetica Neue</vt:lpstr>
      <vt:lpstr>Office Theme</vt:lpstr>
      <vt:lpstr>PowerPoint プレゼンテーション</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Joseph Laycock</dc:creator>
  <cp:lastModifiedBy>猪野木 雄太</cp:lastModifiedBy>
  <cp:revision>55</cp:revision>
  <dcterms:created xsi:type="dcterms:W3CDTF">2019-06-13T12:30:18Z</dcterms:created>
  <dcterms:modified xsi:type="dcterms:W3CDTF">2023-09-30T10:04:54Z</dcterms:modified>
</cp:coreProperties>
</file>