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</p:sldIdLst>
  <p:sldSz cx="12192000" cy="6858000"/>
  <p:notesSz cx="6858000" cy="9144000"/>
  <p:custDataLst>
    <p:tags r:id="rId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68.xml"/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7.xml"/><Relationship Id="rId1" Type="http://schemas.openxmlformats.org/officeDocument/2006/relationships/tags" Target="../tags/tag6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" name="文本框 9"/>
          <p:cNvSpPr txBox="1"/>
          <p:nvPr/>
        </p:nvSpPr>
        <p:spPr>
          <a:xfrm>
            <a:off x="349885" y="358140"/>
            <a:ext cx="5746115" cy="33718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 algn="ctr"/>
            <a:r>
              <a:rPr lang="en-US" sz="16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Table1</a:t>
            </a:r>
            <a:r>
              <a:rPr lang="en-US" sz="1600" b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lang="en-US" altLang="en-US" sz="1600" b="0">
              <a:latin typeface="Calibri" panose="020F05020202040302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graphicFrame>
        <p:nvGraphicFramePr>
          <p:cNvPr id="11" name="表格 10"/>
          <p:cNvGraphicFramePr/>
          <p:nvPr>
            <p:custDataLst>
              <p:tags r:id="rId1"/>
            </p:custDataLst>
          </p:nvPr>
        </p:nvGraphicFramePr>
        <p:xfrm>
          <a:off x="349885" y="695325"/>
          <a:ext cx="5746115" cy="5554545"/>
        </p:xfrm>
        <a:graphic>
          <a:graphicData uri="http://schemas.openxmlformats.org/drawingml/2006/table">
            <a:tbl>
              <a:tblPr/>
              <a:tblGrid>
                <a:gridCol w="1066165"/>
                <a:gridCol w="933450"/>
                <a:gridCol w="494030"/>
                <a:gridCol w="1811020"/>
                <a:gridCol w="768350"/>
                <a:gridCol w="673100"/>
              </a:tblGrid>
              <a:tr h="4318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氨基酸名称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组织类型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例数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 i="1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M</a:t>
                      </a:r>
                      <a:r>
                        <a:rPr lang="en-US" sz="1100" b="0" i="1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(</a:t>
                      </a:r>
                      <a:r>
                        <a:rPr lang="en-US" sz="1000" b="0" i="1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P</a:t>
                      </a:r>
                      <a:r>
                        <a:rPr lang="en-US" sz="600" b="0" i="1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25</a:t>
                      </a:r>
                      <a:r>
                        <a:rPr lang="en-US" sz="1100" b="0" i="1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，</a:t>
                      </a:r>
                      <a:r>
                        <a:rPr lang="en-US" sz="1000" b="0" i="1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P</a:t>
                      </a:r>
                      <a:r>
                        <a:rPr lang="en-US" sz="600" b="0" i="1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75</a:t>
                      </a:r>
                      <a:r>
                        <a:rPr lang="en-US" sz="1100" b="0" i="1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)</a:t>
                      </a: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(nmol/mg)</a:t>
                      </a:r>
                      <a:endParaRPr lang="en-US" altLang="en-US" sz="1000" b="0" i="1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 i="1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Z</a:t>
                      </a:r>
                      <a:endParaRPr lang="en-US" altLang="en-US" sz="1000" b="0" i="1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 i="1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P</a:t>
                      </a:r>
                      <a:endParaRPr lang="en-US" altLang="en-US" sz="1000" b="0" i="1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959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1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磷酸丝氨酸</a:t>
                      </a:r>
                      <a:endParaRPr lang="en-US" altLang="en-US" sz="11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正常组织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癌组织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0.41444(0.30503,0.54331)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0.56910(0.46310,0.90571)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3.435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0.001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545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1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牛磺酸</a:t>
                      </a:r>
                      <a:endParaRPr lang="en-US" altLang="en-US" sz="11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正常组织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癌组织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0.66062(0.47094,0.97280)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0.82035(0.65642,1.38180)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2.837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0.005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212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1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磷乙醇胺</a:t>
                      </a:r>
                      <a:endParaRPr lang="en-US" altLang="en-US" sz="11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正常组织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癌组织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0.82331(0.50791,1.04844)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1.23905(0.95751,2.08794)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2.912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0.004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482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1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尿素</a:t>
                      </a:r>
                      <a:endParaRPr lang="en-US" altLang="en-US" sz="11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正常组织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癌组织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0.57595(0.36750,1.09107)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0.91584(0.58191,1.62835)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3.323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0.001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1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天冬氨酸</a:t>
                      </a:r>
                      <a:endParaRPr lang="en-US" altLang="en-US" sz="11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正常组织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癌组织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0.00426(0.00343,0.00703)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0.00615(0.00447,0.01282)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2.763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0.006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212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1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苏氨酸</a:t>
                      </a:r>
                      <a:endParaRPr lang="en-US" altLang="en-US" sz="11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正常组织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癌组织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0.07211(0.04837,0.11670)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0.14775(0.10690,0.25913)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3.509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&lt;0.001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545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1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丝氨酸</a:t>
                      </a:r>
                      <a:endParaRPr lang="en-US" altLang="en-US" sz="11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正常组织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癌组织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0.10690(0.07179,0.15494)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0.18109(0.12943,0.33746)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3.211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0.001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482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1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天冬酰胺</a:t>
                      </a:r>
                      <a:endParaRPr lang="en-US" altLang="en-US" sz="11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正常组织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癌组织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0.17537(0.11659,0.24862)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0.32669(0.25173,0.51104)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3.920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&lt;0.001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545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1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谷氨酸</a:t>
                      </a:r>
                      <a:endParaRPr lang="en-US" altLang="en-US" sz="11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正常组织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癌组织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0.47103(0.33032,0.82178)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1.01749(0.81517,1.42549)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3.509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&lt;0.001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545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1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甘氨酸</a:t>
                      </a:r>
                      <a:endParaRPr lang="en-US" altLang="en-US" sz="11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正常组织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癌组织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0.28333(0.23162,0.40096)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0.64569(0.44271,0.87269)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3.883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&lt;0.001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545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1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丙氨酸</a:t>
                      </a:r>
                      <a:endParaRPr lang="en-US" altLang="en-US" sz="11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905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正常组织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癌组织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905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905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0.27607(0.18973 ,0.39886)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0.51194(0.39228 ,0.72197)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905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3.024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905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0.002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905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" name="表格 1"/>
          <p:cNvGraphicFramePr/>
          <p:nvPr>
            <p:custDataLst>
              <p:tags r:id="rId2"/>
            </p:custDataLst>
          </p:nvPr>
        </p:nvGraphicFramePr>
        <p:xfrm>
          <a:off x="6546215" y="695325"/>
          <a:ext cx="5133340" cy="6069965"/>
        </p:xfrm>
        <a:graphic>
          <a:graphicData uri="http://schemas.openxmlformats.org/drawingml/2006/table">
            <a:tbl>
              <a:tblPr/>
              <a:tblGrid>
                <a:gridCol w="933450"/>
                <a:gridCol w="840105"/>
                <a:gridCol w="3810"/>
                <a:gridCol w="443230"/>
                <a:gridCol w="5715"/>
                <a:gridCol w="1664335"/>
                <a:gridCol w="24130"/>
                <a:gridCol w="615315"/>
                <a:gridCol w="12065"/>
                <a:gridCol w="591185"/>
              </a:tblGrid>
              <a:tr h="442595">
                <a:tc>
                  <a:txBody>
                    <a:bodyPr/>
                    <a:p>
                      <a:pPr indent="0">
                        <a:buNone/>
                      </a:pPr>
                      <a:endParaRPr lang="en-US" sz="110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10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氨基酸名称</a:t>
                      </a:r>
                      <a:endParaRPr lang="en-US" altLang="en-US" sz="11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endParaRPr lang="en-US" altLang="en-US" sz="1100" b="0">
                        <a:latin typeface="Times New Roman" panose="0202060305040502030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endParaRPr lang="en-US" sz="100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组织类型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endParaRPr lang="en-US" sz="100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例数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endParaRPr lang="en-US" altLang="en-US" sz="10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i="1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M(</a:t>
                      </a:r>
                      <a:r>
                        <a:rPr lang="en-US" sz="1000" i="1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P25，P75)</a:t>
                      </a:r>
                      <a:r>
                        <a:rPr lang="en-US" sz="100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(nmol/mg)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endParaRPr lang="en-US" sz="1000" i="1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  <a:sym typeface="+mn-ea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i="1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Z</a:t>
                      </a:r>
                      <a:endParaRPr lang="en-US" altLang="en-US" sz="1000" b="0" i="1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i="1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  <a:sym typeface="+mn-ea"/>
                        </a:rPr>
                        <a:t>P</a:t>
                      </a:r>
                      <a:endParaRPr lang="en-US" altLang="en-US" sz="1000" b="0" i="1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47117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1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α氨基丁酸</a:t>
                      </a:r>
                      <a:endParaRPr lang="en-US" altLang="en-US" sz="11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正常组织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癌组织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0.01036(0.00722,0.01728)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0.02102(0.01695,0.03285)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3.845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&lt;0.001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</a:tcPr>
                </a:tc>
              </a:tr>
              <a:tr h="46291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1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缬氨酸</a:t>
                      </a:r>
                      <a:endParaRPr lang="en-US" altLang="en-US" sz="11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正常组织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癌组织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0.07647(0.05640 ,0.14342)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0.14950(0.10441 ,0.23194)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2.576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0.010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355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1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异亮氨酸</a:t>
                      </a:r>
                      <a:endParaRPr lang="en-US" altLang="en-US" sz="11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正常组织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癌组织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0.08750(0.06236 ,0.18097)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0.16078(0. 11601 ,0.27397)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2.427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0.015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291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1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亮氨酸</a:t>
                      </a:r>
                      <a:endParaRPr lang="en-US" altLang="en-US" sz="11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正常组织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癌组织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0.01674(0.01127,0.02799)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0.03348(0.02260,0.04977)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3.024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0.002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355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1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酪氨酸</a:t>
                      </a:r>
                      <a:endParaRPr lang="en-US" altLang="en-US" sz="11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正常组织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癌组织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0.04436(0.03049 ,0.08429)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0.06800(0.05564 ,0.12019)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2.053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0.040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355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1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苯丙氨酸</a:t>
                      </a:r>
                      <a:endParaRPr lang="en-US" altLang="en-US" sz="11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正常组织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癌组织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0.00267(0.00165,0.00533)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0.00964(0.00691,0.01554)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3.099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0.002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291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1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β丙氨酸</a:t>
                      </a:r>
                      <a:endParaRPr lang="en-US" altLang="en-US" sz="11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正常组织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癌组织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17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17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0.02070(0.00108,0.10021)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0.08065(0.03411,0.19684)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3.290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0.001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355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1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β氨基异丁酸</a:t>
                      </a:r>
                      <a:endParaRPr lang="en-US" altLang="en-US" sz="11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正常组织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癌组织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0.00295(0.00150,0.00583)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0.00806(0.00699,0.01240)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2.501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0.012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291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1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组氨酸</a:t>
                      </a:r>
                      <a:endParaRPr lang="en-US" altLang="en-US" sz="11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正常组织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癌组织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0.03097(0.01964,0.04857)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0.05065(0.03542,0.07257)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3.323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0.001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355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1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3甲基组氨酸</a:t>
                      </a:r>
                      <a:endParaRPr lang="en-US" altLang="en-US" sz="11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正常组织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癌组织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0.00066(0.00048,0.00104)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0.00095(0.00072,0.00184)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3.285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0.001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291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1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1甲基组氨酸</a:t>
                      </a:r>
                      <a:endParaRPr lang="en-US" altLang="en-US" sz="11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正常组织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癌组织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17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17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0.00038(0.00022,0.00069)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0.00078(0.00026,0.00114)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2.107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0.035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355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1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鸟氨酸</a:t>
                      </a:r>
                      <a:endParaRPr lang="en-US" altLang="en-US" sz="11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正常组织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癌组织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19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19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0.01085(0.00683,0.01705)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0.01637(0.00994,0.02837)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>
                      <a:noFill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2.254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>
                      <a:noFill/>
                    </a:lnR>
                    <a:lnT>
                      <a:noFill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0.024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3" name="表格 2"/>
          <p:cNvGraphicFramePr/>
          <p:nvPr>
            <p:custDataLst>
              <p:tags r:id="rId1"/>
            </p:custDataLst>
          </p:nvPr>
        </p:nvGraphicFramePr>
        <p:xfrm>
          <a:off x="739140" y="336550"/>
          <a:ext cx="5046980" cy="6116955"/>
        </p:xfrm>
        <a:graphic>
          <a:graphicData uri="http://schemas.openxmlformats.org/drawingml/2006/table">
            <a:tbl>
              <a:tblPr/>
              <a:tblGrid>
                <a:gridCol w="925830"/>
                <a:gridCol w="817880"/>
                <a:gridCol w="440690"/>
                <a:gridCol w="1664335"/>
                <a:gridCol w="616585"/>
                <a:gridCol w="581660"/>
              </a:tblGrid>
              <a:tr h="46609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氨基酸名称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9050" cap="flat">
                      <a:solidFill>
                        <a:schemeClr val="tx1"/>
                      </a:solidFill>
                      <a:prstDash val="solid"/>
                    </a:lnT>
                    <a:lnB w="1905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组织类型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9050" cap="flat">
                      <a:solidFill>
                        <a:schemeClr val="tx1"/>
                      </a:solidFill>
                      <a:prstDash val="solid"/>
                    </a:lnT>
                    <a:lnB w="1905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例数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9050" cap="flat">
                      <a:solidFill>
                        <a:schemeClr val="tx1"/>
                      </a:solidFill>
                      <a:prstDash val="solid"/>
                    </a:lnT>
                    <a:lnB w="1905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 i="1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M</a:t>
                      </a:r>
                      <a:r>
                        <a:rPr lang="en-US" sz="1100" b="0" i="1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(</a:t>
                      </a:r>
                      <a:r>
                        <a:rPr lang="en-US" sz="1000" b="0" i="1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P</a:t>
                      </a:r>
                      <a:r>
                        <a:rPr lang="en-US" sz="600" b="0" i="1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25</a:t>
                      </a:r>
                      <a:r>
                        <a:rPr lang="en-US" sz="1100" b="0" i="1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，</a:t>
                      </a:r>
                      <a:r>
                        <a:rPr lang="en-US" sz="1000" b="0" i="1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P</a:t>
                      </a:r>
                      <a:r>
                        <a:rPr lang="en-US" sz="600" b="0" i="1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75</a:t>
                      </a:r>
                      <a:r>
                        <a:rPr lang="en-US" sz="1100" b="0" i="1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)</a:t>
                      </a: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(nmol/mg)</a:t>
                      </a:r>
                      <a:endParaRPr lang="en-US" altLang="en-US" sz="1000" b="0" i="1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9050" cap="flat">
                      <a:solidFill>
                        <a:schemeClr val="tx1"/>
                      </a:solidFill>
                      <a:prstDash val="solid"/>
                    </a:lnT>
                    <a:lnB w="1905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 i="1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Z</a:t>
                      </a:r>
                      <a:endParaRPr lang="en-US" altLang="en-US" sz="1000" b="0" i="1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9050" cap="flat">
                      <a:solidFill>
                        <a:schemeClr val="tx1"/>
                      </a:solidFill>
                      <a:prstDash val="solid"/>
                    </a:lnT>
                    <a:lnB w="1905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 i="1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P</a:t>
                      </a:r>
                      <a:endParaRPr lang="en-US" altLang="en-US" sz="1000" b="0" i="1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w="19050" cap="flat">
                      <a:solidFill>
                        <a:schemeClr val="tx1"/>
                      </a:solidFill>
                      <a:prstDash val="solid"/>
                    </a:lnT>
                    <a:lnB w="1905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736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赖氨酸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9050" cap="flat">
                      <a:solidFill>
                        <a:schemeClr val="tx1"/>
                      </a:solidFill>
                      <a:prstDash val="soli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正常组织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癌组织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9050" cap="flat">
                      <a:solidFill>
                        <a:schemeClr val="tx1"/>
                      </a:solidFill>
                      <a:prstDash val="soli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9050" cap="flat">
                      <a:solidFill>
                        <a:schemeClr val="tx1"/>
                      </a:solidFill>
                      <a:prstDash val="soli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0.10050(0.07705,0.14294)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0.16301(0.11816,0.27171)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9050" cap="flat">
                      <a:solidFill>
                        <a:schemeClr val="tx1"/>
                      </a:solidFill>
                      <a:prstDash val="soli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3.285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9050" cap="flat">
                      <a:solidFill>
                        <a:schemeClr val="tx1"/>
                      </a:solidFill>
                      <a:prstDash val="soli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0.001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w="19050" cap="flat">
                      <a:solidFill>
                        <a:schemeClr val="tx1"/>
                      </a:solidFill>
                      <a:prstDash val="soli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609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氨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正常组织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癌组织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19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19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0.35442(0.28875,0.60699)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0.47559(0.36182,0.68093)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2.294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0.022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736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精氨酸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正常组织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癌组织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0.06447(0.04686,0.09044)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0.11515(0.07755,0.19307)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3.659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&lt;0.001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609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羟脯氨酸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正常组织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癌组织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15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15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0.00169(0.00100,0.04186)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0.00654(0.00386,0.08950)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3.408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0.001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609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脯氨酸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正常组织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癌组织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0.24915(0.18010,0.41407)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0.67498(0.40989,0.86733)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3.920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&lt;0.001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736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α氨基已二酸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正常组织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癌组织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0.00783(0.00612,0.01300)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0.01055(0.00605,0.01549)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0.112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0.911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609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瓜氨酸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正常组织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癌组织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16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16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0.00025(0.00008,0.00059)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0.00017(0.00009,0.00066)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-0.207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0.836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736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胱氨酸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正常组织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癌组织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18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18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0.00030(0.00016,0.00055)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0.00036(0.00026,0.00059)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-0.152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0.879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609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蛋氨酸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正常组织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癌组织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19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19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0.00023(0.00012,0.00069)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0.00048(0.00035,0.00159)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0.161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0.872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609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γ氨基丁酸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正常组织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癌组织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7.24612(2.29991,18.15775)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6.01770(3.50195,10.90442)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-1.867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0.062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736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肌肽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正常组织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癌组织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15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15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0.00033(0.00008,0.00087)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0.00035(0.00010,0.00133)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1.447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0.140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色氨酸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正常组织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癌组织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20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0.14295(0.09358,0.23208)</a:t>
                      </a:r>
                      <a:endParaRPr 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0.17143(0.10215,0.31859)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0.635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0.526</a:t>
                      </a:r>
                      <a:endParaRPr lang="en-US" altLang="en-US" sz="1000" b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TABLE_BEAUTIFY" val="smartTable{6c61ab47-0037-4c86-8c90-dabe83038b53}"/>
  <p:tag name="TABLE_ENDDRAG_ORIGIN_RECT" val="452*352"/>
  <p:tag name="TABLE_ENDDRAG_RECT" val="27*121*452*352"/>
</p:tagLst>
</file>

<file path=ppt/tags/tag64.xml><?xml version="1.0" encoding="utf-8"?>
<p:tagLst xmlns:p="http://schemas.openxmlformats.org/presentationml/2006/main">
  <p:tag name="KSO_WM_UNIT_TABLE_BEAUTIFY" val="smartTable{44bca594-ecdb-4156-85c6-05b6801d4ebd}"/>
  <p:tag name="TABLE_ENDDRAG_ORIGIN_RECT" val="404*477"/>
  <p:tag name="TABLE_ENDDRAG_RECT" val="515*59*404*477"/>
</p:tagLst>
</file>

<file path=ppt/tags/tag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6.xml><?xml version="1.0" encoding="utf-8"?>
<p:tagLst xmlns:p="http://schemas.openxmlformats.org/presentationml/2006/main">
  <p:tag name="KSO_WM_UNIT_TABLE_BEAUTIFY" val="smartTable{6ea63a71-06e1-4f04-8248-2660a4a6774c}"/>
  <p:tag name="TABLE_ENDDRAG_ORIGIN_RECT" val="397*481"/>
  <p:tag name="TABLE_ENDDRAG_RECT" val="58*26*397*481"/>
</p:tagLst>
</file>

<file path=ppt/tags/tag6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8.xml><?xml version="1.0" encoding="utf-8"?>
<p:tagLst xmlns:p="http://schemas.openxmlformats.org/presentationml/2006/main">
  <p:tag name="COMMONDATA" val="eyJoZGlkIjoiNGU5YTk2NWU3OTRhNTU0YjZlNWE0ODExMjY4YzM0MTgifQ=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3437</Words>
  <Application>WPS 演示</Application>
  <PresentationFormat>宽屏</PresentationFormat>
  <Paragraphs>704</Paragraphs>
  <Slides>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1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Times New Roman</vt:lpstr>
      <vt:lpstr>Office 主题​​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文档存本地丢失不负责</cp:lastModifiedBy>
  <cp:revision>177</cp:revision>
  <dcterms:created xsi:type="dcterms:W3CDTF">2019-06-19T02:08:00Z</dcterms:created>
  <dcterms:modified xsi:type="dcterms:W3CDTF">2023-09-15T03:09:30Z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2052-11.1.0.14309</vt:lpwstr>
  </property>
  <property fmtid="{D5CDD505-2E9C-101B-9397-08002B2CF9AE}" pid="3" name="ICV">
    <vt:lpwstr>D61B3CDD932E4D0498293D1B6A18BED9_11</vt:lpwstr>
  </property>
</Properties>
</file>