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6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707390" y="646430"/>
            <a:ext cx="5080000" cy="3473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algn="ctr"/>
            <a:r>
              <a:rPr lang="en-US" sz="1600" b="1">
                <a:latin typeface="Times New Roman" panose="02020603050405020304" charset="0"/>
                <a:ea typeface="宋体" panose="02010600030101010101" pitchFamily="2" charset="-122"/>
              </a:rPr>
              <a:t>Table</a:t>
            </a:r>
            <a:r>
              <a:rPr lang="en-US" sz="16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</a:t>
            </a:r>
            <a:r>
              <a:rPr lang="en-US" sz="1600" b="0">
                <a:latin typeface="Times New Roman" panose="02020603050405020304" charset="0"/>
                <a:ea typeface="宋体" panose="02010600030101010101" pitchFamily="2" charset="-122"/>
              </a:rPr>
              <a:t>  </a:t>
            </a:r>
            <a:r>
              <a:rPr lang="en-US" b="0">
                <a:latin typeface="Calibri" panose="020F05020202040302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lang="en-US" altLang="en-US" b="0">
              <a:latin typeface="Calibri" panose="020F05020202040302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474980" y="993775"/>
          <a:ext cx="5544185" cy="5062855"/>
        </p:xfrm>
        <a:graphic>
          <a:graphicData uri="http://schemas.openxmlformats.org/drawingml/2006/table">
            <a:tbl>
              <a:tblPr/>
              <a:tblGrid>
                <a:gridCol w="2979420"/>
                <a:gridCol w="600075"/>
                <a:gridCol w="767080"/>
                <a:gridCol w="387350"/>
                <a:gridCol w="810260"/>
              </a:tblGrid>
              <a:tr h="3600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KEGG pathway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total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expected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hits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Rawp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Aminoacyl-tRNA biosynthesis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0.75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2.66E- 18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Argininebiosynthesis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14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0.219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2.06E-08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Valine, leucine and isoleucinebiosynthesis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0.125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3.09E-06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Alanine,aspartate and glutamate 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0.438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4.64E-05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Histidinemetabolism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0.25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7.38E-05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Arginineandprolinemetabolism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0.594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0.000214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Phenylalanine, tyrosineandtryptophanbiosynthesis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0.0625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0.00138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Pantothenate andCoAbiosynthesis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19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0.297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0.00276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Nitrogenmetabolism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0.0938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0.00338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beta-Alanine 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0.328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0.00371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Glutathionemetabolism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0.438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0.0085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Phenylalaninemetabolism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0.156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0.00976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6386195" y="993775"/>
          <a:ext cx="5744210" cy="5422900"/>
        </p:xfrm>
        <a:graphic>
          <a:graphicData uri="http://schemas.openxmlformats.org/drawingml/2006/table">
            <a:tbl>
              <a:tblPr/>
              <a:tblGrid>
                <a:gridCol w="3291205"/>
                <a:gridCol w="488950"/>
                <a:gridCol w="723265"/>
                <a:gridCol w="401320"/>
                <a:gridCol w="839470"/>
              </a:tblGrid>
              <a:tr h="3600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KEGG pathway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total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expected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hits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 i="1">
                          <a:latin typeface="Times New Roman" panose="02020603050405020304" charset="0"/>
                          <a:cs typeface="Times New Roman" panose="02020603050405020304" charset="0"/>
                        </a:rPr>
                        <a:t>Rawp</a:t>
                      </a:r>
                      <a:endParaRPr lang="en-US" altLang="en-US" sz="1600" b="0" i="1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w="190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Glyoxylateanddicarboxylatemetabolism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0.0124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9050">
                      <a:solidFill>
                        <a:schemeClr val="tx1"/>
                      </a:solidFill>
                      <a:prstDash val="soli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Glycine, serineandthreoninemetabolism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33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0.516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0.0135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Valine, leucine and isoleucinedegradation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40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0.625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0.0227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Porphyrinandchlorophyll 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30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0.469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0.078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D-GlutamineandD-glutamate 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0.0938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0.0903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Taurine and hypotaurinemetabolism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8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0.125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0.119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Ubiquinoneandother terpenoid-quinone biosynthesis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9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0.141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0.132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Biotinmetabolism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0.156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0.146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Primarybileacidbiosynthesis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46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0.719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0.16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Butanoatemetabolism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0.234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0.211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Nicotinateandnicotinamide 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0.234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0.211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Purinemetabolism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65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1.02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0.27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04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Selenocompoundmetabolism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20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0.312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600" b="0">
                          <a:latin typeface="Times New Roman" panose="02020603050405020304" charset="0"/>
                          <a:cs typeface="Times New Roman" panose="02020603050405020304" charset="0"/>
                        </a:rPr>
                        <a:t>0.272</a:t>
                      </a:r>
                      <a:endParaRPr lang="en-US" altLang="en-US" sz="1600" b="0">
                        <a:latin typeface="Times New Roman" panose="02020603050405020304" charset="0"/>
                        <a:ea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0" marR="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TABLE_BEAUTIFY" val="smartTable{50757293-1644-4a86-a584-dc9d320020f5}"/>
</p:tagLst>
</file>

<file path=ppt/tags/tag64.xml><?xml version="1.0" encoding="utf-8"?>
<p:tagLst xmlns:p="http://schemas.openxmlformats.org/presentationml/2006/main">
  <p:tag name="KSO_WM_UNIT_TABLE_BEAUTIFY" val="smartTable{e7ceac80-599d-4c4c-b490-e189b61e123d}"/>
  <p:tag name="TABLE_ENDDRAG_ORIGIN_RECT" val="452*364"/>
  <p:tag name="TABLE_ENDDRAG_RECT" val="499*78*452*364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6.xml><?xml version="1.0" encoding="utf-8"?>
<p:tagLst xmlns:p="http://schemas.openxmlformats.org/presentationml/2006/main">
  <p:tag name="COMMONDATA" val="eyJoZGlkIjoiNGU5YTk2NWU3OTRhNTU0YjZlNWE0ODExMjY4YzM0MTg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1171</Words>
  <Application>WPS 演示</Application>
  <PresentationFormat>宽屏</PresentationFormat>
  <Paragraphs>272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文档存本地丢失不负责</cp:lastModifiedBy>
  <cp:revision>177</cp:revision>
  <dcterms:created xsi:type="dcterms:W3CDTF">2019-06-19T02:08:00Z</dcterms:created>
  <dcterms:modified xsi:type="dcterms:W3CDTF">2023-09-15T03:09:52Z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2052-11.1.0.14309</vt:lpwstr>
  </property>
  <property fmtid="{D5CDD505-2E9C-101B-9397-08002B2CF9AE}" pid="3" name="ICV">
    <vt:lpwstr>1D7C94B1103F4BE19AAB04E6724781A2_11</vt:lpwstr>
  </property>
</Properties>
</file>