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3"/>
    <p:sldId id="259" r:id="rId4"/>
    <p:sldId id="265" r:id="rId5"/>
    <p:sldId id="264" r:id="rId6"/>
    <p:sldId id="257" r:id="rId7"/>
  </p:sldIdLst>
  <p:sldSz cx="6858000" cy="9906000" type="A4"/>
  <p:notesSz cx="6858000" cy="9144000"/>
  <p:custDataLst>
    <p:tags r:id="rId1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243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handoutMaster" Target="handoutMasters/handoutMaster1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gs" Target="tags/tag14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60735" y="1143000"/>
            <a:ext cx="2136531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4D6E6-1E06-44D9-A2AD-BBDAF8EF58F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241F-AC96-4386-9E24-ADD799D5581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4D6E6-1E06-44D9-A2AD-BBDAF8EF58F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241F-AC96-4386-9E24-ADD799D5581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4D6E6-1E06-44D9-A2AD-BBDAF8EF58F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241F-AC96-4386-9E24-ADD799D5581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4D6E6-1E06-44D9-A2AD-BBDAF8EF58F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241F-AC96-4386-9E24-ADD799D5581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4D6E6-1E06-44D9-A2AD-BBDAF8EF58F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241F-AC96-4386-9E24-ADD799D5581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4D6E6-1E06-44D9-A2AD-BBDAF8EF58F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241F-AC96-4386-9E24-ADD799D5581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4D6E6-1E06-44D9-A2AD-BBDAF8EF58F7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241F-AC96-4386-9E24-ADD799D5581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4D6E6-1E06-44D9-A2AD-BBDAF8EF58F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241F-AC96-4386-9E24-ADD799D5581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4D6E6-1E06-44D9-A2AD-BBDAF8EF58F7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241F-AC96-4386-9E24-ADD799D5581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4D6E6-1E06-44D9-A2AD-BBDAF8EF58F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241F-AC96-4386-9E24-ADD799D5581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4D6E6-1E06-44D9-A2AD-BBDAF8EF58F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241F-AC96-4386-9E24-ADD799D5581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54D6E6-1E06-44D9-A2AD-BBDAF8EF58F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7241F-AC96-4386-9E24-ADD799D5581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3.xml"/><Relationship Id="rId2" Type="http://schemas.openxmlformats.org/officeDocument/2006/relationships/image" Target="../media/image2.jpeg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image" Target="../media/image6.png"/><Relationship Id="rId7" Type="http://schemas.openxmlformats.org/officeDocument/2006/relationships/tags" Target="../tags/tag7.xml"/><Relationship Id="rId6" Type="http://schemas.openxmlformats.org/officeDocument/2006/relationships/image" Target="../media/image5.png"/><Relationship Id="rId5" Type="http://schemas.openxmlformats.org/officeDocument/2006/relationships/tags" Target="../tags/tag6.xml"/><Relationship Id="rId4" Type="http://schemas.openxmlformats.org/officeDocument/2006/relationships/image" Target="../media/image4.png"/><Relationship Id="rId3" Type="http://schemas.openxmlformats.org/officeDocument/2006/relationships/tags" Target="../tags/tag5.xml"/><Relationship Id="rId2" Type="http://schemas.openxmlformats.org/officeDocument/2006/relationships/image" Target="../media/image3.png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10.xml"/><Relationship Id="rId11" Type="http://schemas.openxmlformats.org/officeDocument/2006/relationships/image" Target="../media/image7.png"/><Relationship Id="rId10" Type="http://schemas.openxmlformats.org/officeDocument/2006/relationships/tags" Target="../tags/tag9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1" Type="http://schemas.openxmlformats.org/officeDocument/2006/relationships/tags" Target="../tags/tag11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3.xml"/><Relationship Id="rId2" Type="http://schemas.openxmlformats.org/officeDocument/2006/relationships/image" Target="../media/image9.png"/><Relationship Id="rId1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"/>
            <a:ext cx="6935470" cy="6172200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2"/>
            </p:custDataLst>
          </p:nvPr>
        </p:nvSpPr>
        <p:spPr>
          <a:xfrm>
            <a:off x="165100" y="6783705"/>
            <a:ext cx="653542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</a:rPr>
              <a:t>Fig. S1.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  Heatmap of cluster of 482 metabolites 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in </a:t>
            </a:r>
            <a:r>
              <a:rPr lang="en-US" altLang="zh-CN" i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P. cyrtonema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 of 67 genotypes from 15 regions. 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8" t="13314" r="4229" b="21672"/>
          <a:stretch>
            <a:fillRect/>
          </a:stretch>
        </p:blipFill>
        <p:spPr>
          <a:xfrm>
            <a:off x="867410" y="875030"/>
            <a:ext cx="4890770" cy="3702050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>
            <a:off x="270510" y="5892800"/>
            <a:ext cx="631698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</a:rPr>
              <a:t>Fig. S2. 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Venn diagram showing overlapping feature secondary metabolites by SVM-RFE and random forest.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3" name="文本框 82"/>
          <p:cNvSpPr txBox="1"/>
          <p:nvPr/>
        </p:nvSpPr>
        <p:spPr>
          <a:xfrm>
            <a:off x="0" y="6111240"/>
            <a:ext cx="678878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/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Fig. S3. 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Different transcript expression analysis of differentially expressed genes of </a:t>
            </a:r>
            <a:r>
              <a:rPr lang="en-US" altLang="zh-CN" i="1" dirty="0">
                <a:latin typeface="Times New Roman" panose="02020603050405020304" charset="0"/>
                <a:cs typeface="Times New Roman" panose="02020603050405020304" charset="0"/>
              </a:rPr>
              <a:t>PcOMT11 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and </a:t>
            </a:r>
            <a:r>
              <a:rPr lang="en-US" altLang="zh-CN" i="1" dirty="0">
                <a:latin typeface="Times New Roman" panose="02020603050405020304" charset="0"/>
                <a:cs typeface="Times New Roman" panose="02020603050405020304" charset="0"/>
              </a:rPr>
              <a:t>PcOMT10 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among genotypes T118_21 and T26_14.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8415" y="998855"/>
            <a:ext cx="6770370" cy="4866984"/>
            <a:chOff x="29" y="1573"/>
            <a:chExt cx="10662" cy="7665"/>
          </a:xfrm>
        </p:grpSpPr>
        <p:grpSp>
          <p:nvGrpSpPr>
            <p:cNvPr id="5" name="组合 4"/>
            <p:cNvGrpSpPr/>
            <p:nvPr/>
          </p:nvGrpSpPr>
          <p:grpSpPr>
            <a:xfrm>
              <a:off x="29" y="1573"/>
              <a:ext cx="10662" cy="6802"/>
              <a:chOff x="29" y="1573"/>
              <a:chExt cx="10662" cy="6802"/>
            </a:xfrm>
          </p:grpSpPr>
          <p:sp>
            <p:nvSpPr>
              <p:cNvPr id="82" name="矩形 81"/>
              <p:cNvSpPr/>
              <p:nvPr/>
            </p:nvSpPr>
            <p:spPr>
              <a:xfrm>
                <a:off x="29" y="1573"/>
                <a:ext cx="10662" cy="6802"/>
              </a:xfrm>
              <a:prstGeom prst="rect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pic>
            <p:nvPicPr>
              <p:cNvPr id="78" name="图片 77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2"/>
              <a:stretch>
                <a:fillRect/>
              </a:stretch>
            </p:blipFill>
            <p:spPr>
              <a:xfrm>
                <a:off x="705" y="1693"/>
                <a:ext cx="5258" cy="6635"/>
              </a:xfrm>
              <a:prstGeom prst="rect">
                <a:avLst/>
              </a:prstGeom>
            </p:spPr>
          </p:pic>
          <p:pic>
            <p:nvPicPr>
              <p:cNvPr id="79" name="图片 7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rcRect l="14501" t="2446" r="14388" b="2354"/>
              <a:stretch>
                <a:fillRect/>
              </a:stretch>
            </p:blipFill>
            <p:spPr>
              <a:xfrm>
                <a:off x="5535" y="1994"/>
                <a:ext cx="3781" cy="6227"/>
              </a:xfrm>
              <a:prstGeom prst="rect">
                <a:avLst/>
              </a:prstGeom>
            </p:spPr>
          </p:pic>
          <p:pic>
            <p:nvPicPr>
              <p:cNvPr id="3" name="图片 2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>
                <a:off x="2194" y="3820"/>
                <a:ext cx="1485" cy="420"/>
              </a:xfrm>
              <a:prstGeom prst="rect">
                <a:avLst/>
              </a:prstGeom>
            </p:spPr>
          </p:pic>
          <p:pic>
            <p:nvPicPr>
              <p:cNvPr id="4" name="图片 3"/>
              <p:cNvPicPr>
                <a:picLocks noChangeAspect="1"/>
              </p:cNvPicPr>
              <p:nvPr>
                <p:custDataLst>
                  <p:tags r:id="rId7"/>
                </p:custDataLst>
              </p:nvPr>
            </p:nvPicPr>
            <p:blipFill>
              <a:blip r:embed="rId8"/>
              <a:stretch>
                <a:fillRect/>
              </a:stretch>
            </p:blipFill>
            <p:spPr>
              <a:xfrm>
                <a:off x="6467" y="3584"/>
                <a:ext cx="1470" cy="435"/>
              </a:xfrm>
              <a:prstGeom prst="rect">
                <a:avLst/>
              </a:prstGeom>
            </p:spPr>
          </p:pic>
        </p:grpSp>
        <p:sp>
          <p:nvSpPr>
            <p:cNvPr id="20" name="tx20"/>
            <p:cNvSpPr/>
            <p:nvPr>
              <p:custDataLst>
                <p:tags r:id="rId9"/>
              </p:custDataLst>
            </p:nvPr>
          </p:nvSpPr>
          <p:spPr>
            <a:xfrm>
              <a:off x="3458" y="9137"/>
              <a:ext cx="221" cy="10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p>
              <a:pPr marL="0" marR="0" indent="0" algn="l">
                <a:lnSpc>
                  <a:spcPts val="110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05" b="1">
                  <a:solidFill>
                    <a:srgbClr val="000000">
                      <a:alpha val="100000"/>
                    </a:srgbClr>
                  </a:solidFill>
                  <a:latin typeface="Times New Roman" panose="02020603050405020304" charset="0"/>
                  <a:cs typeface="Times New Roman" panose="02020603050405020304" charset="0"/>
                </a:rPr>
                <a:t>**</a:t>
              </a:r>
              <a:endParaRPr sz="1105" b="1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3282" y="2294"/>
              <a:ext cx="906" cy="439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7187" y="2136"/>
              <a:ext cx="906" cy="43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0" y="7946390"/>
            <a:ext cx="685863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Fig. S4. 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Phylogenetic analysis of </a:t>
            </a:r>
            <a:r>
              <a:rPr lang="en-US" altLang="zh-CN" i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PcOMTs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. </a:t>
            </a:r>
            <a:r>
              <a:rPr lang="en-US" altLang="zh-CN" i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PcOMT10/11/12/13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sequences in </a:t>
            </a:r>
            <a:r>
              <a:rPr lang="en-US" altLang="zh-CN" i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P. cyrtonema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and the amino acid sequence of the known O-methyltransferase in </a:t>
            </a:r>
            <a:r>
              <a:rPr lang="en-US" altLang="zh-CN" i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Arabidopsis thaliana 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were aligned using CLUSTALO and the Neighbor-joining tree was constructed using MEGA7 software.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36220" y="976630"/>
            <a:ext cx="6386830" cy="59550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2862"/>
          <a:stretch>
            <a:fillRect/>
          </a:stretch>
        </p:blipFill>
        <p:spPr>
          <a:xfrm>
            <a:off x="452120" y="973455"/>
            <a:ext cx="6094095" cy="4947920"/>
          </a:xfrm>
          <a:prstGeom prst="rect">
            <a:avLst/>
          </a:prstGeom>
        </p:spPr>
      </p:pic>
      <p:sp>
        <p:nvSpPr>
          <p:cNvPr id="118" name="矩形 117"/>
          <p:cNvSpPr/>
          <p:nvPr>
            <p:custDataLst>
              <p:tags r:id="rId3"/>
            </p:custDataLst>
          </p:nvPr>
        </p:nvSpPr>
        <p:spPr>
          <a:xfrm>
            <a:off x="132080" y="6183630"/>
            <a:ext cx="659511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</a:rPr>
              <a:t>Fig. S5.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 Module-phenolic acids  and lignans weighted correlation analysis.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COMMONDATA" val="eyJoZGlkIjoiNjExNjAzODliNzIzOWE3MzVhMGUyNzJhOTgzODIxZDQifQ=="/>
  <p:tag name="KSO_WPP_MARK_KEY" val="d4b68f5c-b8ab-4734-be83-bf87bb1af6a2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682</Words>
  <Application>WPS 演示</Application>
  <PresentationFormat>A4 纸张(210x297 毫米)</PresentationFormat>
  <Paragraphs>12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6" baseType="lpstr">
      <vt:lpstr>Arial</vt:lpstr>
      <vt:lpstr>宋体</vt:lpstr>
      <vt:lpstr>Wingdings</vt:lpstr>
      <vt:lpstr>Times New Roman</vt:lpstr>
      <vt:lpstr>微软雅黑</vt:lpstr>
      <vt:lpstr>Arial Unicode MS</vt:lpstr>
      <vt:lpstr>Calibri Light</vt:lpstr>
      <vt:lpstr>等线 Light</vt:lpstr>
      <vt:lpstr>Calibri</vt:lpstr>
      <vt:lpstr>等线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gong qi</dc:creator>
  <cp:lastModifiedBy>大魔王</cp:lastModifiedBy>
  <cp:revision>35</cp:revision>
  <dcterms:created xsi:type="dcterms:W3CDTF">2023-06-26T07:27:00Z</dcterms:created>
  <dcterms:modified xsi:type="dcterms:W3CDTF">2023-09-01T05:37:29Z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12AC59016EA04561AFDC2B4AF83E6FCF_12</vt:lpwstr>
  </property>
  <property fmtid="{D5CDD505-2E9C-101B-9397-08002B2CF9AE}" pid="3" name="KSOProductBuildVer">
    <vt:lpwstr>2052-11.1.0.14309</vt:lpwstr>
  </property>
</Properties>
</file>