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5AA00"/>
    <a:srgbClr val="AA0065"/>
    <a:srgbClr val="004277"/>
    <a:srgbClr val="296DC0"/>
    <a:srgbClr val="0092F7"/>
    <a:srgbClr val="00437A"/>
    <a:srgbClr val="0066B5"/>
    <a:srgbClr val="00447B"/>
    <a:srgbClr val="00447A"/>
    <a:srgbClr val="00457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>
      <p:cViewPr>
        <p:scale>
          <a:sx n="90" d="100"/>
          <a:sy n="90" d="100"/>
        </p:scale>
        <p:origin x="-492" y="-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085675"/>
            <a:ext cx="12192000" cy="530689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ight Triangle 7"/>
          <p:cNvSpPr/>
          <p:nvPr userDrawn="1"/>
        </p:nvSpPr>
        <p:spPr>
          <a:xfrm rot="18900000">
            <a:off x="141777" y="753445"/>
            <a:ext cx="405236" cy="385056"/>
          </a:xfrm>
          <a:prstGeom prst="rtTriangle">
            <a:avLst/>
          </a:prstGeom>
          <a:solidFill>
            <a:srgbClr val="0065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9" name="Right Triangle 8"/>
          <p:cNvSpPr/>
          <p:nvPr userDrawn="1"/>
        </p:nvSpPr>
        <p:spPr>
          <a:xfrm rot="18900000">
            <a:off x="140123" y="1281465"/>
            <a:ext cx="394279" cy="394278"/>
          </a:xfrm>
          <a:prstGeom prst="rtTriangle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0" y="0"/>
            <a:ext cx="12192000" cy="1085673"/>
          </a:xfrm>
          <a:prstGeom prst="rect">
            <a:avLst/>
          </a:prstGeom>
          <a:gradFill flip="none" rotWithShape="1">
            <a:gsLst>
              <a:gs pos="0">
                <a:srgbClr val="0065AA">
                  <a:shade val="30000"/>
                  <a:satMod val="115000"/>
                </a:srgbClr>
              </a:gs>
              <a:gs pos="50000">
                <a:srgbClr val="0065AA">
                  <a:shade val="67500"/>
                  <a:satMod val="115000"/>
                </a:srgbClr>
              </a:gs>
              <a:gs pos="100000">
                <a:srgbClr val="0065AA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5576842"/>
            <a:ext cx="7490690" cy="1285854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576843"/>
            <a:ext cx="47028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083882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6" name="Right Triangle 15"/>
          <p:cNvSpPr/>
          <p:nvPr userDrawn="1"/>
        </p:nvSpPr>
        <p:spPr>
          <a:xfrm rot="18900000">
            <a:off x="137739" y="5244782"/>
            <a:ext cx="399045" cy="39904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9694459" y="176810"/>
            <a:ext cx="2349089" cy="747561"/>
            <a:chOff x="2857495" y="1762773"/>
            <a:chExt cx="7219988" cy="2156522"/>
          </a:xfrm>
        </p:grpSpPr>
        <p:sp>
          <p:nvSpPr>
            <p:cNvPr id="18" name="TextBox 17"/>
            <p:cNvSpPr txBox="1"/>
            <p:nvPr/>
          </p:nvSpPr>
          <p:spPr>
            <a:xfrm>
              <a:off x="5167705" y="1762773"/>
              <a:ext cx="4896288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Graphical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647071" y="2409939"/>
              <a:ext cx="4430412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Abstract</a:t>
              </a:r>
            </a:p>
          </p:txBody>
        </p:sp>
        <p:grpSp>
          <p:nvGrpSpPr>
            <p:cNvPr id="20" name="Group 19"/>
            <p:cNvGrpSpPr/>
            <p:nvPr/>
          </p:nvGrpSpPr>
          <p:grpSpPr>
            <a:xfrm rot="1066865">
              <a:off x="3331177" y="2017651"/>
              <a:ext cx="1664058" cy="1723226"/>
              <a:chOff x="3325506" y="2015311"/>
              <a:chExt cx="1664058" cy="1723226"/>
            </a:xfrm>
          </p:grpSpPr>
          <p:sp>
            <p:nvSpPr>
              <p:cNvPr id="22" name="Curved Up Arrow 21"/>
              <p:cNvSpPr/>
              <p:nvPr/>
            </p:nvSpPr>
            <p:spPr>
              <a:xfrm rot="5612676">
                <a:off x="2869267" y="2471550"/>
                <a:ext cx="1723226" cy="810748"/>
              </a:xfrm>
              <a:prstGeom prst="curvedUpArrow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Trapezoid 22"/>
              <p:cNvSpPr/>
              <p:nvPr/>
            </p:nvSpPr>
            <p:spPr>
              <a:xfrm rot="20743483">
                <a:off x="4034300" y="2870714"/>
                <a:ext cx="516517" cy="852351"/>
              </a:xfrm>
              <a:prstGeom prst="trapezoid">
                <a:avLst/>
              </a:prstGeom>
              <a:solidFill>
                <a:srgbClr val="AA0065"/>
              </a:solidFill>
              <a:ln w="28575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Trapezoid 23"/>
              <p:cNvSpPr/>
              <p:nvPr/>
            </p:nvSpPr>
            <p:spPr>
              <a:xfrm rot="18485136">
                <a:off x="4227275" y="2752605"/>
                <a:ext cx="545380" cy="807242"/>
              </a:xfrm>
              <a:prstGeom prst="trapezoid">
                <a:avLst>
                  <a:gd name="adj" fmla="val 26969"/>
                </a:avLst>
              </a:prstGeom>
              <a:solidFill>
                <a:srgbClr val="00B050"/>
              </a:solidFill>
              <a:ln w="28575">
                <a:solidFill>
                  <a:srgbClr val="00427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Trapezoid 24"/>
              <p:cNvSpPr/>
              <p:nvPr/>
            </p:nvSpPr>
            <p:spPr>
              <a:xfrm rot="16200000">
                <a:off x="4313253" y="2492334"/>
                <a:ext cx="545380" cy="807242"/>
              </a:xfrm>
              <a:prstGeom prst="trapezoid">
                <a:avLst/>
              </a:prstGeom>
              <a:solidFill>
                <a:schemeClr val="accent2"/>
              </a:solidFill>
              <a:ln w="28575">
                <a:solidFill>
                  <a:srgbClr val="00447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Trapezoid 25"/>
              <p:cNvSpPr/>
              <p:nvPr/>
            </p:nvSpPr>
            <p:spPr>
              <a:xfrm rot="14460500">
                <a:off x="4252007" y="2192236"/>
                <a:ext cx="545380" cy="807242"/>
              </a:xfrm>
              <a:prstGeom prst="trapezoid">
                <a:avLst/>
              </a:prstGeom>
              <a:solidFill>
                <a:srgbClr val="0092F7"/>
              </a:solidFill>
              <a:ln w="25400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Trapezoid 26"/>
              <p:cNvSpPr/>
              <p:nvPr/>
            </p:nvSpPr>
            <p:spPr>
              <a:xfrm rot="12209348">
                <a:off x="4054992" y="2029218"/>
                <a:ext cx="532285" cy="762409"/>
              </a:xfrm>
              <a:prstGeom prst="trapezoid">
                <a:avLst>
                  <a:gd name="adj" fmla="val 33206"/>
                </a:avLst>
              </a:prstGeom>
              <a:solidFill>
                <a:srgbClr val="9966FF"/>
              </a:solidFill>
              <a:ln w="28575">
                <a:solidFill>
                  <a:srgbClr val="0044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3884157" y="2595857"/>
                <a:ext cx="536234" cy="550844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8575">
                <a:solidFill>
                  <a:srgbClr val="00457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1" name="Double Brace 20"/>
            <p:cNvSpPr/>
            <p:nvPr/>
          </p:nvSpPr>
          <p:spPr>
            <a:xfrm>
              <a:off x="2857495" y="2112886"/>
              <a:ext cx="2510703" cy="1536932"/>
            </a:xfrm>
            <a:prstGeom prst="bracePair">
              <a:avLst>
                <a:gd name="adj" fmla="val 11432"/>
              </a:avLst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BA06-560F-4272-BD1D-D3D251BC0A82}" type="datetimeFigureOut">
              <a:rPr lang="en-GB" smtClean="0"/>
              <a:pPr/>
              <a:t>06/10/2023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DF36B-8F18-4F81-92A8-26E2BC62951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596113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pPr/>
              <a:t>06/10/2023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180183" y="47238"/>
            <a:ext cx="9323046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IN" sz="2000" b="1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URINARY BIOMARKERS NGAL AND BETA-2 MICROGLOBULIN FOR DETECTION </a:t>
            </a:r>
            <a:endParaRPr lang="en-IN" sz="2000" b="1" dirty="0">
              <a:solidFill>
                <a:schemeClr val="bg1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IN" sz="2000" b="1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OF DIABETIC NEPHROPATHY IN TYPE 1 DIABETES </a:t>
            </a:r>
            <a:r>
              <a:rPr lang="en-IN" sz="2000" b="1" dirty="0" smtClean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MELLITUS</a:t>
            </a:r>
            <a:endParaRPr lang="en-IN" sz="2000" dirty="0">
              <a:solidFill>
                <a:schemeClr val="bg1"/>
              </a:solidFill>
              <a:effectLst/>
              <a:latin typeface="+mn-lt"/>
              <a:ea typeface="DengXian" panose="020B0503020204020204" pitchFamily="2" charset="-122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0183" y="1218635"/>
            <a:ext cx="10536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bg1"/>
                </a:solidFill>
              </a:rPr>
              <a:t>HYPOTHESIS: </a:t>
            </a:r>
            <a:r>
              <a:rPr lang="en-GB" b="1" dirty="0" err="1" smtClean="0">
                <a:solidFill>
                  <a:schemeClr val="bg1"/>
                </a:solidFill>
              </a:rPr>
              <a:t>Hyperglycemia</a:t>
            </a:r>
            <a:r>
              <a:rPr lang="en-GB" b="1" dirty="0" smtClean="0">
                <a:solidFill>
                  <a:schemeClr val="bg1"/>
                </a:solidFill>
              </a:rPr>
              <a:t> </a:t>
            </a:r>
            <a:r>
              <a:rPr lang="en-GB" b="1" dirty="0">
                <a:solidFill>
                  <a:schemeClr val="bg1"/>
                </a:solidFill>
              </a:rPr>
              <a:t>causes tubular damage earlier than glomerular damage in diabetic nephropathy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0" y="1209422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solidFill>
                <a:srgbClr val="0065AA"/>
              </a:solidFill>
            </a:endParaRPr>
          </a:p>
          <a:p>
            <a:endParaRPr lang="en-GB" dirty="0">
              <a:solidFill>
                <a:srgbClr val="0065AA"/>
              </a:solidFill>
            </a:endParaRPr>
          </a:p>
          <a:p>
            <a:r>
              <a:rPr lang="en-GB" dirty="0">
                <a:solidFill>
                  <a:srgbClr val="0065AA"/>
                </a:solidFill>
              </a:rPr>
              <a:t>DESIGN AND OUTCOMES: Children </a:t>
            </a:r>
            <a:r>
              <a:rPr lang="en-GB" dirty="0" smtClean="0">
                <a:solidFill>
                  <a:srgbClr val="0065AA"/>
                </a:solidFill>
              </a:rPr>
              <a:t>2-18 year old </a:t>
            </a:r>
            <a:r>
              <a:rPr lang="en-GB" dirty="0">
                <a:solidFill>
                  <a:srgbClr val="0065AA"/>
                </a:solidFill>
              </a:rPr>
              <a:t>diagnosed with </a:t>
            </a:r>
            <a:r>
              <a:rPr lang="en-GB" dirty="0" smtClean="0">
                <a:solidFill>
                  <a:srgbClr val="0065AA"/>
                </a:solidFill>
              </a:rPr>
              <a:t>Type </a:t>
            </a:r>
            <a:r>
              <a:rPr lang="en-GB" dirty="0">
                <a:solidFill>
                  <a:srgbClr val="0065AA"/>
                </a:solidFill>
              </a:rPr>
              <a:t>1 diabetes mellitus with minimum disease duration of 2 years compared with age matched </a:t>
            </a:r>
            <a:r>
              <a:rPr lang="en-GB" dirty="0" smtClean="0">
                <a:solidFill>
                  <a:srgbClr val="0065AA"/>
                </a:solidFill>
              </a:rPr>
              <a:t>non-diabetic controls. </a:t>
            </a:r>
            <a:r>
              <a:rPr lang="en-GB" dirty="0" smtClean="0">
                <a:solidFill>
                  <a:srgbClr val="0065AA"/>
                </a:solidFill>
              </a:rPr>
              <a:t>Blood sample and 24-hour timed urine sample analyzed.</a:t>
            </a:r>
            <a:endParaRPr lang="en-GB" dirty="0">
              <a:solidFill>
                <a:srgbClr val="0065AA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679856" y="558747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+mj-lt"/>
              </a:rPr>
              <a:t>Sachan et al. 2023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3448" y="5642970"/>
            <a:ext cx="71418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GB" sz="2000" b="1" dirty="0">
                <a:solidFill>
                  <a:schemeClr val="bg1"/>
                </a:solidFill>
              </a:rPr>
              <a:t>CONCLUSION</a:t>
            </a:r>
            <a:r>
              <a:rPr lang="en-GB" sz="2000" dirty="0">
                <a:solidFill>
                  <a:schemeClr val="bg1"/>
                </a:solidFill>
              </a:rPr>
              <a:t>: </a:t>
            </a:r>
            <a:r>
              <a:rPr lang="en-IN" sz="20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Urinary biomarkers NGAL and β2M showed a good </a:t>
            </a:r>
            <a:r>
              <a:rPr lang="en-IN" sz="2000" dirty="0" smtClean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correlation </a:t>
            </a:r>
            <a:r>
              <a:rPr lang="en-IN" sz="20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with ACR suggesting their role in screening of diabetic </a:t>
            </a:r>
            <a:r>
              <a:rPr lang="en-IN" sz="2000" dirty="0" err="1" smtClean="0">
                <a:solidFill>
                  <a:schemeClr val="bg1"/>
                </a:solidFill>
                <a:ea typeface="Times New Roman" panose="02020603050405020304" pitchFamily="18" charset="0"/>
              </a:rPr>
              <a:t>t</a:t>
            </a:r>
            <a:r>
              <a:rPr lang="en-IN" sz="2000" dirty="0" err="1" smtClean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ubulopathy</a:t>
            </a:r>
            <a:r>
              <a:rPr lang="en-IN" sz="2000" dirty="0" smtClean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 before overt </a:t>
            </a:r>
            <a:r>
              <a:rPr lang="en-IN" sz="2000" dirty="0" err="1" smtClean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glomerular</a:t>
            </a:r>
            <a:r>
              <a:rPr lang="en-IN" sz="2000" dirty="0" smtClean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 damage in T1DM</a:t>
            </a: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2EF5D301-0793-3160-80CF-39AF2E103952}"/>
              </a:ext>
            </a:extLst>
          </p:cNvPr>
          <p:cNvSpPr/>
          <p:nvPr/>
        </p:nvSpPr>
        <p:spPr>
          <a:xfrm>
            <a:off x="1804278" y="4005943"/>
            <a:ext cx="264007" cy="243195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229FAD66-30F6-8219-2804-54438EC3743C}"/>
              </a:ext>
            </a:extLst>
          </p:cNvPr>
          <p:cNvSpPr/>
          <p:nvPr/>
        </p:nvSpPr>
        <p:spPr>
          <a:xfrm>
            <a:off x="1795914" y="4343400"/>
            <a:ext cx="250600" cy="24684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EA99BE02-0196-0156-F314-3B61DE663C2C}"/>
              </a:ext>
            </a:extLst>
          </p:cNvPr>
          <p:cNvSpPr txBox="1"/>
          <p:nvPr/>
        </p:nvSpPr>
        <p:spPr>
          <a:xfrm>
            <a:off x="501545" y="2448744"/>
            <a:ext cx="1251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 smtClean="0">
                <a:solidFill>
                  <a:srgbClr val="296DC0"/>
                </a:solidFill>
              </a:rPr>
              <a:t>CONTROLS</a:t>
            </a:r>
          </a:p>
          <a:p>
            <a:pPr algn="ctr"/>
            <a:r>
              <a:rPr lang="en-IN" dirty="0" smtClean="0">
                <a:solidFill>
                  <a:srgbClr val="296DC0"/>
                </a:solidFill>
              </a:rPr>
              <a:t>N=40</a:t>
            </a:r>
            <a:endParaRPr lang="en-IN" dirty="0">
              <a:solidFill>
                <a:srgbClr val="296DC0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42C22007-5A80-815A-CB5A-47F521E2E190}"/>
              </a:ext>
            </a:extLst>
          </p:cNvPr>
          <p:cNvSpPr txBox="1"/>
          <p:nvPr/>
        </p:nvSpPr>
        <p:spPr>
          <a:xfrm>
            <a:off x="2880818" y="2426973"/>
            <a:ext cx="933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 smtClean="0">
                <a:solidFill>
                  <a:srgbClr val="004277"/>
                </a:solidFill>
              </a:rPr>
              <a:t>CASES</a:t>
            </a:r>
          </a:p>
          <a:p>
            <a:pPr algn="ctr"/>
            <a:r>
              <a:rPr lang="en-IN" dirty="0" smtClean="0">
                <a:solidFill>
                  <a:srgbClr val="004277"/>
                </a:solidFill>
              </a:rPr>
              <a:t>N=40</a:t>
            </a:r>
            <a:endParaRPr lang="en-IN" dirty="0">
              <a:solidFill>
                <a:srgbClr val="004277"/>
              </a:solidFill>
            </a:endParaRPr>
          </a:p>
        </p:txBody>
      </p:sp>
      <p:sp>
        <p:nvSpPr>
          <p:cNvPr id="33" name="Freeform: Shape 46">
            <a:extLst>
              <a:ext uri="{FF2B5EF4-FFF2-40B4-BE49-F238E27FC236}">
                <a16:creationId xmlns="" xmlns:a16="http://schemas.microsoft.com/office/drawing/2014/main" id="{398CC7CE-E349-47F6-A657-57A404826369}"/>
              </a:ext>
            </a:extLst>
          </p:cNvPr>
          <p:cNvSpPr/>
          <p:nvPr/>
        </p:nvSpPr>
        <p:spPr>
          <a:xfrm>
            <a:off x="1893341" y="2349940"/>
            <a:ext cx="425316" cy="80691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296DC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4" name="Freeform: Shape 46">
            <a:extLst>
              <a:ext uri="{FF2B5EF4-FFF2-40B4-BE49-F238E27FC236}">
                <a16:creationId xmlns="" xmlns:a16="http://schemas.microsoft.com/office/drawing/2014/main" id="{398CC7CE-E349-47F6-A657-57A404826369}"/>
              </a:ext>
            </a:extLst>
          </p:cNvPr>
          <p:cNvSpPr/>
          <p:nvPr/>
        </p:nvSpPr>
        <p:spPr>
          <a:xfrm>
            <a:off x="3761205" y="2340429"/>
            <a:ext cx="451566" cy="805542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00437A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aphicFrame>
        <p:nvGraphicFramePr>
          <p:cNvPr id="35" name="Table 34"/>
          <p:cNvGraphicFramePr>
            <a:graphicFrameLocks noGrp="1"/>
          </p:cNvGraphicFramePr>
          <p:nvPr/>
        </p:nvGraphicFramePr>
        <p:xfrm>
          <a:off x="217720" y="3179838"/>
          <a:ext cx="4408714" cy="147828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545446"/>
                <a:gridCol w="1401684"/>
                <a:gridCol w="1461584"/>
              </a:tblGrid>
              <a:tr h="292705">
                <a:tc>
                  <a:txBody>
                    <a:bodyPr/>
                    <a:lstStyle/>
                    <a:p>
                      <a:r>
                        <a:rPr lang="en-IN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eGFR</a:t>
                      </a:r>
                      <a:r>
                        <a:rPr lang="en-IN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IN" sz="12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ml/min/m</a:t>
                      </a:r>
                      <a:r>
                        <a:rPr lang="en-IN" sz="1200" b="0" baseline="30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  <a:r>
                        <a:rPr lang="en-IN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endParaRPr lang="en-US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    135.2</a:t>
                      </a:r>
                      <a:endParaRPr lang="en-US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        181.7</a:t>
                      </a:r>
                      <a:endParaRPr lang="en-US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>
                          <a:solidFill>
                            <a:schemeClr val="tx1"/>
                          </a:solidFill>
                          <a:latin typeface="+mn-lt"/>
                        </a:rPr>
                        <a:t>UACR </a:t>
                      </a:r>
                      <a:r>
                        <a:rPr lang="en-IN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µg/mg</a:t>
                      </a:r>
                      <a:endParaRPr lang="en-IN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solidFill>
                            <a:schemeClr val="tx1"/>
                          </a:solidFill>
                          <a:latin typeface="+mn-lt"/>
                        </a:rPr>
                        <a:t>     6.49</a:t>
                      </a:r>
                      <a:endParaRPr lang="en-US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solidFill>
                            <a:schemeClr val="tx1"/>
                          </a:solidFill>
                          <a:latin typeface="+mn-lt"/>
                        </a:rPr>
                        <a:t>         19.48</a:t>
                      </a:r>
                      <a:endParaRPr lang="en-US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>
                          <a:solidFill>
                            <a:schemeClr val="tx1"/>
                          </a:solidFill>
                          <a:latin typeface="+mn-lt"/>
                        </a:rPr>
                        <a:t>NGAL/Cr </a:t>
                      </a:r>
                      <a:r>
                        <a:rPr lang="en-IN" sz="12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ng</a:t>
                      </a:r>
                      <a:r>
                        <a:rPr lang="en-IN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/mg</a:t>
                      </a:r>
                      <a:endParaRPr lang="en-IN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solidFill>
                            <a:schemeClr val="tx1"/>
                          </a:solidFill>
                          <a:latin typeface="+mn-lt"/>
                        </a:rPr>
                        <a:t>     190.5</a:t>
                      </a:r>
                      <a:endParaRPr lang="en-US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solidFill>
                            <a:schemeClr val="tx1"/>
                          </a:solidFill>
                          <a:latin typeface="+mn-lt"/>
                        </a:rPr>
                        <a:t>       352.4</a:t>
                      </a:r>
                      <a:endParaRPr lang="en-US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dirty="0" smtClean="0">
                          <a:effectLst/>
                          <a:latin typeface="+mn-lt"/>
                          <a:ea typeface="DengXian" panose="020B0503020204020204" pitchFamily="2" charset="-122"/>
                        </a:rPr>
                        <a:t>β2M/Cr </a:t>
                      </a:r>
                      <a:r>
                        <a:rPr lang="en-IN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µg/mg</a:t>
                      </a:r>
                      <a:endParaRPr lang="en-IN" sz="1200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solidFill>
                            <a:schemeClr val="tx1"/>
                          </a:solidFill>
                          <a:latin typeface="+mn-lt"/>
                        </a:rPr>
                        <a:t>     2.12</a:t>
                      </a:r>
                      <a:endParaRPr lang="en-US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solidFill>
                            <a:schemeClr val="tx1"/>
                          </a:solidFill>
                          <a:latin typeface="+mn-lt"/>
                        </a:rPr>
                        <a:t>         1.7</a:t>
                      </a:r>
                      <a:endParaRPr lang="en-US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6" name="Oval 35">
            <a:extLst>
              <a:ext uri="{FF2B5EF4-FFF2-40B4-BE49-F238E27FC236}">
                <a16:creationId xmlns:a16="http://schemas.microsoft.com/office/drawing/2014/main" xmlns="" id="{99330D4F-358C-2961-42B8-CD036C40993E}"/>
              </a:ext>
            </a:extLst>
          </p:cNvPr>
          <p:cNvSpPr/>
          <p:nvPr/>
        </p:nvSpPr>
        <p:spPr>
          <a:xfrm>
            <a:off x="1828583" y="3614058"/>
            <a:ext cx="239703" cy="227114"/>
          </a:xfrm>
          <a:prstGeom prst="ellipse">
            <a:avLst/>
          </a:prstGeom>
          <a:solidFill>
            <a:srgbClr val="65AA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xmlns="" id="{8CA9501D-C5F1-59D1-1A3E-AB9800EFFB78}"/>
              </a:ext>
            </a:extLst>
          </p:cNvPr>
          <p:cNvSpPr/>
          <p:nvPr/>
        </p:nvSpPr>
        <p:spPr>
          <a:xfrm>
            <a:off x="3139556" y="3570514"/>
            <a:ext cx="376530" cy="332782"/>
          </a:xfrm>
          <a:prstGeom prst="ellipse">
            <a:avLst/>
          </a:prstGeom>
          <a:solidFill>
            <a:srgbClr val="65AA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xmlns="" id="{99330D4F-358C-2961-42B8-CD036C40993E}"/>
              </a:ext>
            </a:extLst>
          </p:cNvPr>
          <p:cNvSpPr/>
          <p:nvPr/>
        </p:nvSpPr>
        <p:spPr>
          <a:xfrm>
            <a:off x="1806807" y="3233056"/>
            <a:ext cx="272364" cy="259759"/>
          </a:xfrm>
          <a:prstGeom prst="ellipse">
            <a:avLst/>
          </a:prstGeom>
          <a:solidFill>
            <a:srgbClr val="AA006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xmlns="" id="{99330D4F-358C-2961-42B8-CD036C40993E}"/>
              </a:ext>
            </a:extLst>
          </p:cNvPr>
          <p:cNvSpPr/>
          <p:nvPr/>
        </p:nvSpPr>
        <p:spPr>
          <a:xfrm>
            <a:off x="3069550" y="3156858"/>
            <a:ext cx="468307" cy="401273"/>
          </a:xfrm>
          <a:prstGeom prst="ellipse">
            <a:avLst/>
          </a:prstGeom>
          <a:solidFill>
            <a:srgbClr val="AA006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xmlns="" id="{2EF5D301-0793-3160-80CF-39AF2E103952}"/>
              </a:ext>
            </a:extLst>
          </p:cNvPr>
          <p:cNvSpPr/>
          <p:nvPr/>
        </p:nvSpPr>
        <p:spPr>
          <a:xfrm>
            <a:off x="3088792" y="3962400"/>
            <a:ext cx="383751" cy="326571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xmlns="" id="{2EB1B42D-C573-E0F1-9531-3C8ACF37EE12}"/>
              </a:ext>
            </a:extLst>
          </p:cNvPr>
          <p:cNvSpPr/>
          <p:nvPr/>
        </p:nvSpPr>
        <p:spPr>
          <a:xfrm>
            <a:off x="3150442" y="4327138"/>
            <a:ext cx="235016" cy="26663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2" name="Rectangle 41"/>
          <p:cNvSpPr/>
          <p:nvPr/>
        </p:nvSpPr>
        <p:spPr>
          <a:xfrm>
            <a:off x="133969" y="4690616"/>
            <a:ext cx="4342338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1100" i="1" dirty="0" smtClean="0"/>
              <a:t>Median values; ACR </a:t>
            </a:r>
            <a:r>
              <a:rPr lang="en-IN" sz="1100" i="1" dirty="0" smtClean="0"/>
              <a:t>Albumin to creatinine ratio; β2M Beta- 2 </a:t>
            </a:r>
            <a:r>
              <a:rPr lang="en-IN" sz="1100" i="1" dirty="0" err="1" smtClean="0"/>
              <a:t>microglobulin</a:t>
            </a:r>
            <a:r>
              <a:rPr lang="en-IN" sz="1100" i="1" dirty="0" smtClean="0"/>
              <a:t>; GFR </a:t>
            </a:r>
            <a:r>
              <a:rPr lang="en-IN" sz="1100" i="1" dirty="0" err="1" smtClean="0"/>
              <a:t>Glomerular</a:t>
            </a:r>
            <a:r>
              <a:rPr lang="en-IN" sz="1100" i="1" dirty="0" smtClean="0"/>
              <a:t> filtration rate; </a:t>
            </a:r>
            <a:endParaRPr lang="en-IN" sz="1100" i="1" dirty="0" smtClean="0"/>
          </a:p>
          <a:p>
            <a:r>
              <a:rPr lang="en-IN" sz="1100" i="1" dirty="0" smtClean="0"/>
              <a:t>NGAL </a:t>
            </a:r>
            <a:r>
              <a:rPr lang="en-IN" sz="1100" i="1" dirty="0" err="1" smtClean="0"/>
              <a:t>Neutrophil</a:t>
            </a:r>
            <a:r>
              <a:rPr lang="en-IN" sz="1100" i="1" dirty="0" smtClean="0"/>
              <a:t> </a:t>
            </a:r>
            <a:r>
              <a:rPr lang="en-IN" sz="1100" i="1" dirty="0" err="1" smtClean="0"/>
              <a:t>Gelatinase</a:t>
            </a:r>
            <a:r>
              <a:rPr lang="en-IN" sz="1100" i="1" dirty="0" smtClean="0"/>
              <a:t>-Associated </a:t>
            </a:r>
            <a:r>
              <a:rPr lang="en-IN" sz="1100" i="1" dirty="0" err="1" smtClean="0"/>
              <a:t>Lipocalin</a:t>
            </a:r>
            <a:endParaRPr lang="en-US" sz="1100" i="1" dirty="0"/>
          </a:p>
        </p:txBody>
      </p:sp>
      <p:sp>
        <p:nvSpPr>
          <p:cNvPr id="43" name="Freeform: Shape 46">
            <a:extLst>
              <a:ext uri="{FF2B5EF4-FFF2-40B4-BE49-F238E27FC236}">
                <a16:creationId xmlns="" xmlns:a16="http://schemas.microsoft.com/office/drawing/2014/main" id="{398CC7CE-E349-47F6-A657-57A404826369}"/>
              </a:ext>
            </a:extLst>
          </p:cNvPr>
          <p:cNvSpPr/>
          <p:nvPr/>
        </p:nvSpPr>
        <p:spPr>
          <a:xfrm>
            <a:off x="5426720" y="2862954"/>
            <a:ext cx="360000" cy="612000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00437A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cxnSp>
        <p:nvCxnSpPr>
          <p:cNvPr id="44" name="Straight Arrow Connector 43"/>
          <p:cNvCxnSpPr/>
          <p:nvPr/>
        </p:nvCxnSpPr>
        <p:spPr>
          <a:xfrm flipV="1">
            <a:off x="4245428" y="2778180"/>
            <a:ext cx="1097273" cy="0"/>
          </a:xfrm>
          <a:prstGeom prst="straightConnector1">
            <a:avLst/>
          </a:prstGeom>
          <a:ln w="31750">
            <a:solidFill>
              <a:srgbClr val="65AA0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Freeform: Shape 46">
            <a:extLst>
              <a:ext uri="{FF2B5EF4-FFF2-40B4-BE49-F238E27FC236}">
                <a16:creationId xmlns="" xmlns:a16="http://schemas.microsoft.com/office/drawing/2014/main" id="{398CC7CE-E349-47F6-A657-57A404826369}"/>
              </a:ext>
            </a:extLst>
          </p:cNvPr>
          <p:cNvSpPr/>
          <p:nvPr/>
        </p:nvSpPr>
        <p:spPr>
          <a:xfrm>
            <a:off x="6547950" y="2862446"/>
            <a:ext cx="360000" cy="612000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00437A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5343165" y="2580306"/>
            <a:ext cx="73449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IN" sz="1600" b="1" dirty="0" smtClean="0"/>
              <a:t>8.9 g%</a:t>
            </a:r>
            <a:endParaRPr lang="en-US" sz="2000" b="1" dirty="0"/>
          </a:p>
        </p:txBody>
      </p:sp>
      <p:sp>
        <p:nvSpPr>
          <p:cNvPr id="56" name="Rectangle 55"/>
          <p:cNvSpPr/>
          <p:nvPr/>
        </p:nvSpPr>
        <p:spPr>
          <a:xfrm>
            <a:off x="6388192" y="2602076"/>
            <a:ext cx="8386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IN" sz="1600" b="1" dirty="0" smtClean="0"/>
              <a:t>12.6 g%</a:t>
            </a:r>
            <a:endParaRPr lang="en-US" sz="2000" b="1" dirty="0"/>
          </a:p>
        </p:txBody>
      </p:sp>
      <p:sp>
        <p:nvSpPr>
          <p:cNvPr id="57" name="Rectangle 56"/>
          <p:cNvSpPr/>
          <p:nvPr/>
        </p:nvSpPr>
        <p:spPr>
          <a:xfrm>
            <a:off x="5340744" y="3418506"/>
            <a:ext cx="60305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IN" sz="1600" dirty="0" smtClean="0">
                <a:solidFill>
                  <a:srgbClr val="004277"/>
                </a:solidFill>
              </a:rPr>
              <a:t>n=13</a:t>
            </a:r>
            <a:endParaRPr lang="en-IN" sz="1600" dirty="0">
              <a:solidFill>
                <a:srgbClr val="004277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5417565" y="2340428"/>
            <a:ext cx="14221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1600" b="1" dirty="0" smtClean="0"/>
              <a:t>Mean HbA1C</a:t>
            </a:r>
          </a:p>
        </p:txBody>
      </p:sp>
      <p:sp>
        <p:nvSpPr>
          <p:cNvPr id="59" name="Rectangle 58"/>
          <p:cNvSpPr/>
          <p:nvPr/>
        </p:nvSpPr>
        <p:spPr>
          <a:xfrm>
            <a:off x="6374887" y="3418505"/>
            <a:ext cx="60305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IN" sz="1600" dirty="0" smtClean="0">
                <a:solidFill>
                  <a:srgbClr val="004277"/>
                </a:solidFill>
              </a:rPr>
              <a:t>n=27</a:t>
            </a:r>
            <a:endParaRPr lang="en-IN" sz="1600" dirty="0">
              <a:solidFill>
                <a:srgbClr val="004277"/>
              </a:solidFill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xmlns="" id="{99330D4F-358C-2961-42B8-CD036C40993E}"/>
              </a:ext>
            </a:extLst>
          </p:cNvPr>
          <p:cNvSpPr/>
          <p:nvPr/>
        </p:nvSpPr>
        <p:spPr>
          <a:xfrm>
            <a:off x="5486179" y="3766456"/>
            <a:ext cx="272364" cy="259759"/>
          </a:xfrm>
          <a:prstGeom prst="ellipse">
            <a:avLst/>
          </a:prstGeom>
          <a:solidFill>
            <a:srgbClr val="AA006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xmlns="" id="{99330D4F-358C-2961-42B8-CD036C40993E}"/>
              </a:ext>
            </a:extLst>
          </p:cNvPr>
          <p:cNvSpPr/>
          <p:nvPr/>
        </p:nvSpPr>
        <p:spPr>
          <a:xfrm>
            <a:off x="6531207" y="3712027"/>
            <a:ext cx="348564" cy="326573"/>
          </a:xfrm>
          <a:prstGeom prst="ellipse">
            <a:avLst/>
          </a:prstGeom>
          <a:solidFill>
            <a:srgbClr val="AA006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xmlns="" id="{99330D4F-358C-2961-42B8-CD036C40993E}"/>
              </a:ext>
            </a:extLst>
          </p:cNvPr>
          <p:cNvSpPr/>
          <p:nvPr/>
        </p:nvSpPr>
        <p:spPr>
          <a:xfrm>
            <a:off x="5507955" y="4180116"/>
            <a:ext cx="239703" cy="227114"/>
          </a:xfrm>
          <a:prstGeom prst="ellipse">
            <a:avLst/>
          </a:prstGeom>
          <a:solidFill>
            <a:srgbClr val="65AA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xmlns="" id="{99330D4F-358C-2961-42B8-CD036C40993E}"/>
              </a:ext>
            </a:extLst>
          </p:cNvPr>
          <p:cNvSpPr/>
          <p:nvPr/>
        </p:nvSpPr>
        <p:spPr>
          <a:xfrm>
            <a:off x="6542098" y="4082143"/>
            <a:ext cx="370331" cy="348341"/>
          </a:xfrm>
          <a:prstGeom prst="ellipse">
            <a:avLst/>
          </a:prstGeom>
          <a:solidFill>
            <a:srgbClr val="65AA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xmlns="" id="{2EB1B42D-C573-E0F1-9531-3C8ACF37EE12}"/>
              </a:ext>
            </a:extLst>
          </p:cNvPr>
          <p:cNvSpPr/>
          <p:nvPr/>
        </p:nvSpPr>
        <p:spPr>
          <a:xfrm>
            <a:off x="5567071" y="4882310"/>
            <a:ext cx="191472" cy="2339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xmlns="" id="{2EB1B42D-C573-E0F1-9531-3C8ACF37EE12}"/>
              </a:ext>
            </a:extLst>
          </p:cNvPr>
          <p:cNvSpPr/>
          <p:nvPr/>
        </p:nvSpPr>
        <p:spPr>
          <a:xfrm>
            <a:off x="6557670" y="4806108"/>
            <a:ext cx="376529" cy="33194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xmlns="" id="{2EF5D301-0793-3160-80CF-39AF2E103952}"/>
              </a:ext>
            </a:extLst>
          </p:cNvPr>
          <p:cNvSpPr/>
          <p:nvPr/>
        </p:nvSpPr>
        <p:spPr>
          <a:xfrm>
            <a:off x="6550449" y="4452257"/>
            <a:ext cx="383751" cy="326571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xmlns="" id="{2EF5D301-0793-3160-80CF-39AF2E103952}"/>
              </a:ext>
            </a:extLst>
          </p:cNvPr>
          <p:cNvSpPr/>
          <p:nvPr/>
        </p:nvSpPr>
        <p:spPr>
          <a:xfrm>
            <a:off x="5516308" y="4561114"/>
            <a:ext cx="242236" cy="250372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aphicFrame>
        <p:nvGraphicFramePr>
          <p:cNvPr id="69" name="Table 68"/>
          <p:cNvGraphicFramePr>
            <a:graphicFrameLocks noGrp="1"/>
          </p:cNvGraphicFramePr>
          <p:nvPr/>
        </p:nvGraphicFramePr>
        <p:xfrm>
          <a:off x="3743837" y="4811684"/>
          <a:ext cx="171066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066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1600" dirty="0" err="1" smtClean="0"/>
                        <a:t>Microalbuminuria</a:t>
                      </a:r>
                      <a:r>
                        <a:rPr lang="en-IN" sz="1600" dirty="0" smtClean="0"/>
                        <a:t> </a:t>
                      </a:r>
                    </a:p>
                    <a:p>
                      <a:pPr algn="ctr"/>
                      <a:r>
                        <a:rPr lang="en-IN" sz="1600" dirty="0" smtClean="0"/>
                        <a:t>14/40 cases (35%)</a:t>
                      </a:r>
                      <a:endParaRPr lang="en-US" sz="1600" dirty="0"/>
                    </a:p>
                  </a:txBody>
                  <a:tcPr>
                    <a:solidFill>
                      <a:srgbClr val="65AA00"/>
                    </a:solidFill>
                  </a:tcPr>
                </a:tc>
              </a:tr>
            </a:tbl>
          </a:graphicData>
        </a:graphic>
      </p:graphicFrame>
      <p:pic>
        <p:nvPicPr>
          <p:cNvPr id="70" name="Picture 69"/>
          <p:cNvPicPr/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293433" y="2340430"/>
            <a:ext cx="2895595" cy="2446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Picture 70"/>
          <p:cNvPicPr/>
          <p:nvPr/>
        </p:nvPicPr>
        <p:blipFill>
          <a:blip r:embed="rId3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r="23993"/>
          <a:stretch>
            <a:fillRect/>
          </a:stretch>
        </p:blipFill>
        <p:spPr bwMode="auto">
          <a:xfrm>
            <a:off x="9851578" y="2362201"/>
            <a:ext cx="2152580" cy="232675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2" name="Table 71"/>
          <p:cNvGraphicFramePr>
            <a:graphicFrameLocks noGrp="1"/>
          </p:cNvGraphicFramePr>
          <p:nvPr/>
        </p:nvGraphicFramePr>
        <p:xfrm>
          <a:off x="8389257" y="4742953"/>
          <a:ext cx="2986314" cy="7543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081314"/>
                <a:gridCol w="968829"/>
                <a:gridCol w="936171"/>
              </a:tblGrid>
              <a:tr h="210426">
                <a:tc>
                  <a:txBody>
                    <a:bodyPr/>
                    <a:lstStyle/>
                    <a:p>
                      <a:pPr algn="ctr"/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050" dirty="0" smtClean="0"/>
                        <a:t>UACR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050" dirty="0" err="1" smtClean="0"/>
                        <a:t>eGFR</a:t>
                      </a:r>
                      <a:endParaRPr lang="en-US" sz="1050" dirty="0"/>
                    </a:p>
                  </a:txBody>
                  <a:tcPr/>
                </a:tc>
              </a:tr>
              <a:tr h="222353">
                <a:tc>
                  <a:txBody>
                    <a:bodyPr/>
                    <a:lstStyle/>
                    <a:p>
                      <a:pPr algn="ctr"/>
                      <a:r>
                        <a:rPr lang="en-IN" sz="1050" dirty="0" smtClean="0"/>
                        <a:t>NGAL/ Cr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050" i="1" dirty="0" smtClean="0"/>
                        <a:t>r</a:t>
                      </a:r>
                      <a:r>
                        <a:rPr lang="en-IN" sz="1050" dirty="0" smtClean="0"/>
                        <a:t>=</a:t>
                      </a:r>
                      <a:r>
                        <a:rPr lang="en-IN" sz="1050" baseline="0" dirty="0" smtClean="0"/>
                        <a:t> 0.38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050" i="1" dirty="0" smtClean="0"/>
                        <a:t>r</a:t>
                      </a:r>
                      <a:r>
                        <a:rPr lang="en-IN" sz="1050" dirty="0" smtClean="0"/>
                        <a:t>=</a:t>
                      </a:r>
                      <a:r>
                        <a:rPr lang="en-IN" sz="1050" baseline="0" dirty="0" smtClean="0"/>
                        <a:t> 0.38</a:t>
                      </a:r>
                      <a:endParaRPr lang="en-US" sz="1050" dirty="0"/>
                    </a:p>
                  </a:txBody>
                  <a:tcPr/>
                </a:tc>
              </a:tr>
              <a:tr h="146816">
                <a:tc>
                  <a:txBody>
                    <a:bodyPr/>
                    <a:lstStyle/>
                    <a:p>
                      <a:pPr algn="ctr"/>
                      <a:r>
                        <a:rPr lang="en-IN" sz="1050" dirty="0" smtClean="0">
                          <a:effectLst/>
                        </a:rPr>
                        <a:t>β2M/Cr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050" i="1" dirty="0" smtClean="0"/>
                        <a:t>r</a:t>
                      </a:r>
                      <a:r>
                        <a:rPr lang="en-IN" sz="1050" dirty="0" smtClean="0"/>
                        <a:t>=</a:t>
                      </a:r>
                      <a:r>
                        <a:rPr lang="en-IN" sz="1050" baseline="0" dirty="0" smtClean="0"/>
                        <a:t> 0.42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050" i="1" dirty="0" smtClean="0"/>
                        <a:t>r</a:t>
                      </a:r>
                      <a:r>
                        <a:rPr lang="en-IN" sz="1050" dirty="0" smtClean="0"/>
                        <a:t>=</a:t>
                      </a:r>
                      <a:r>
                        <a:rPr lang="en-IN" sz="1050" baseline="0" dirty="0" smtClean="0"/>
                        <a:t> </a:t>
                      </a:r>
                      <a:r>
                        <a:rPr lang="en-IN" sz="1050" baseline="0" dirty="0" smtClean="0"/>
                        <a:t>0.46</a:t>
                      </a:r>
                      <a:endParaRPr lang="en-US" sz="105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3" name="Rectangle 72"/>
          <p:cNvSpPr/>
          <p:nvPr/>
        </p:nvSpPr>
        <p:spPr>
          <a:xfrm>
            <a:off x="7516943" y="4916789"/>
            <a:ext cx="10575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1200" i="1" dirty="0" smtClean="0"/>
              <a:t>Correlation </a:t>
            </a:r>
          </a:p>
          <a:p>
            <a:pPr algn="ctr"/>
            <a:r>
              <a:rPr lang="en-IN" sz="1200" i="1" dirty="0" smtClean="0"/>
              <a:t>(p&lt;0.05 in all)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xmlns="" val="2867428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3283</TotalTime>
  <Words>189</Words>
  <Application>Microsoft Office PowerPoint</Application>
  <PresentationFormat>Custom</PresentationFormat>
  <Paragraphs>43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University College London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AD</cp:lastModifiedBy>
  <cp:revision>74</cp:revision>
  <dcterms:created xsi:type="dcterms:W3CDTF">2019-06-13T12:30:18Z</dcterms:created>
  <dcterms:modified xsi:type="dcterms:W3CDTF">2023-10-06T16:24:46Z</dcterms:modified>
</cp:coreProperties>
</file>