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2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78"/>
  </p:normalViewPr>
  <p:slideViewPr>
    <p:cSldViewPr snapToGrid="0" snapToObjects="1" showGuides="1">
      <p:cViewPr varScale="1">
        <p:scale>
          <a:sx n="75" d="100"/>
          <a:sy n="75" d="100"/>
        </p:scale>
        <p:origin x="3128" y="1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7893-22A4-0040-AC5A-ADB9B9B0A089}" type="datetimeFigureOut">
              <a:rPr lang="en-KR" smtClean="0"/>
              <a:t>2023/09/30</a:t>
            </a:fld>
            <a:endParaRPr lang="en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428A-1845-1742-8629-626DE91D82FD}" type="slidenum">
              <a:rPr lang="en-KR" smtClean="0"/>
              <a:t>‹#›</a:t>
            </a:fld>
            <a:endParaRPr lang="en-KR"/>
          </a:p>
        </p:txBody>
      </p:sp>
    </p:spTree>
    <p:extLst>
      <p:ext uri="{BB962C8B-B14F-4D97-AF65-F5344CB8AC3E}">
        <p14:creationId xmlns:p14="http://schemas.microsoft.com/office/powerpoint/2010/main" val="190422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7893-22A4-0040-AC5A-ADB9B9B0A089}" type="datetimeFigureOut">
              <a:rPr lang="en-KR" smtClean="0"/>
              <a:t>2023/09/30</a:t>
            </a:fld>
            <a:endParaRPr lang="en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428A-1845-1742-8629-626DE91D82FD}" type="slidenum">
              <a:rPr lang="en-KR" smtClean="0"/>
              <a:t>‹#›</a:t>
            </a:fld>
            <a:endParaRPr lang="en-KR"/>
          </a:p>
        </p:txBody>
      </p:sp>
    </p:spTree>
    <p:extLst>
      <p:ext uri="{BB962C8B-B14F-4D97-AF65-F5344CB8AC3E}">
        <p14:creationId xmlns:p14="http://schemas.microsoft.com/office/powerpoint/2010/main" val="3941689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7893-22A4-0040-AC5A-ADB9B9B0A089}" type="datetimeFigureOut">
              <a:rPr lang="en-KR" smtClean="0"/>
              <a:t>2023/09/30</a:t>
            </a:fld>
            <a:endParaRPr lang="en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428A-1845-1742-8629-626DE91D82FD}" type="slidenum">
              <a:rPr lang="en-KR" smtClean="0"/>
              <a:t>‹#›</a:t>
            </a:fld>
            <a:endParaRPr lang="en-KR"/>
          </a:p>
        </p:txBody>
      </p:sp>
    </p:spTree>
    <p:extLst>
      <p:ext uri="{BB962C8B-B14F-4D97-AF65-F5344CB8AC3E}">
        <p14:creationId xmlns:p14="http://schemas.microsoft.com/office/powerpoint/2010/main" val="1225349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7893-22A4-0040-AC5A-ADB9B9B0A089}" type="datetimeFigureOut">
              <a:rPr lang="en-KR" smtClean="0"/>
              <a:t>2023/09/30</a:t>
            </a:fld>
            <a:endParaRPr lang="en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428A-1845-1742-8629-626DE91D82FD}" type="slidenum">
              <a:rPr lang="en-KR" smtClean="0"/>
              <a:t>‹#›</a:t>
            </a:fld>
            <a:endParaRPr lang="en-KR"/>
          </a:p>
        </p:txBody>
      </p:sp>
    </p:spTree>
    <p:extLst>
      <p:ext uri="{BB962C8B-B14F-4D97-AF65-F5344CB8AC3E}">
        <p14:creationId xmlns:p14="http://schemas.microsoft.com/office/powerpoint/2010/main" val="24928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7893-22A4-0040-AC5A-ADB9B9B0A089}" type="datetimeFigureOut">
              <a:rPr lang="en-KR" smtClean="0"/>
              <a:t>2023/09/30</a:t>
            </a:fld>
            <a:endParaRPr lang="en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428A-1845-1742-8629-626DE91D82FD}" type="slidenum">
              <a:rPr lang="en-KR" smtClean="0"/>
              <a:t>‹#›</a:t>
            </a:fld>
            <a:endParaRPr lang="en-KR"/>
          </a:p>
        </p:txBody>
      </p:sp>
    </p:spTree>
    <p:extLst>
      <p:ext uri="{BB962C8B-B14F-4D97-AF65-F5344CB8AC3E}">
        <p14:creationId xmlns:p14="http://schemas.microsoft.com/office/powerpoint/2010/main" val="1001406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7893-22A4-0040-AC5A-ADB9B9B0A089}" type="datetimeFigureOut">
              <a:rPr lang="en-KR" smtClean="0"/>
              <a:t>2023/09/30</a:t>
            </a:fld>
            <a:endParaRPr lang="en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428A-1845-1742-8629-626DE91D82FD}" type="slidenum">
              <a:rPr lang="en-KR" smtClean="0"/>
              <a:t>‹#›</a:t>
            </a:fld>
            <a:endParaRPr lang="en-KR"/>
          </a:p>
        </p:txBody>
      </p:sp>
    </p:spTree>
    <p:extLst>
      <p:ext uri="{BB962C8B-B14F-4D97-AF65-F5344CB8AC3E}">
        <p14:creationId xmlns:p14="http://schemas.microsoft.com/office/powerpoint/2010/main" val="3854255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7893-22A4-0040-AC5A-ADB9B9B0A089}" type="datetimeFigureOut">
              <a:rPr lang="en-KR" smtClean="0"/>
              <a:t>2023/09/30</a:t>
            </a:fld>
            <a:endParaRPr lang="en-K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428A-1845-1742-8629-626DE91D82FD}" type="slidenum">
              <a:rPr lang="en-KR" smtClean="0"/>
              <a:t>‹#›</a:t>
            </a:fld>
            <a:endParaRPr lang="en-KR"/>
          </a:p>
        </p:txBody>
      </p:sp>
    </p:spTree>
    <p:extLst>
      <p:ext uri="{BB962C8B-B14F-4D97-AF65-F5344CB8AC3E}">
        <p14:creationId xmlns:p14="http://schemas.microsoft.com/office/powerpoint/2010/main" val="858128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7893-22A4-0040-AC5A-ADB9B9B0A089}" type="datetimeFigureOut">
              <a:rPr lang="en-KR" smtClean="0"/>
              <a:t>2023/09/30</a:t>
            </a:fld>
            <a:endParaRPr lang="en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428A-1845-1742-8629-626DE91D82FD}" type="slidenum">
              <a:rPr lang="en-KR" smtClean="0"/>
              <a:t>‹#›</a:t>
            </a:fld>
            <a:endParaRPr lang="en-KR"/>
          </a:p>
        </p:txBody>
      </p:sp>
    </p:spTree>
    <p:extLst>
      <p:ext uri="{BB962C8B-B14F-4D97-AF65-F5344CB8AC3E}">
        <p14:creationId xmlns:p14="http://schemas.microsoft.com/office/powerpoint/2010/main" val="371619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7893-22A4-0040-AC5A-ADB9B9B0A089}" type="datetimeFigureOut">
              <a:rPr lang="en-KR" smtClean="0"/>
              <a:t>2023/09/30</a:t>
            </a:fld>
            <a:endParaRPr lang="en-K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428A-1845-1742-8629-626DE91D82FD}" type="slidenum">
              <a:rPr lang="en-KR" smtClean="0"/>
              <a:t>‹#›</a:t>
            </a:fld>
            <a:endParaRPr lang="en-KR"/>
          </a:p>
        </p:txBody>
      </p:sp>
    </p:spTree>
    <p:extLst>
      <p:ext uri="{BB962C8B-B14F-4D97-AF65-F5344CB8AC3E}">
        <p14:creationId xmlns:p14="http://schemas.microsoft.com/office/powerpoint/2010/main" val="3863886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7893-22A4-0040-AC5A-ADB9B9B0A089}" type="datetimeFigureOut">
              <a:rPr lang="en-KR" smtClean="0"/>
              <a:t>2023/09/30</a:t>
            </a:fld>
            <a:endParaRPr lang="en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428A-1845-1742-8629-626DE91D82FD}" type="slidenum">
              <a:rPr lang="en-KR" smtClean="0"/>
              <a:t>‹#›</a:t>
            </a:fld>
            <a:endParaRPr lang="en-KR"/>
          </a:p>
        </p:txBody>
      </p:sp>
    </p:spTree>
    <p:extLst>
      <p:ext uri="{BB962C8B-B14F-4D97-AF65-F5344CB8AC3E}">
        <p14:creationId xmlns:p14="http://schemas.microsoft.com/office/powerpoint/2010/main" val="1857245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7893-22A4-0040-AC5A-ADB9B9B0A089}" type="datetimeFigureOut">
              <a:rPr lang="en-KR" smtClean="0"/>
              <a:t>2023/09/30</a:t>
            </a:fld>
            <a:endParaRPr lang="en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6428A-1845-1742-8629-626DE91D82FD}" type="slidenum">
              <a:rPr lang="en-KR" smtClean="0"/>
              <a:t>‹#›</a:t>
            </a:fld>
            <a:endParaRPr lang="en-KR"/>
          </a:p>
        </p:txBody>
      </p:sp>
    </p:spTree>
    <p:extLst>
      <p:ext uri="{BB962C8B-B14F-4D97-AF65-F5344CB8AC3E}">
        <p14:creationId xmlns:p14="http://schemas.microsoft.com/office/powerpoint/2010/main" val="3193715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37893-22A4-0040-AC5A-ADB9B9B0A089}" type="datetimeFigureOut">
              <a:rPr lang="en-KR" smtClean="0"/>
              <a:t>2023/09/30</a:t>
            </a:fld>
            <a:endParaRPr lang="en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6428A-1845-1742-8629-626DE91D82FD}" type="slidenum">
              <a:rPr lang="en-KR" smtClean="0"/>
              <a:t>‹#›</a:t>
            </a:fld>
            <a:endParaRPr lang="en-KR"/>
          </a:p>
        </p:txBody>
      </p:sp>
    </p:spTree>
    <p:extLst>
      <p:ext uri="{BB962C8B-B14F-4D97-AF65-F5344CB8AC3E}">
        <p14:creationId xmlns:p14="http://schemas.microsoft.com/office/powerpoint/2010/main" val="1233116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55B3E899-991D-7F4D-A830-9532C62132F7}"/>
              </a:ext>
            </a:extLst>
          </p:cNvPr>
          <p:cNvGrpSpPr/>
          <p:nvPr/>
        </p:nvGrpSpPr>
        <p:grpSpPr>
          <a:xfrm>
            <a:off x="617828" y="1124407"/>
            <a:ext cx="5678572" cy="3331230"/>
            <a:chOff x="617828" y="743407"/>
            <a:chExt cx="5678572" cy="333123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82F141F-8052-0A69-3079-94EFEA01E5A8}"/>
                </a:ext>
              </a:extLst>
            </p:cNvPr>
            <p:cNvSpPr/>
            <p:nvPr/>
          </p:nvSpPr>
          <p:spPr>
            <a:xfrm>
              <a:off x="2414805" y="2763256"/>
              <a:ext cx="1069475" cy="463945"/>
            </a:xfrm>
            <a:prstGeom prst="rect">
              <a:avLst/>
            </a:prstGeom>
            <a:solidFill>
              <a:srgbClr val="C5D3ED"/>
            </a:solidFill>
            <a:ln>
              <a:solidFill>
                <a:srgbClr val="C5D3E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Helvetica Light" panose="020B0403020202020204" pitchFamily="34" charset="0"/>
                </a:rPr>
                <a:t>Proline accumulation modification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45B59F2-77F7-2C58-252B-80B87BF3686A}"/>
                </a:ext>
              </a:extLst>
            </p:cNvPr>
            <p:cNvSpPr/>
            <p:nvPr/>
          </p:nvSpPr>
          <p:spPr>
            <a:xfrm>
              <a:off x="3766612" y="2762802"/>
              <a:ext cx="1123728" cy="464852"/>
            </a:xfrm>
            <a:prstGeom prst="rect">
              <a:avLst/>
            </a:prstGeom>
            <a:solidFill>
              <a:srgbClr val="DFCFD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Helvetica Light" panose="020B0403020202020204" pitchFamily="34" charset="0"/>
                </a:rPr>
                <a:t>SOD/CAT regulation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A3ABE7E-C80B-7895-1EC6-930E10151302}"/>
                </a:ext>
              </a:extLst>
            </p:cNvPr>
            <p:cNvSpPr/>
            <p:nvPr/>
          </p:nvSpPr>
          <p:spPr>
            <a:xfrm>
              <a:off x="3816777" y="2131078"/>
              <a:ext cx="1015834" cy="2840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Helvetica Light" panose="020B0403020202020204" pitchFamily="34" charset="0"/>
                </a:rPr>
                <a:t>ROS homeostasis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2A7F33D-E75B-4AAF-330A-47BF3B7548B3}"/>
                </a:ext>
              </a:extLst>
            </p:cNvPr>
            <p:cNvSpPr/>
            <p:nvPr/>
          </p:nvSpPr>
          <p:spPr>
            <a:xfrm>
              <a:off x="4068364" y="1136224"/>
              <a:ext cx="1811585" cy="2840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Helvetica Light" panose="020B0403020202020204" pitchFamily="34" charset="0"/>
                </a:rPr>
                <a:t>Decreased MDA accumulation and membrane damages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C42297F-A8D7-F7DC-C5C2-6DF191723F38}"/>
                </a:ext>
              </a:extLst>
            </p:cNvPr>
            <p:cNvSpPr/>
            <p:nvPr/>
          </p:nvSpPr>
          <p:spPr>
            <a:xfrm>
              <a:off x="2227664" y="1136224"/>
              <a:ext cx="1562772" cy="2840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Helvetica Light" panose="020B0403020202020204" pitchFamily="34" charset="0"/>
                </a:rPr>
                <a:t>Increasing </a:t>
              </a: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Helvetica Light" panose="020B0403020202020204" pitchFamily="34" charset="0"/>
                </a:rPr>
                <a:t>salt and high-temperature stress tolerance</a:t>
              </a: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1CB25A89-CA38-7C44-FC06-803A15548A6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51186" y="1278267"/>
              <a:ext cx="156427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56A610DD-43F6-A101-7D0C-8FDF18D4A3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48789" y="2504513"/>
              <a:ext cx="1" cy="19483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BA225664-A35A-C570-04FB-FB466645C0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24694" y="2504513"/>
              <a:ext cx="0" cy="18441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BADAAA90-6A3B-2835-ADA4-F711E7EF1D90}"/>
                </a:ext>
              </a:extLst>
            </p:cNvPr>
            <p:cNvGrpSpPr/>
            <p:nvPr/>
          </p:nvGrpSpPr>
          <p:grpSpPr>
            <a:xfrm rot="2585864">
              <a:off x="4529371" y="1890745"/>
              <a:ext cx="104712" cy="263440"/>
              <a:chOff x="1147730" y="2105704"/>
              <a:chExt cx="104712" cy="263440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66FA9961-9596-1E2A-472C-30E689FDD3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00265" y="2109019"/>
                <a:ext cx="0" cy="26012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5457AD2A-715A-1E00-06B5-41FDEAD633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7730" y="2105704"/>
                <a:ext cx="10471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1FFFEC0F-148E-7A9E-EE44-D0B3A033E114}"/>
                </a:ext>
              </a:extLst>
            </p:cNvPr>
            <p:cNvSpPr/>
            <p:nvPr/>
          </p:nvSpPr>
          <p:spPr>
            <a:xfrm>
              <a:off x="4311617" y="1625060"/>
              <a:ext cx="1325078" cy="2840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Helvetica Light" panose="020B0403020202020204" pitchFamily="34" charset="0"/>
                </a:rPr>
                <a:t>Reduced oxidative damage</a:t>
              </a: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CB55C669-283F-3EE1-B9F7-FDA16E0FC16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48789" y="1488030"/>
              <a:ext cx="0" cy="51522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9A05072-482C-0E14-83BE-F2AAC353E1D7}"/>
                </a:ext>
              </a:extLst>
            </p:cNvPr>
            <p:cNvSpPr/>
            <p:nvPr/>
          </p:nvSpPr>
          <p:spPr>
            <a:xfrm>
              <a:off x="2181881" y="2131078"/>
              <a:ext cx="1533817" cy="2840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Helvetica Light" panose="020B0403020202020204" pitchFamily="34" charset="0"/>
                </a:rPr>
                <a:t>Regulate stomata closure, antioxidant enzyme, Osmoregulation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212F521E-908C-EA17-4450-0F99BE0DB5A0}"/>
                </a:ext>
              </a:extLst>
            </p:cNvPr>
            <p:cNvCxnSpPr>
              <a:cxnSpLocks/>
            </p:cNvCxnSpPr>
            <p:nvPr/>
          </p:nvCxnSpPr>
          <p:spPr>
            <a:xfrm>
              <a:off x="3484954" y="2499913"/>
              <a:ext cx="305821" cy="21120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D09870D-8C34-9A6E-171D-8228684B8951}"/>
                </a:ext>
              </a:extLst>
            </p:cNvPr>
            <p:cNvSpPr/>
            <p:nvPr/>
          </p:nvSpPr>
          <p:spPr>
            <a:xfrm>
              <a:off x="5172672" y="2766489"/>
              <a:ext cx="1123728" cy="457478"/>
            </a:xfrm>
            <a:prstGeom prst="rect">
              <a:avLst/>
            </a:prstGeom>
            <a:solidFill>
              <a:srgbClr val="FFBF9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Helvetica Light" panose="020B0403020202020204" pitchFamily="34" charset="0"/>
                </a:rPr>
                <a:t>HSP70 express regulation</a:t>
              </a: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9F49F649-872F-2D42-4F5D-2FEDC4CE361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23037" y="3027343"/>
              <a:ext cx="20615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F82942D-ECDE-9345-BC44-8174445DE9E8}"/>
                </a:ext>
              </a:extLst>
            </p:cNvPr>
            <p:cNvGrpSpPr/>
            <p:nvPr/>
          </p:nvGrpSpPr>
          <p:grpSpPr>
            <a:xfrm>
              <a:off x="617828" y="1904298"/>
              <a:ext cx="1749112" cy="2170339"/>
              <a:chOff x="672215" y="2169762"/>
              <a:chExt cx="1749112" cy="2170339"/>
            </a:xfrm>
          </p:grpSpPr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2215" y="2169762"/>
                <a:ext cx="1234577" cy="2170339"/>
              </a:xfrm>
              <a:prstGeom prst="rect">
                <a:avLst/>
              </a:prstGeom>
            </p:spPr>
          </p:pic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F39690C7-3909-72EE-9CCF-735BCDCEB5EA}"/>
                  </a:ext>
                </a:extLst>
              </p:cNvPr>
              <p:cNvGrpSpPr/>
              <p:nvPr/>
            </p:nvGrpSpPr>
            <p:grpSpPr>
              <a:xfrm>
                <a:off x="1322845" y="3593629"/>
                <a:ext cx="716220" cy="237659"/>
                <a:chOff x="1922432" y="3512590"/>
                <a:chExt cx="716220" cy="289070"/>
              </a:xfrm>
            </p:grpSpPr>
            <p:sp>
              <p:nvSpPr>
                <p:cNvPr id="18" name="Flowchart: Terminator 17">
                  <a:extLst>
                    <a:ext uri="{FF2B5EF4-FFF2-40B4-BE49-F238E27FC236}">
                      <a16:creationId xmlns:a16="http://schemas.microsoft.com/office/drawing/2014/main" id="{C408CB0D-B23F-A556-5EFA-09118E647EFE}"/>
                    </a:ext>
                  </a:extLst>
                </p:cNvPr>
                <p:cNvSpPr/>
                <p:nvPr/>
              </p:nvSpPr>
              <p:spPr>
                <a:xfrm rot="10800000">
                  <a:off x="1950085" y="3554587"/>
                  <a:ext cx="582201" cy="247073"/>
                </a:xfrm>
                <a:prstGeom prst="flowChartTerminator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>
                    <a:latin typeface="Helvetica Light" panose="020B0403020202020204" pitchFamily="34" charset="0"/>
                  </a:endParaRPr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F371974-9FC4-C732-1C58-D3A8ED4314D6}"/>
                    </a:ext>
                  </a:extLst>
                </p:cNvPr>
                <p:cNvSpPr txBox="1"/>
                <p:nvPr/>
              </p:nvSpPr>
              <p:spPr>
                <a:xfrm>
                  <a:off x="1922432" y="3512590"/>
                  <a:ext cx="716220" cy="280766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US" sz="900" i="1" dirty="0">
                      <a:latin typeface="Helvetica Light" panose="020B0403020202020204" pitchFamily="34" charset="0"/>
                    </a:rPr>
                    <a:t>Bza</a:t>
                  </a:r>
                  <a:r>
                    <a:rPr lang="en-US" sz="900" dirty="0">
                      <a:latin typeface="Helvetica Light" panose="020B0403020202020204" pitchFamily="34" charset="0"/>
                    </a:rPr>
                    <a:t>HS1 </a:t>
                  </a:r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0436E1BB-C4B0-12FD-A9A8-95489417D63D}"/>
                  </a:ext>
                </a:extLst>
              </p:cNvPr>
              <p:cNvGrpSpPr/>
              <p:nvPr/>
            </p:nvGrpSpPr>
            <p:grpSpPr>
              <a:xfrm>
                <a:off x="1589731" y="3842912"/>
                <a:ext cx="831596" cy="474143"/>
                <a:chOff x="4102704" y="3763032"/>
                <a:chExt cx="955777" cy="474143"/>
              </a:xfrm>
            </p:grpSpPr>
            <p:sp>
              <p:nvSpPr>
                <p:cNvPr id="14" name="Cloud 13">
                  <a:extLst>
                    <a:ext uri="{FF2B5EF4-FFF2-40B4-BE49-F238E27FC236}">
                      <a16:creationId xmlns:a16="http://schemas.microsoft.com/office/drawing/2014/main" id="{5A66D5FA-13B5-CC3A-5503-3E9F92D99F79}"/>
                    </a:ext>
                  </a:extLst>
                </p:cNvPr>
                <p:cNvSpPr/>
                <p:nvPr/>
              </p:nvSpPr>
              <p:spPr>
                <a:xfrm>
                  <a:off x="4102704" y="3763032"/>
                  <a:ext cx="955777" cy="474143"/>
                </a:xfrm>
                <a:prstGeom prst="cloud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 dirty="0">
                    <a:latin typeface="Helvetica Light" panose="020B0403020202020204" pitchFamily="34" charset="0"/>
                  </a:endParaRP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B16495EA-F88C-EA38-BDAF-1E5FF112B9DA}"/>
                    </a:ext>
                  </a:extLst>
                </p:cNvPr>
                <p:cNvSpPr/>
                <p:nvPr/>
              </p:nvSpPr>
              <p:spPr>
                <a:xfrm>
                  <a:off x="4229960" y="3854056"/>
                  <a:ext cx="695763" cy="28057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i="1" dirty="0">
                      <a:solidFill>
                        <a:schemeClr val="tx1"/>
                      </a:solidFill>
                      <a:latin typeface="Helvetica Light" panose="020B0403020202020204" pitchFamily="34" charset="0"/>
                    </a:rPr>
                    <a:t>Bza</a:t>
                  </a:r>
                  <a:r>
                    <a:rPr lang="en-US" sz="900" dirty="0">
                      <a:solidFill>
                        <a:schemeClr val="tx1"/>
                      </a:solidFill>
                      <a:latin typeface="Helvetica Light" panose="020B0403020202020204" pitchFamily="34" charset="0"/>
                    </a:rPr>
                    <a:t>HS1 VOCs</a:t>
                  </a:r>
                </a:p>
              </p:txBody>
            </p:sp>
          </p:grpSp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434B53AC-53AC-F3DD-0C9F-1A9E5CA6AEE7}"/>
                  </a:ext>
                </a:extLst>
              </p:cNvPr>
              <p:cNvSpPr/>
              <p:nvPr/>
            </p:nvSpPr>
            <p:spPr>
              <a:xfrm>
                <a:off x="1075196" y="3686156"/>
                <a:ext cx="283704" cy="226708"/>
              </a:xfrm>
              <a:custGeom>
                <a:avLst/>
                <a:gdLst>
                  <a:gd name="connsiteX0" fmla="*/ 190500 w 190500"/>
                  <a:gd name="connsiteY0" fmla="*/ 26336 h 153336"/>
                  <a:gd name="connsiteX1" fmla="*/ 152400 w 190500"/>
                  <a:gd name="connsiteY1" fmla="*/ 13636 h 153336"/>
                  <a:gd name="connsiteX2" fmla="*/ 95250 w 190500"/>
                  <a:gd name="connsiteY2" fmla="*/ 936 h 153336"/>
                  <a:gd name="connsiteX3" fmla="*/ 6350 w 190500"/>
                  <a:gd name="connsiteY3" fmla="*/ 32686 h 153336"/>
                  <a:gd name="connsiteX4" fmla="*/ 0 w 190500"/>
                  <a:gd name="connsiteY4" fmla="*/ 153336 h 153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0500" h="153336">
                    <a:moveTo>
                      <a:pt x="190500" y="26336"/>
                    </a:moveTo>
                    <a:cubicBezTo>
                      <a:pt x="177800" y="22103"/>
                      <a:pt x="165387" y="16883"/>
                      <a:pt x="152400" y="13636"/>
                    </a:cubicBezTo>
                    <a:cubicBezTo>
                      <a:pt x="62995" y="-8715"/>
                      <a:pt x="149754" y="19104"/>
                      <a:pt x="95250" y="936"/>
                    </a:cubicBezTo>
                    <a:cubicBezTo>
                      <a:pt x="58104" y="4031"/>
                      <a:pt x="12441" y="-14011"/>
                      <a:pt x="6350" y="32686"/>
                    </a:cubicBezTo>
                    <a:cubicBezTo>
                      <a:pt x="1141" y="72620"/>
                      <a:pt x="0" y="153336"/>
                      <a:pt x="0" y="153336"/>
                    </a:cubicBezTo>
                  </a:path>
                </a:pathLst>
              </a:custGeom>
              <a:noFill/>
              <a:ln w="190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900">
                  <a:latin typeface="Helvetica Light" panose="020B0403020202020204" pitchFamily="34" charset="0"/>
                </a:endParaRPr>
              </a:p>
            </p:txBody>
          </p:sp>
        </p:grp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8A41F7D-03B2-FF40-A904-553E6700B12A}"/>
                </a:ext>
              </a:extLst>
            </p:cNvPr>
            <p:cNvSpPr/>
            <p:nvPr/>
          </p:nvSpPr>
          <p:spPr>
            <a:xfrm>
              <a:off x="5142555" y="2131078"/>
              <a:ext cx="1015834" cy="2840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Helvetica Light" panose="020B0403020202020204" pitchFamily="34" charset="0"/>
                </a:rPr>
                <a:t>Protein stability</a:t>
              </a: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D6577F20-6F71-D84F-B494-F31DCAB81EE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27158" y="2504513"/>
              <a:ext cx="0" cy="18441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33FA5AAC-B1DC-814F-BB21-9BBF865DD118}"/>
                </a:ext>
              </a:extLst>
            </p:cNvPr>
            <p:cNvGrpSpPr/>
            <p:nvPr/>
          </p:nvGrpSpPr>
          <p:grpSpPr>
            <a:xfrm rot="19060876">
              <a:off x="5315204" y="1891550"/>
              <a:ext cx="104712" cy="263440"/>
              <a:chOff x="1147730" y="2105704"/>
              <a:chExt cx="104712" cy="263440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22355265-DC27-E04C-9189-3129F99AA9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00265" y="2109019"/>
                <a:ext cx="0" cy="26012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A9E23E2-8D55-2C4C-A911-D95D71C11D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47730" y="2105704"/>
                <a:ext cx="10471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48F03BE2-67DD-F044-9480-34D5ADA278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74156" y="1417921"/>
              <a:ext cx="0" cy="18441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C37E856-37DA-9E47-85EB-F465CDB01876}"/>
                </a:ext>
              </a:extLst>
            </p:cNvPr>
            <p:cNvSpPr txBox="1"/>
            <p:nvPr/>
          </p:nvSpPr>
          <p:spPr>
            <a:xfrm>
              <a:off x="3565512" y="743407"/>
              <a:ext cx="151836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KR" sz="900" u="sng" dirty="0">
                  <a:latin typeface="Helvetica" pitchFamily="2" charset="0"/>
                </a:rPr>
                <a:t>Under stressed conditions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982D41B-0B64-E845-9BAD-DC5A8DB0CE84}"/>
                </a:ext>
              </a:extLst>
            </p:cNvPr>
            <p:cNvSpPr txBox="1"/>
            <p:nvPr/>
          </p:nvSpPr>
          <p:spPr>
            <a:xfrm>
              <a:off x="633812" y="743407"/>
              <a:ext cx="142218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u="sng" dirty="0">
                  <a:latin typeface="Helvetica" pitchFamily="2" charset="0"/>
                </a:rPr>
                <a:t>N</a:t>
              </a:r>
              <a:r>
                <a:rPr lang="en-KR" sz="900" u="sng" dirty="0">
                  <a:latin typeface="Helvetica" pitchFamily="2" charset="0"/>
                </a:rPr>
                <a:t>on-stressed conditions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071556C-967A-374D-959B-3B2EEE899D1E}"/>
                </a:ext>
              </a:extLst>
            </p:cNvPr>
            <p:cNvSpPr txBox="1"/>
            <p:nvPr/>
          </p:nvSpPr>
          <p:spPr>
            <a:xfrm>
              <a:off x="651911" y="1404256"/>
              <a:ext cx="138371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KR" sz="900" dirty="0">
                  <a:latin typeface="Helvetica Light" panose="020B0403020202020204" pitchFamily="34" charset="0"/>
                </a:rPr>
                <a:t>Promoting plant growth</a:t>
              </a:r>
            </a:p>
          </p:txBody>
        </p:sp>
        <p:sp>
          <p:nvSpPr>
            <p:cNvPr id="20" name="Striped Right Arrow 19">
              <a:extLst>
                <a:ext uri="{FF2B5EF4-FFF2-40B4-BE49-F238E27FC236}">
                  <a16:creationId xmlns:a16="http://schemas.microsoft.com/office/drawing/2014/main" id="{334B625C-C8C9-5F4E-8BCE-96975D494069}"/>
                </a:ext>
              </a:extLst>
            </p:cNvPr>
            <p:cNvSpPr/>
            <p:nvPr/>
          </p:nvSpPr>
          <p:spPr>
            <a:xfrm>
              <a:off x="1688675" y="2662201"/>
              <a:ext cx="520145" cy="230832"/>
            </a:xfrm>
            <a:prstGeom prst="stripedRightArrow">
              <a:avLst>
                <a:gd name="adj1" fmla="val 54817"/>
                <a:gd name="adj2" fmla="val 53043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KR"/>
            </a:p>
          </p:txBody>
        </p:sp>
        <p:sp>
          <p:nvSpPr>
            <p:cNvPr id="49" name="Striped Right Arrow 48">
              <a:extLst>
                <a:ext uri="{FF2B5EF4-FFF2-40B4-BE49-F238E27FC236}">
                  <a16:creationId xmlns:a16="http://schemas.microsoft.com/office/drawing/2014/main" id="{70314C5D-B4AD-3844-9F82-04308238F5C7}"/>
                </a:ext>
              </a:extLst>
            </p:cNvPr>
            <p:cNvSpPr/>
            <p:nvPr/>
          </p:nvSpPr>
          <p:spPr>
            <a:xfrm rot="16200000">
              <a:off x="1501411" y="1834851"/>
              <a:ext cx="520145" cy="230832"/>
            </a:xfrm>
            <a:prstGeom prst="stripedRightArrow">
              <a:avLst>
                <a:gd name="adj1" fmla="val 54817"/>
                <a:gd name="adj2" fmla="val 53043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KR"/>
            </a:p>
          </p:txBody>
        </p:sp>
      </p:grpSp>
    </p:spTree>
    <p:extLst>
      <p:ext uri="{BB962C8B-B14F-4D97-AF65-F5344CB8AC3E}">
        <p14:creationId xmlns:p14="http://schemas.microsoft.com/office/powerpoint/2010/main" val="362678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49</Words>
  <Application>Microsoft Macintosh PowerPoint</Application>
  <PresentationFormat>A4 Paper (210x297 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Jung Ho Won</dc:creator>
  <cp:lastModifiedBy>Jung Ho Won</cp:lastModifiedBy>
  <cp:revision>1</cp:revision>
  <dcterms:created xsi:type="dcterms:W3CDTF">2023-09-30T00:15:52Z</dcterms:created>
  <dcterms:modified xsi:type="dcterms:W3CDTF">2023-09-30T00:16:37Z</dcterms:modified>
</cp:coreProperties>
</file>