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66" r:id="rId3"/>
    <p:sldId id="265" r:id="rId4"/>
  </p:sldIdLst>
  <p:sldSz cx="6858000" cy="9906000" type="A4"/>
  <p:notesSz cx="6858000" cy="9144000"/>
  <p:defaultTextStyle>
    <a:defPPr>
      <a:defRPr lang="en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5878"/>
  </p:normalViewPr>
  <p:slideViewPr>
    <p:cSldViewPr snapToGrid="0" snapToObjects="1" showGuides="1">
      <p:cViewPr varScale="1">
        <p:scale>
          <a:sx n="75" d="100"/>
          <a:sy n="75" d="100"/>
        </p:scale>
        <p:origin x="3128" y="18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noFill/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Sheet1!$I$13:$J$13</c:f>
                <c:numCache>
                  <c:formatCode>General</c:formatCode>
                  <c:ptCount val="2"/>
                  <c:pt idx="0">
                    <c:v>0.14110673659011136</c:v>
                  </c:pt>
                  <c:pt idx="1">
                    <c:v>0.15191371820141139</c:v>
                  </c:pt>
                </c:numCache>
              </c:numRef>
            </c:plus>
            <c:minus>
              <c:numRef>
                <c:f>Sheet1!$I$13:$J$13</c:f>
                <c:numCache>
                  <c:formatCode>General</c:formatCode>
                  <c:ptCount val="2"/>
                  <c:pt idx="0">
                    <c:v>0.14110673659011136</c:v>
                  </c:pt>
                  <c:pt idx="1">
                    <c:v>0.15191371820141139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Sheet1!$I$7:$J$7</c:f>
              <c:strCache>
                <c:ptCount val="2"/>
                <c:pt idx="0">
                  <c:v>Plant only</c:v>
                </c:pt>
                <c:pt idx="1">
                  <c:v>VOCs</c:v>
                </c:pt>
              </c:strCache>
            </c:strRef>
          </c:cat>
          <c:val>
            <c:numRef>
              <c:f>Sheet1!$I$11:$J$11</c:f>
              <c:numCache>
                <c:formatCode>General</c:formatCode>
                <c:ptCount val="2"/>
                <c:pt idx="0">
                  <c:v>4.7566666666666668</c:v>
                </c:pt>
                <c:pt idx="1">
                  <c:v>6.2666666666666666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E6-1748-A533-10EFD3912C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34734384"/>
        <c:axId val="461042304"/>
      </c:barChart>
      <c:catAx>
        <c:axId val="1347343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61042304"/>
        <c:crosses val="autoZero"/>
        <c:auto val="1"/>
        <c:lblAlgn val="ctr"/>
        <c:lblOffset val="100"/>
        <c:noMultiLvlLbl val="0"/>
      </c:catAx>
      <c:valAx>
        <c:axId val="461042304"/>
        <c:scaling>
          <c:orientation val="minMax"/>
          <c:max val="10"/>
        </c:scaling>
        <c:delete val="0"/>
        <c:axPos val="l"/>
        <c:numFmt formatCode="General" sourceLinked="1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marL="0" algn="ctr" defTabSz="373178" rtl="0" eaLnBrk="1" latinLnBrk="0" hangingPunct="1">
              <a:defRPr lang="en-US" sz="900" b="0" i="0" u="none" strike="noStrike" kern="1200" baseline="0">
                <a:solidFill>
                  <a:schemeClr val="tx1"/>
                </a:solidFill>
                <a:latin typeface="Helvetica" pitchFamily="2" charset="0"/>
                <a:ea typeface="ＭＳ Ｐゴシック" pitchFamily="34" charset="-128"/>
                <a:cs typeface="Arial"/>
              </a:defRPr>
            </a:pPr>
            <a:endParaRPr lang="en-KR"/>
          </a:p>
        </c:txPr>
        <c:crossAx val="134734384"/>
        <c:crosses val="autoZero"/>
        <c:crossBetween val="between"/>
        <c:majorUnit val="2.5"/>
        <c:minorUnit val="1.25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noFill/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Sheet1!$E$13:$F$13</c:f>
                <c:numCache>
                  <c:formatCode>General</c:formatCode>
                  <c:ptCount val="2"/>
                  <c:pt idx="0">
                    <c:v>6.4893074446439242E-2</c:v>
                  </c:pt>
                  <c:pt idx="1">
                    <c:v>0.3586239131891667</c:v>
                  </c:pt>
                </c:numCache>
              </c:numRef>
            </c:plus>
            <c:minus>
              <c:numRef>
                <c:f>Sheet1!$E$13:$F$13</c:f>
                <c:numCache>
                  <c:formatCode>General</c:formatCode>
                  <c:ptCount val="2"/>
                  <c:pt idx="0">
                    <c:v>6.4893074446439242E-2</c:v>
                  </c:pt>
                  <c:pt idx="1">
                    <c:v>0.3586239131891667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Sheet1!$E$7:$F$7</c:f>
              <c:strCache>
                <c:ptCount val="2"/>
                <c:pt idx="0">
                  <c:v>Plant only</c:v>
                </c:pt>
                <c:pt idx="1">
                  <c:v>VOCs</c:v>
                </c:pt>
              </c:strCache>
            </c:strRef>
          </c:cat>
          <c:val>
            <c:numRef>
              <c:f>Sheet1!$E$11:$F$11</c:f>
              <c:numCache>
                <c:formatCode>General</c:formatCode>
                <c:ptCount val="2"/>
                <c:pt idx="0">
                  <c:v>7.083333333333333</c:v>
                </c:pt>
                <c:pt idx="1">
                  <c:v>8.5433333333333348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49-4C42-9080-A6D5C027FF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468229408"/>
        <c:axId val="468250048"/>
      </c:barChart>
      <c:catAx>
        <c:axId val="4682294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68250048"/>
        <c:crosses val="autoZero"/>
        <c:auto val="1"/>
        <c:lblAlgn val="ctr"/>
        <c:lblOffset val="100"/>
        <c:noMultiLvlLbl val="0"/>
      </c:catAx>
      <c:valAx>
        <c:axId val="468250048"/>
        <c:scaling>
          <c:orientation val="minMax"/>
        </c:scaling>
        <c:delete val="0"/>
        <c:axPos val="l"/>
        <c:numFmt formatCode="General" sourceLinked="1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marL="0" algn="ctr" defTabSz="373178" rtl="0" eaLnBrk="1" latinLnBrk="0" hangingPunct="1">
              <a:defRPr lang="en-US" sz="900" b="0" i="0" u="none" strike="noStrike" kern="1200" baseline="0">
                <a:solidFill>
                  <a:schemeClr val="tx1"/>
                </a:solidFill>
                <a:latin typeface="Helvetica" pitchFamily="2" charset="0"/>
                <a:ea typeface="ＭＳ Ｐゴシック" pitchFamily="34" charset="-128"/>
                <a:cs typeface="Arial"/>
              </a:defRPr>
            </a:pPr>
            <a:endParaRPr lang="en-KR"/>
          </a:p>
        </c:txPr>
        <c:crossAx val="468229408"/>
        <c:crosses val="autoZero"/>
        <c:crossBetween val="between"/>
        <c:majorUnit val="2.5"/>
        <c:minorUnit val="1.25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AzA!$D$3:$G$3</c:f>
              <c:strCache>
                <c:ptCount val="4"/>
                <c:pt idx="0">
                  <c:v>Control</c:v>
                </c:pt>
                <c:pt idx="1">
                  <c:v>0.1</c:v>
                </c:pt>
                <c:pt idx="2">
                  <c:v>1</c:v>
                </c:pt>
                <c:pt idx="3">
                  <c:v>5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AzA!$D$9:$G$9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9.8130778667735933E-18</c:v>
                  </c:pt>
                  <c:pt idx="2">
                    <c:v>6.666666666666668E-2</c:v>
                  </c:pt>
                  <c:pt idx="3">
                    <c:v>6.6666666666666541E-2</c:v>
                  </c:pt>
                </c:numCache>
              </c:numRef>
            </c:plus>
            <c:minus>
              <c:numRef>
                <c:f>AzA!$D$9:$G$9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9.8130778667735933E-18</c:v>
                  </c:pt>
                  <c:pt idx="2">
                    <c:v>6.666666666666668E-2</c:v>
                  </c:pt>
                  <c:pt idx="3">
                    <c:v>6.6666666666666541E-2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AzA!$D$3:$G$3</c:f>
              <c:strCache>
                <c:ptCount val="4"/>
                <c:pt idx="0">
                  <c:v>Control</c:v>
                </c:pt>
                <c:pt idx="1">
                  <c:v>0.1</c:v>
                </c:pt>
                <c:pt idx="2">
                  <c:v>1</c:v>
                </c:pt>
                <c:pt idx="3">
                  <c:v>5</c:v>
                </c:pt>
              </c:strCache>
            </c:strRef>
          </c:cat>
          <c:val>
            <c:numRef>
              <c:f>AzA!$D$7:$G$7</c:f>
              <c:numCache>
                <c:formatCode>General</c:formatCode>
                <c:ptCount val="4"/>
                <c:pt idx="0">
                  <c:v>0</c:v>
                </c:pt>
                <c:pt idx="1">
                  <c:v>0.10000000000000002</c:v>
                </c:pt>
                <c:pt idx="2">
                  <c:v>0.26666666666666666</c:v>
                </c:pt>
                <c:pt idx="3">
                  <c:v>0.3666666666666667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AF-4F3B-81A4-2323C40EAF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443491023"/>
        <c:axId val="1443484783"/>
      </c:barChart>
      <c:catAx>
        <c:axId val="144349102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43484783"/>
        <c:crosses val="autoZero"/>
        <c:auto val="1"/>
        <c:lblAlgn val="ctr"/>
        <c:lblOffset val="100"/>
        <c:noMultiLvlLbl val="0"/>
      </c:catAx>
      <c:valAx>
        <c:axId val="1443484783"/>
        <c:scaling>
          <c:orientation val="minMax"/>
        </c:scaling>
        <c:delete val="0"/>
        <c:axPos val="l"/>
        <c:numFmt formatCode="General" sourceLinked="1"/>
        <c:majorTickMark val="in"/>
        <c:minorTickMark val="in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lang="en-US" sz="900" b="0" i="0" u="none" strike="noStrike" kern="1200" baseline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pPr>
            <a:endParaRPr lang="en-KR"/>
          </a:p>
        </c:txPr>
        <c:crossAx val="1443491023"/>
        <c:crosses val="autoZero"/>
        <c:crossBetween val="between"/>
        <c:majorUnit val="0.1"/>
        <c:minorUnit val="5.000000000000001E-2"/>
      </c:valAx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K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515285002301873E-2"/>
          <c:y val="6.3218648279407416E-2"/>
          <c:w val="0.85197531170783625"/>
          <c:h val="0.82117720635118885"/>
        </c:manualLayout>
      </c:layout>
      <c:scatterChart>
        <c:scatterStyle val="lineMarker"/>
        <c:varyColors val="0"/>
        <c:ser>
          <c:idx val="0"/>
          <c:order val="0"/>
          <c:tx>
            <c:v>30</c:v>
          </c:tx>
          <c:spPr>
            <a:ln w="9525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70C0"/>
              </a:solidFill>
              <a:ln w="9525">
                <a:solidFill>
                  <a:srgbClr val="0070C0"/>
                </a:solidFill>
              </a:ln>
              <a:effectLst/>
            </c:spPr>
          </c:marker>
          <c:dPt>
            <c:idx val="7"/>
            <c:marker>
              <c:symbol val="circle"/>
              <c:size val="5"/>
              <c:spPr>
                <a:solidFill>
                  <a:srgbClr val="0070C0"/>
                </a:solidFill>
                <a:ln w="9525">
                  <a:solidFill>
                    <a:srgbClr val="0070C0"/>
                  </a:solidFill>
                </a:ln>
                <a:effectLst/>
              </c:spPr>
            </c:marker>
            <c:bubble3D val="0"/>
            <c:spPr>
              <a:ln w="9525" cap="rnd">
                <a:solidFill>
                  <a:srgbClr val="0070C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96D4-4961-8C28-E0C397A79ACF}"/>
              </c:ext>
            </c:extLst>
          </c:dPt>
          <c:xVal>
            <c:numRef>
              <c:f>'24-30-37'!$B$5:$B$29</c:f>
              <c:numCache>
                <c:formatCode>General</c:formatCode>
                <c:ptCount val="2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</c:numCache>
            </c:numRef>
          </c:xVal>
          <c:yVal>
            <c:numRef>
              <c:f>'30-2'!$F$5:$F$29</c:f>
              <c:numCache>
                <c:formatCode>0.00.E+00</c:formatCode>
                <c:ptCount val="25"/>
                <c:pt idx="0">
                  <c:v>20900</c:v>
                </c:pt>
                <c:pt idx="1">
                  <c:v>31000</c:v>
                </c:pt>
                <c:pt idx="2">
                  <c:v>58000</c:v>
                </c:pt>
                <c:pt idx="3">
                  <c:v>193000</c:v>
                </c:pt>
                <c:pt idx="4">
                  <c:v>920000</c:v>
                </c:pt>
                <c:pt idx="5">
                  <c:v>23800000</c:v>
                </c:pt>
                <c:pt idx="6">
                  <c:v>28100000</c:v>
                </c:pt>
                <c:pt idx="7">
                  <c:v>84000000</c:v>
                </c:pt>
                <c:pt idx="8">
                  <c:v>147000000</c:v>
                </c:pt>
                <c:pt idx="9">
                  <c:v>80000000</c:v>
                </c:pt>
                <c:pt idx="10">
                  <c:v>93000000</c:v>
                </c:pt>
                <c:pt idx="11">
                  <c:v>100000000</c:v>
                </c:pt>
                <c:pt idx="12">
                  <c:v>81000000</c:v>
                </c:pt>
                <c:pt idx="13">
                  <c:v>86000000</c:v>
                </c:pt>
                <c:pt idx="14">
                  <c:v>91000000</c:v>
                </c:pt>
                <c:pt idx="15">
                  <c:v>97000000</c:v>
                </c:pt>
                <c:pt idx="16">
                  <c:v>114000000</c:v>
                </c:pt>
                <c:pt idx="17">
                  <c:v>120000000</c:v>
                </c:pt>
                <c:pt idx="18">
                  <c:v>117000000</c:v>
                </c:pt>
                <c:pt idx="19">
                  <c:v>123000000</c:v>
                </c:pt>
                <c:pt idx="20">
                  <c:v>139000000</c:v>
                </c:pt>
                <c:pt idx="21">
                  <c:v>150000000</c:v>
                </c:pt>
                <c:pt idx="22">
                  <c:v>88000000</c:v>
                </c:pt>
                <c:pt idx="23">
                  <c:v>28500000</c:v>
                </c:pt>
                <c:pt idx="24">
                  <c:v>19600000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6D4-4961-8C28-E0C397A79ACF}"/>
            </c:ext>
          </c:extLst>
        </c:ser>
        <c:ser>
          <c:idx val="1"/>
          <c:order val="1"/>
          <c:tx>
            <c:v>37</c:v>
          </c:tx>
          <c:spPr>
            <a:ln w="952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'24-30-37'!$B$5:$B$29</c:f>
              <c:numCache>
                <c:formatCode>General</c:formatCode>
                <c:ptCount val="2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</c:numCache>
            </c:numRef>
          </c:xVal>
          <c:yVal>
            <c:numRef>
              <c:f>'24-30-37'!$E$5:$E$29</c:f>
              <c:numCache>
                <c:formatCode>0.00E+00</c:formatCode>
                <c:ptCount val="25"/>
                <c:pt idx="0">
                  <c:v>32100</c:v>
                </c:pt>
                <c:pt idx="1">
                  <c:v>81000</c:v>
                </c:pt>
                <c:pt idx="2">
                  <c:v>1280000</c:v>
                </c:pt>
                <c:pt idx="3">
                  <c:v>9400000</c:v>
                </c:pt>
                <c:pt idx="4">
                  <c:v>20300000</c:v>
                </c:pt>
                <c:pt idx="5">
                  <c:v>109000000</c:v>
                </c:pt>
                <c:pt idx="6">
                  <c:v>166000000</c:v>
                </c:pt>
                <c:pt idx="7">
                  <c:v>205000000</c:v>
                </c:pt>
                <c:pt idx="8">
                  <c:v>261000000</c:v>
                </c:pt>
                <c:pt idx="9">
                  <c:v>310000000</c:v>
                </c:pt>
                <c:pt idx="10">
                  <c:v>390000000</c:v>
                </c:pt>
                <c:pt idx="11">
                  <c:v>410000000</c:v>
                </c:pt>
                <c:pt idx="12">
                  <c:v>620000000</c:v>
                </c:pt>
                <c:pt idx="13">
                  <c:v>690000000</c:v>
                </c:pt>
                <c:pt idx="14">
                  <c:v>730000000</c:v>
                </c:pt>
                <c:pt idx="15">
                  <c:v>790000000</c:v>
                </c:pt>
                <c:pt idx="16">
                  <c:v>800000000</c:v>
                </c:pt>
                <c:pt idx="17">
                  <c:v>880000000</c:v>
                </c:pt>
                <c:pt idx="18">
                  <c:v>700000000</c:v>
                </c:pt>
                <c:pt idx="19">
                  <c:v>600000000</c:v>
                </c:pt>
                <c:pt idx="20">
                  <c:v>283000000</c:v>
                </c:pt>
                <c:pt idx="21">
                  <c:v>204000000</c:v>
                </c:pt>
                <c:pt idx="22">
                  <c:v>156000000</c:v>
                </c:pt>
                <c:pt idx="23">
                  <c:v>82000000</c:v>
                </c:pt>
                <c:pt idx="24">
                  <c:v>78000000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96D4-4961-8C28-E0C397A79ACF}"/>
            </c:ext>
          </c:extLst>
        </c:ser>
        <c:ser>
          <c:idx val="2"/>
          <c:order val="2"/>
          <c:tx>
            <c:v>24</c:v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xVal>
            <c:numRef>
              <c:f>'24-30-37'!$B$5:$B$29</c:f>
              <c:numCache>
                <c:formatCode>General</c:formatCode>
                <c:ptCount val="2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</c:numCache>
            </c:numRef>
          </c:xVal>
          <c:yVal>
            <c:numRef>
              <c:f>'24-30-37'!$D$5:$D$29</c:f>
              <c:numCache>
                <c:formatCode>0.00.E+00</c:formatCode>
                <c:ptCount val="25"/>
                <c:pt idx="0">
                  <c:v>10400</c:v>
                </c:pt>
                <c:pt idx="1">
                  <c:v>12300</c:v>
                </c:pt>
                <c:pt idx="2">
                  <c:v>13700</c:v>
                </c:pt>
                <c:pt idx="3">
                  <c:v>34000</c:v>
                </c:pt>
                <c:pt idx="4">
                  <c:v>53000</c:v>
                </c:pt>
                <c:pt idx="5">
                  <c:v>62000</c:v>
                </c:pt>
                <c:pt idx="6">
                  <c:v>550000</c:v>
                </c:pt>
                <c:pt idx="7">
                  <c:v>830000</c:v>
                </c:pt>
                <c:pt idx="8">
                  <c:v>1040000</c:v>
                </c:pt>
                <c:pt idx="9">
                  <c:v>1210000</c:v>
                </c:pt>
                <c:pt idx="10">
                  <c:v>1770000</c:v>
                </c:pt>
                <c:pt idx="11">
                  <c:v>1890000</c:v>
                </c:pt>
                <c:pt idx="12">
                  <c:v>2060000</c:v>
                </c:pt>
                <c:pt idx="13">
                  <c:v>2090000</c:v>
                </c:pt>
                <c:pt idx="14">
                  <c:v>1680000</c:v>
                </c:pt>
                <c:pt idx="15">
                  <c:v>2040000</c:v>
                </c:pt>
                <c:pt idx="16">
                  <c:v>2100000</c:v>
                </c:pt>
                <c:pt idx="17">
                  <c:v>2210000</c:v>
                </c:pt>
                <c:pt idx="18">
                  <c:v>2470000</c:v>
                </c:pt>
                <c:pt idx="19">
                  <c:v>2630000</c:v>
                </c:pt>
                <c:pt idx="20">
                  <c:v>2670000</c:v>
                </c:pt>
                <c:pt idx="21">
                  <c:v>2730000</c:v>
                </c:pt>
                <c:pt idx="22">
                  <c:v>1950000</c:v>
                </c:pt>
                <c:pt idx="23">
                  <c:v>1560000</c:v>
                </c:pt>
                <c:pt idx="24">
                  <c:v>1410000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96D4-4961-8C28-E0C397A79A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5437904"/>
        <c:axId val="105441864"/>
      </c:scatterChart>
      <c:valAx>
        <c:axId val="105437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pPr>
            <a:endParaRPr lang="en-KR"/>
          </a:p>
        </c:txPr>
        <c:crossAx val="105441864"/>
        <c:crossesAt val="1.0000000000000002E-2"/>
        <c:crossBetween val="midCat"/>
      </c:valAx>
      <c:valAx>
        <c:axId val="105441864"/>
        <c:scaling>
          <c:logBase val="10"/>
          <c:orientation val="minMax"/>
          <c:min val="1000"/>
        </c:scaling>
        <c:delete val="1"/>
        <c:axPos val="l"/>
        <c:numFmt formatCode="0.00.E+00" sourceLinked="1"/>
        <c:majorTickMark val="in"/>
        <c:minorTickMark val="none"/>
        <c:tickLblPos val="nextTo"/>
        <c:crossAx val="105437904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K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468668522546568"/>
          <c:y val="2.2531342566930634E-2"/>
          <c:w val="0.6583157700798683"/>
          <c:h val="0.7342238588339965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Salt!$D$4</c:f>
              <c:strCache>
                <c:ptCount val="1"/>
                <c:pt idx="0">
                  <c:v>0%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Salt!$E$8:$O$8</c:f>
                <c:numCache>
                  <c:formatCode>General</c:formatCode>
                  <c:ptCount val="11"/>
                  <c:pt idx="0">
                    <c:v>4.0000000000000036E-3</c:v>
                  </c:pt>
                  <c:pt idx="1">
                    <c:v>6.1101009266077916E-3</c:v>
                  </c:pt>
                  <c:pt idx="2">
                    <c:v>0.20744477176668821</c:v>
                  </c:pt>
                  <c:pt idx="3">
                    <c:v>0.13576941236277509</c:v>
                  </c:pt>
                  <c:pt idx="4">
                    <c:v>0.13613718571108085</c:v>
                  </c:pt>
                  <c:pt idx="5">
                    <c:v>0.19604421270043512</c:v>
                  </c:pt>
                  <c:pt idx="6">
                    <c:v>0.35118845842842472</c:v>
                  </c:pt>
                  <c:pt idx="7">
                    <c:v>0.16623276853055535</c:v>
                  </c:pt>
                  <c:pt idx="8">
                    <c:v>0.20033305601755599</c:v>
                  </c:pt>
                  <c:pt idx="9">
                    <c:v>0.21071307505705522</c:v>
                  </c:pt>
                  <c:pt idx="10">
                    <c:v>0.11372481406154633</c:v>
                  </c:pt>
                </c:numCache>
              </c:numRef>
            </c:plus>
            <c:minus>
              <c:numRef>
                <c:f>Salt!$E$8:$O$8</c:f>
                <c:numCache>
                  <c:formatCode>General</c:formatCode>
                  <c:ptCount val="11"/>
                  <c:pt idx="0">
                    <c:v>4.0000000000000036E-3</c:v>
                  </c:pt>
                  <c:pt idx="1">
                    <c:v>6.1101009266077916E-3</c:v>
                  </c:pt>
                  <c:pt idx="2">
                    <c:v>0.20744477176668821</c:v>
                  </c:pt>
                  <c:pt idx="3">
                    <c:v>0.13576941236277509</c:v>
                  </c:pt>
                  <c:pt idx="4">
                    <c:v>0.13613718571108085</c:v>
                  </c:pt>
                  <c:pt idx="5">
                    <c:v>0.19604421270043512</c:v>
                  </c:pt>
                  <c:pt idx="6">
                    <c:v>0.35118845842842472</c:v>
                  </c:pt>
                  <c:pt idx="7">
                    <c:v>0.16623276853055535</c:v>
                  </c:pt>
                  <c:pt idx="8">
                    <c:v>0.20033305601755599</c:v>
                  </c:pt>
                  <c:pt idx="9">
                    <c:v>0.21071307505705522</c:v>
                  </c:pt>
                  <c:pt idx="10">
                    <c:v>0.11372481406154633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Salt!$E$3:$O$3</c:f>
              <c:numCache>
                <c:formatCode>General</c:formatCode>
                <c:ptCount val="11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10</c:v>
                </c:pt>
                <c:pt idx="5">
                  <c:v>12</c:v>
                </c:pt>
                <c:pt idx="6">
                  <c:v>14</c:v>
                </c:pt>
                <c:pt idx="7">
                  <c:v>16</c:v>
                </c:pt>
                <c:pt idx="8">
                  <c:v>18</c:v>
                </c:pt>
                <c:pt idx="9">
                  <c:v>20</c:v>
                </c:pt>
                <c:pt idx="10">
                  <c:v>24</c:v>
                </c:pt>
              </c:numCache>
            </c:numRef>
          </c:xVal>
          <c:yVal>
            <c:numRef>
              <c:f>Salt!$E$7:$O$7</c:f>
              <c:numCache>
                <c:formatCode>General</c:formatCode>
                <c:ptCount val="11"/>
                <c:pt idx="0">
                  <c:v>6.5000000000000002E-2</c:v>
                </c:pt>
                <c:pt idx="1">
                  <c:v>0.32166666666666671</c:v>
                </c:pt>
                <c:pt idx="2">
                  <c:v>2.523333333333333</c:v>
                </c:pt>
                <c:pt idx="3">
                  <c:v>4.253333333333333</c:v>
                </c:pt>
                <c:pt idx="4">
                  <c:v>6.3133333333333326</c:v>
                </c:pt>
                <c:pt idx="5">
                  <c:v>7.1366666666666667</c:v>
                </c:pt>
                <c:pt idx="6">
                  <c:v>7.4666666666666659</c:v>
                </c:pt>
                <c:pt idx="7">
                  <c:v>7.8433333333333337</c:v>
                </c:pt>
                <c:pt idx="8">
                  <c:v>7.9066666666666663</c:v>
                </c:pt>
                <c:pt idx="9">
                  <c:v>8.0299999999999994</c:v>
                </c:pt>
                <c:pt idx="10">
                  <c:v>8.086666666666666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D503-9347-9B00-6DDAAEA6EA03}"/>
            </c:ext>
          </c:extLst>
        </c:ser>
        <c:ser>
          <c:idx val="1"/>
          <c:order val="1"/>
          <c:tx>
            <c:strRef>
              <c:f>Salt!$D$10</c:f>
              <c:strCache>
                <c:ptCount val="1"/>
                <c:pt idx="0">
                  <c:v>0.1%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Salt!$E$14:$O$14</c:f>
                <c:numCache>
                  <c:formatCode>General</c:formatCode>
                  <c:ptCount val="11"/>
                  <c:pt idx="0">
                    <c:v>6.5064070986477138E-3</c:v>
                  </c:pt>
                  <c:pt idx="1">
                    <c:v>1.6502525059315404E-2</c:v>
                  </c:pt>
                  <c:pt idx="2">
                    <c:v>0.22120880030716164</c:v>
                  </c:pt>
                  <c:pt idx="3">
                    <c:v>0.1800925687898679</c:v>
                  </c:pt>
                  <c:pt idx="4">
                    <c:v>0.23180451534284946</c:v>
                  </c:pt>
                  <c:pt idx="5">
                    <c:v>0.26539279065817406</c:v>
                  </c:pt>
                  <c:pt idx="6">
                    <c:v>0.18520259177452139</c:v>
                  </c:pt>
                  <c:pt idx="7">
                    <c:v>0.12897028081435399</c:v>
                  </c:pt>
                  <c:pt idx="8">
                    <c:v>0.57492028432934394</c:v>
                  </c:pt>
                  <c:pt idx="9">
                    <c:v>0.24006943440041098</c:v>
                  </c:pt>
                  <c:pt idx="10">
                    <c:v>0.124899959967968</c:v>
                  </c:pt>
                </c:numCache>
              </c:numRef>
            </c:plus>
            <c:minus>
              <c:numRef>
                <c:f>Salt!$E$14:$O$14</c:f>
                <c:numCache>
                  <c:formatCode>General</c:formatCode>
                  <c:ptCount val="11"/>
                  <c:pt idx="0">
                    <c:v>6.5064070986477138E-3</c:v>
                  </c:pt>
                  <c:pt idx="1">
                    <c:v>1.6502525059315404E-2</c:v>
                  </c:pt>
                  <c:pt idx="2">
                    <c:v>0.22120880030716164</c:v>
                  </c:pt>
                  <c:pt idx="3">
                    <c:v>0.1800925687898679</c:v>
                  </c:pt>
                  <c:pt idx="4">
                    <c:v>0.23180451534284946</c:v>
                  </c:pt>
                  <c:pt idx="5">
                    <c:v>0.26539279065817406</c:v>
                  </c:pt>
                  <c:pt idx="6">
                    <c:v>0.18520259177452139</c:v>
                  </c:pt>
                  <c:pt idx="7">
                    <c:v>0.12897028081435399</c:v>
                  </c:pt>
                  <c:pt idx="8">
                    <c:v>0.57492028432934394</c:v>
                  </c:pt>
                  <c:pt idx="9">
                    <c:v>0.24006943440041098</c:v>
                  </c:pt>
                  <c:pt idx="10">
                    <c:v>0.124899959967968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Salt!$E$3:$O$3</c:f>
              <c:numCache>
                <c:formatCode>General</c:formatCode>
                <c:ptCount val="11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10</c:v>
                </c:pt>
                <c:pt idx="5">
                  <c:v>12</c:v>
                </c:pt>
                <c:pt idx="6">
                  <c:v>14</c:v>
                </c:pt>
                <c:pt idx="7">
                  <c:v>16</c:v>
                </c:pt>
                <c:pt idx="8">
                  <c:v>18</c:v>
                </c:pt>
                <c:pt idx="9">
                  <c:v>20</c:v>
                </c:pt>
                <c:pt idx="10">
                  <c:v>24</c:v>
                </c:pt>
              </c:numCache>
            </c:numRef>
          </c:xVal>
          <c:yVal>
            <c:numRef>
              <c:f>Salt!$E$13:$O$13</c:f>
              <c:numCache>
                <c:formatCode>General</c:formatCode>
                <c:ptCount val="11"/>
                <c:pt idx="0">
                  <c:v>6.0666666666666667E-2</c:v>
                </c:pt>
                <c:pt idx="1">
                  <c:v>0.27366666666666667</c:v>
                </c:pt>
                <c:pt idx="2">
                  <c:v>1.5433333333333332</c:v>
                </c:pt>
                <c:pt idx="3">
                  <c:v>3.3233333333333337</c:v>
                </c:pt>
                <c:pt idx="4">
                  <c:v>4.7566666666666668</c:v>
                </c:pt>
                <c:pt idx="5">
                  <c:v>6.456666666666667</c:v>
                </c:pt>
                <c:pt idx="6">
                  <c:v>6.419999999999999</c:v>
                </c:pt>
                <c:pt idx="7">
                  <c:v>6.833333333333333</c:v>
                </c:pt>
                <c:pt idx="8">
                  <c:v>6.9633333333333338</c:v>
                </c:pt>
                <c:pt idx="9">
                  <c:v>7.3533333333333344</c:v>
                </c:pt>
                <c:pt idx="10">
                  <c:v>7.4899999999999993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D503-9347-9B00-6DDAAEA6EA03}"/>
            </c:ext>
          </c:extLst>
        </c:ser>
        <c:ser>
          <c:idx val="2"/>
          <c:order val="2"/>
          <c:tx>
            <c:strRef>
              <c:f>Salt!$D$16</c:f>
              <c:strCache>
                <c:ptCount val="1"/>
                <c:pt idx="0">
                  <c:v>1%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Salt!$E$20:$O$20</c:f>
                <c:numCache>
                  <c:formatCode>General</c:formatCode>
                  <c:ptCount val="11"/>
                  <c:pt idx="0">
                    <c:v>7.0945988845975902E-3</c:v>
                  </c:pt>
                  <c:pt idx="1">
                    <c:v>2.4000000000000007E-2</c:v>
                  </c:pt>
                  <c:pt idx="2">
                    <c:v>0.21594752448994117</c:v>
                  </c:pt>
                  <c:pt idx="3">
                    <c:v>0.30265491900842767</c:v>
                  </c:pt>
                  <c:pt idx="4">
                    <c:v>0.36692415201691908</c:v>
                  </c:pt>
                  <c:pt idx="5">
                    <c:v>0.26083200212652824</c:v>
                  </c:pt>
                  <c:pt idx="6">
                    <c:v>0.29484459183327982</c:v>
                  </c:pt>
                  <c:pt idx="7">
                    <c:v>0.26350205565295554</c:v>
                  </c:pt>
                  <c:pt idx="8">
                    <c:v>0.27392213005402338</c:v>
                  </c:pt>
                  <c:pt idx="9">
                    <c:v>0.35641735835019783</c:v>
                  </c:pt>
                  <c:pt idx="10">
                    <c:v>0.43588989435406733</c:v>
                  </c:pt>
                </c:numCache>
              </c:numRef>
            </c:plus>
            <c:minus>
              <c:numRef>
                <c:f>Salt!$E$20:$O$20</c:f>
                <c:numCache>
                  <c:formatCode>General</c:formatCode>
                  <c:ptCount val="11"/>
                  <c:pt idx="0">
                    <c:v>7.0945988845975902E-3</c:v>
                  </c:pt>
                  <c:pt idx="1">
                    <c:v>2.4000000000000007E-2</c:v>
                  </c:pt>
                  <c:pt idx="2">
                    <c:v>0.21594752448994117</c:v>
                  </c:pt>
                  <c:pt idx="3">
                    <c:v>0.30265491900842767</c:v>
                  </c:pt>
                  <c:pt idx="4">
                    <c:v>0.36692415201691908</c:v>
                  </c:pt>
                  <c:pt idx="5">
                    <c:v>0.26083200212652824</c:v>
                  </c:pt>
                  <c:pt idx="6">
                    <c:v>0.29484459183327982</c:v>
                  </c:pt>
                  <c:pt idx="7">
                    <c:v>0.26350205565295554</c:v>
                  </c:pt>
                  <c:pt idx="8">
                    <c:v>0.27392213005402338</c:v>
                  </c:pt>
                  <c:pt idx="9">
                    <c:v>0.35641735835019783</c:v>
                  </c:pt>
                  <c:pt idx="10">
                    <c:v>0.43588989435406733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Salt!$E$3:$O$3</c:f>
              <c:numCache>
                <c:formatCode>General</c:formatCode>
                <c:ptCount val="11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10</c:v>
                </c:pt>
                <c:pt idx="5">
                  <c:v>12</c:v>
                </c:pt>
                <c:pt idx="6">
                  <c:v>14</c:v>
                </c:pt>
                <c:pt idx="7">
                  <c:v>16</c:v>
                </c:pt>
                <c:pt idx="8">
                  <c:v>18</c:v>
                </c:pt>
                <c:pt idx="9">
                  <c:v>20</c:v>
                </c:pt>
                <c:pt idx="10">
                  <c:v>24</c:v>
                </c:pt>
              </c:numCache>
            </c:numRef>
          </c:xVal>
          <c:yVal>
            <c:numRef>
              <c:f>Salt!$E$19:$O$19</c:f>
              <c:numCache>
                <c:formatCode>General</c:formatCode>
                <c:ptCount val="11"/>
                <c:pt idx="0">
                  <c:v>6.1666666666666668E-2</c:v>
                </c:pt>
                <c:pt idx="1">
                  <c:v>0.24099999999999999</c:v>
                </c:pt>
                <c:pt idx="2">
                  <c:v>1.0366666666666666</c:v>
                </c:pt>
                <c:pt idx="3">
                  <c:v>2.19</c:v>
                </c:pt>
                <c:pt idx="4">
                  <c:v>2.8866666666666667</c:v>
                </c:pt>
                <c:pt idx="5">
                  <c:v>3.7633333333333332</c:v>
                </c:pt>
                <c:pt idx="6">
                  <c:v>3.6366666666666667</c:v>
                </c:pt>
                <c:pt idx="7">
                  <c:v>3.9266666666666672</c:v>
                </c:pt>
                <c:pt idx="8">
                  <c:v>4.2033333333333331</c:v>
                </c:pt>
                <c:pt idx="9">
                  <c:v>4.3633333333333333</c:v>
                </c:pt>
                <c:pt idx="10">
                  <c:v>4.7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D503-9347-9B00-6DDAAEA6EA03}"/>
            </c:ext>
          </c:extLst>
        </c:ser>
        <c:ser>
          <c:idx val="3"/>
          <c:order val="3"/>
          <c:tx>
            <c:strRef>
              <c:f>Salt!$D$22</c:f>
              <c:strCache>
                <c:ptCount val="1"/>
                <c:pt idx="0">
                  <c:v>5%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Salt!$E$26:$O$26</c:f>
                <c:numCache>
                  <c:formatCode>General</c:formatCode>
                  <c:ptCount val="11"/>
                  <c:pt idx="0">
                    <c:v>8.0208062770106715E-3</c:v>
                  </c:pt>
                  <c:pt idx="1">
                    <c:v>5.5677643628300197E-3</c:v>
                  </c:pt>
                  <c:pt idx="2">
                    <c:v>0.12503332889007368</c:v>
                  </c:pt>
                  <c:pt idx="3">
                    <c:v>0.1450287327853795</c:v>
                  </c:pt>
                  <c:pt idx="4">
                    <c:v>0.13012814197295425</c:v>
                  </c:pt>
                  <c:pt idx="5">
                    <c:v>5.5677643628300154E-2</c:v>
                  </c:pt>
                  <c:pt idx="6">
                    <c:v>0.10503967504392485</c:v>
                  </c:pt>
                  <c:pt idx="7">
                    <c:v>0.16522711641858298</c:v>
                  </c:pt>
                  <c:pt idx="8">
                    <c:v>7.0237691685684875E-2</c:v>
                  </c:pt>
                  <c:pt idx="9">
                    <c:v>0.34004901607464366</c:v>
                  </c:pt>
                  <c:pt idx="10">
                    <c:v>0.36055512754639879</c:v>
                  </c:pt>
                </c:numCache>
              </c:numRef>
            </c:plus>
            <c:minus>
              <c:numRef>
                <c:f>Salt!$E$26:$O$26</c:f>
                <c:numCache>
                  <c:formatCode>General</c:formatCode>
                  <c:ptCount val="11"/>
                  <c:pt idx="0">
                    <c:v>8.0208062770106715E-3</c:v>
                  </c:pt>
                  <c:pt idx="1">
                    <c:v>5.5677643628300197E-3</c:v>
                  </c:pt>
                  <c:pt idx="2">
                    <c:v>0.12503332889007368</c:v>
                  </c:pt>
                  <c:pt idx="3">
                    <c:v>0.1450287327853795</c:v>
                  </c:pt>
                  <c:pt idx="4">
                    <c:v>0.13012814197295425</c:v>
                  </c:pt>
                  <c:pt idx="5">
                    <c:v>5.5677643628300154E-2</c:v>
                  </c:pt>
                  <c:pt idx="6">
                    <c:v>0.10503967504392485</c:v>
                  </c:pt>
                  <c:pt idx="7">
                    <c:v>0.16522711641858298</c:v>
                  </c:pt>
                  <c:pt idx="8">
                    <c:v>7.0237691685684875E-2</c:v>
                  </c:pt>
                  <c:pt idx="9">
                    <c:v>0.34004901607464366</c:v>
                  </c:pt>
                  <c:pt idx="10">
                    <c:v>0.36055512754639879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Salt!$E$3:$O$3</c:f>
              <c:numCache>
                <c:formatCode>General</c:formatCode>
                <c:ptCount val="11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10</c:v>
                </c:pt>
                <c:pt idx="5">
                  <c:v>12</c:v>
                </c:pt>
                <c:pt idx="6">
                  <c:v>14</c:v>
                </c:pt>
                <c:pt idx="7">
                  <c:v>16</c:v>
                </c:pt>
                <c:pt idx="8">
                  <c:v>18</c:v>
                </c:pt>
                <c:pt idx="9">
                  <c:v>20</c:v>
                </c:pt>
                <c:pt idx="10">
                  <c:v>24</c:v>
                </c:pt>
              </c:numCache>
            </c:numRef>
          </c:xVal>
          <c:yVal>
            <c:numRef>
              <c:f>Salt!$E$25:$O$25</c:f>
              <c:numCache>
                <c:formatCode>General</c:formatCode>
                <c:ptCount val="11"/>
                <c:pt idx="0">
                  <c:v>4.7333333333333331E-2</c:v>
                </c:pt>
                <c:pt idx="1">
                  <c:v>8.6000000000000007E-2</c:v>
                </c:pt>
                <c:pt idx="2">
                  <c:v>0.42333333333333334</c:v>
                </c:pt>
                <c:pt idx="3">
                  <c:v>0.95333333333333348</c:v>
                </c:pt>
                <c:pt idx="4">
                  <c:v>1.2333333333333334</c:v>
                </c:pt>
                <c:pt idx="5">
                  <c:v>1.68</c:v>
                </c:pt>
                <c:pt idx="6">
                  <c:v>1.5466666666666669</c:v>
                </c:pt>
                <c:pt idx="7">
                  <c:v>1.5</c:v>
                </c:pt>
                <c:pt idx="8">
                  <c:v>1.8366666666666667</c:v>
                </c:pt>
                <c:pt idx="9">
                  <c:v>1.8933333333333333</c:v>
                </c:pt>
                <c:pt idx="10">
                  <c:v>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D503-9347-9B00-6DDAAEA6EA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3569872"/>
        <c:axId val="453572392"/>
      </c:scatterChart>
      <c:valAx>
        <c:axId val="453569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lang="en-US" sz="900" b="0" i="0" u="none" strike="noStrike" kern="1200" baseline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pPr>
            <a:endParaRPr lang="en-KR"/>
          </a:p>
        </c:txPr>
        <c:crossAx val="453572392"/>
        <c:crossesAt val="1.0000000000000002E-2"/>
        <c:crossBetween val="midCat"/>
      </c:valAx>
      <c:valAx>
        <c:axId val="453572392"/>
        <c:scaling>
          <c:logBase val="10"/>
          <c:orientation val="minMax"/>
          <c:max val="20"/>
        </c:scaling>
        <c:delete val="1"/>
        <c:axPos val="l"/>
        <c:numFmt formatCode="General" sourceLinked="1"/>
        <c:majorTickMark val="in"/>
        <c:minorTickMark val="none"/>
        <c:tickLblPos val="nextTo"/>
        <c:crossAx val="453569872"/>
        <c:crosses val="autoZero"/>
        <c:crossBetween val="midCat"/>
        <c:minorUnit val="10"/>
      </c:valAx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C3595-1031-754D-8FED-26CDDF8A2F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440199-4859-C241-9D6D-FFDD0369BF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en-US"/>
              <a:t>Click to edit Master subtitle style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A8BA2C-606E-574B-A3C8-D17BF45B7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2835-D9CD-8643-8A51-37A7E357ABCD}" type="datetimeFigureOut">
              <a:rPr lang="en-KR" smtClean="0"/>
              <a:t>2023/09/30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3F1EBF-C86E-9C4B-A29D-EDA16092F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09882B-6CA3-5347-AA27-2D3E0B00E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A572-0853-F146-852D-CA9B3609C434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3427578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50B77-380C-AB47-A730-952774187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26898-D4E4-1C46-9FBC-C828FF4C92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654BCE-B6C5-9E4F-8C28-D80B48048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2835-D9CD-8643-8A51-37A7E357ABCD}" type="datetimeFigureOut">
              <a:rPr lang="en-KR" smtClean="0"/>
              <a:t>2023/09/30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C2D27D-4783-A348-BD30-CBBA2393C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930366-B9D9-E34D-9351-98C195024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A572-0853-F146-852D-CA9B3609C434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155979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51276-90E3-2B45-A807-7245C192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37CDBE-5391-E349-BDD8-DB146CD6B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7F5219-0CC0-4F49-A55B-C194C8B21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2835-D9CD-8643-8A51-37A7E357ABCD}" type="datetimeFigureOut">
              <a:rPr lang="en-KR" smtClean="0"/>
              <a:t>2023/09/30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8315D-4B1C-0441-8C2B-29B4FAB1B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81B30-7671-954B-84C7-C10EBDA11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A572-0853-F146-852D-CA9B3609C434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3240581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A9B8F-99F2-4449-A8E7-EB359F56B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71DD8-83F4-3047-B332-90FED5DD44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13B2F8-7EEC-8041-907B-F444A1E6D6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EFF8A0-F53A-1841-84FA-781E7F847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2835-D9CD-8643-8A51-37A7E357ABCD}" type="datetimeFigureOut">
              <a:rPr lang="en-KR" smtClean="0"/>
              <a:t>2023/09/30</a:t>
            </a:fld>
            <a:endParaRPr lang="en-K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8A070C-275D-7F41-B084-60C94941D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073B46-2C57-D548-8422-DD38949A9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A572-0853-F146-852D-CA9B3609C434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1475434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D5FFD-6BC3-7846-8572-8763D78E4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A37BE8-A9E8-E34C-A226-7FD20FD37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281B46-97AD-AE4F-8537-D2A92B6126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B0A9D9-F9CE-5143-AF49-A952563B3E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3BE195-947C-FB43-B491-9C8BBDA871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6B75D8-B8B5-AE47-A35E-07FA34EC6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2835-D9CD-8643-8A51-37A7E357ABCD}" type="datetimeFigureOut">
              <a:rPr lang="en-KR" smtClean="0"/>
              <a:t>2023/09/30</a:t>
            </a:fld>
            <a:endParaRPr lang="en-K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4C4C9F-98F7-1040-AEAF-04A6DF880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00CB49-C347-1845-9FCF-7894B47B3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A572-0853-F146-852D-CA9B3609C434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475547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4B55D-1ECC-F043-8953-4FFD6E1F4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66DD95-6CE4-CC4D-BAD8-05E608C45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2835-D9CD-8643-8A51-37A7E357ABCD}" type="datetimeFigureOut">
              <a:rPr lang="en-KR" smtClean="0"/>
              <a:t>2023/09/30</a:t>
            </a:fld>
            <a:endParaRPr lang="en-K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2EDD47-BB56-B94A-B6D0-60E06403D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2EB65D-F865-A242-AA16-7F254BF7C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A572-0853-F146-852D-CA9B3609C434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84448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E67D25-1E01-EC45-A261-11727B407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2835-D9CD-8643-8A51-37A7E357ABCD}" type="datetimeFigureOut">
              <a:rPr lang="en-KR" smtClean="0"/>
              <a:t>2023/09/30</a:t>
            </a:fld>
            <a:endParaRPr lang="en-K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89A33A-4DC8-6543-A670-604D3A83C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3106C9-132F-E743-BC43-E1954F918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A572-0853-F146-852D-CA9B3609C434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737476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13A1C-5EA1-1149-9256-3E52BFF5E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A9026-4F31-864D-B46C-9205BB4B2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819DA2-B0D8-EC45-A9EB-9CAA09D383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45ACC1-C573-F04B-97DB-8A830E405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2835-D9CD-8643-8A51-37A7E357ABCD}" type="datetimeFigureOut">
              <a:rPr lang="en-KR" smtClean="0"/>
              <a:t>2023/09/30</a:t>
            </a:fld>
            <a:endParaRPr lang="en-K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15475-76C2-1C49-9D31-7726822CA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D5AD88-845F-DC4C-88EE-0DE8F74E1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A572-0853-F146-852D-CA9B3609C434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779289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FFACE-85D2-DF49-B201-65AF5FBE4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1FF645-0B80-D544-B9ED-AC03A2FB33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endParaRPr lang="en-K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23E993-FE60-CB4F-9C27-B460BB91C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9534D0-4542-6A4E-9FFA-24C89D38A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2835-D9CD-8643-8A51-37A7E357ABCD}" type="datetimeFigureOut">
              <a:rPr lang="en-KR" smtClean="0"/>
              <a:t>2023/09/30</a:t>
            </a:fld>
            <a:endParaRPr lang="en-K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5E5BCC-4531-2C47-84FE-E8CEEAECC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281ACD-4485-3847-AEC4-7CEB39F48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A572-0853-F146-852D-CA9B3609C434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3182759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E2A61-236B-044B-A724-02B2735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EB474D-216D-0C4B-A72E-F96A08213B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94B95-B1B0-E840-82C3-02470F99A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2835-D9CD-8643-8A51-37A7E357ABCD}" type="datetimeFigureOut">
              <a:rPr lang="en-KR" smtClean="0"/>
              <a:t>2023/09/30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9B948-E23C-5E4F-A0F1-AED91E794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E2DE29-A3BC-9046-B8CF-21E2C580E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A572-0853-F146-852D-CA9B3609C434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672672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8599D6-21D4-904E-B62C-D2FC88E9AA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41E819-CB87-854D-BAD3-63C3DC84BE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A8F58E-BE82-4D49-987D-9E4166B02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2835-D9CD-8643-8A51-37A7E357ABCD}" type="datetimeFigureOut">
              <a:rPr lang="en-KR" smtClean="0"/>
              <a:t>2023/09/30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005B4F-7DE9-5845-939B-5CF8509D8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E87DC-674B-A741-B882-ADA9FC6DC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A572-0853-F146-852D-CA9B3609C434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374923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17F486-BD9C-6A40-BABC-A9C88F8C8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862826-A9E8-CF48-BFD2-AB25F3F683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8796DC-6AA7-F04A-B9A7-271FFAD32F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C2835-D9CD-8643-8A51-37A7E357ABCD}" type="datetimeFigureOut">
              <a:rPr lang="en-KR" smtClean="0"/>
              <a:t>2023/09/30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E4C3D-DC00-4043-A4B1-40A430BAA3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DD2325-2F34-4B4A-8FB0-7A7426BD11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8A572-0853-F146-852D-CA9B3609C434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368840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KR"/>
      </a:defPPr>
      <a:lvl1pPr marL="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D7AF7D9-A7CB-CF40-939D-AC20686881ED}"/>
              </a:ext>
            </a:extLst>
          </p:cNvPr>
          <p:cNvGraphicFramePr>
            <a:graphicFrameLocks/>
          </p:cNvGraphicFramePr>
          <p:nvPr/>
        </p:nvGraphicFramePr>
        <p:xfrm>
          <a:off x="644845" y="1176471"/>
          <a:ext cx="1260000" cy="12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3620CA5-0160-D64E-8039-EC2F5EB5E406}"/>
              </a:ext>
            </a:extLst>
          </p:cNvPr>
          <p:cNvGraphicFramePr>
            <a:graphicFrameLocks/>
          </p:cNvGraphicFramePr>
          <p:nvPr/>
        </p:nvGraphicFramePr>
        <p:xfrm>
          <a:off x="2169000" y="1176471"/>
          <a:ext cx="1260000" cy="12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C9971F89-39A9-4548-AA85-E0C5724C5F56}"/>
              </a:ext>
            </a:extLst>
          </p:cNvPr>
          <p:cNvGrpSpPr/>
          <p:nvPr/>
        </p:nvGrpSpPr>
        <p:grpSpPr>
          <a:xfrm>
            <a:off x="1169201" y="1465772"/>
            <a:ext cx="403095" cy="297285"/>
            <a:chOff x="1053739" y="1310289"/>
            <a:chExt cx="470264" cy="297285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915EA6A-2B06-4E43-9637-188B20D75AB9}"/>
                </a:ext>
              </a:extLst>
            </p:cNvPr>
            <p:cNvCxnSpPr>
              <a:cxnSpLocks/>
            </p:cNvCxnSpPr>
            <p:nvPr/>
          </p:nvCxnSpPr>
          <p:spPr>
            <a:xfrm>
              <a:off x="1053739" y="1310289"/>
              <a:ext cx="470264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9726DAC-06F8-B748-95C7-64B631E6D54C}"/>
                </a:ext>
              </a:extLst>
            </p:cNvPr>
            <p:cNvCxnSpPr>
              <a:cxnSpLocks/>
            </p:cNvCxnSpPr>
            <p:nvPr/>
          </p:nvCxnSpPr>
          <p:spPr>
            <a:xfrm>
              <a:off x="1053739" y="1310290"/>
              <a:ext cx="0" cy="2972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23A2B14-6768-574E-80EE-9D168DF66DDB}"/>
                </a:ext>
              </a:extLst>
            </p:cNvPr>
            <p:cNvCxnSpPr>
              <a:cxnSpLocks/>
            </p:cNvCxnSpPr>
            <p:nvPr/>
          </p:nvCxnSpPr>
          <p:spPr>
            <a:xfrm>
              <a:off x="1524003" y="1310290"/>
              <a:ext cx="0" cy="1219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D334046-A97D-9C4F-978D-087656581953}"/>
              </a:ext>
            </a:extLst>
          </p:cNvPr>
          <p:cNvSpPr txBox="1"/>
          <p:nvPr/>
        </p:nvSpPr>
        <p:spPr>
          <a:xfrm>
            <a:off x="1007899" y="1136650"/>
            <a:ext cx="73289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>
                <a:latin typeface="Helvetica" pitchFamily="2" charset="0"/>
              </a:rPr>
              <a:t>p</a:t>
            </a:r>
            <a:r>
              <a:rPr lang="en-KR" sz="900" dirty="0">
                <a:latin typeface="Helvetica" pitchFamily="2" charset="0"/>
              </a:rPr>
              <a:t> =</a:t>
            </a:r>
            <a:r>
              <a:rPr lang="en-US" sz="900" dirty="0">
                <a:latin typeface="Helvetica" pitchFamily="2" charset="0"/>
              </a:rPr>
              <a:t> 0.0160</a:t>
            </a:r>
            <a:endParaRPr lang="en-KR" sz="900" dirty="0">
              <a:latin typeface="Helvetica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1EE7692-36EF-A84B-BD20-97725F2F7861}"/>
              </a:ext>
            </a:extLst>
          </p:cNvPr>
          <p:cNvGrpSpPr/>
          <p:nvPr/>
        </p:nvGrpSpPr>
        <p:grpSpPr>
          <a:xfrm>
            <a:off x="2682937" y="1366807"/>
            <a:ext cx="415179" cy="201647"/>
            <a:chOff x="2617839" y="1053768"/>
            <a:chExt cx="442451" cy="204128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BCA0746-FDD1-2D4D-9BB3-111CBE652361}"/>
                </a:ext>
              </a:extLst>
            </p:cNvPr>
            <p:cNvCxnSpPr>
              <a:cxnSpLocks/>
            </p:cNvCxnSpPr>
            <p:nvPr/>
          </p:nvCxnSpPr>
          <p:spPr>
            <a:xfrm>
              <a:off x="2617839" y="1053768"/>
              <a:ext cx="44245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32FEA16-FB82-E94E-A78A-2C4A9D21B479}"/>
                </a:ext>
              </a:extLst>
            </p:cNvPr>
            <p:cNvCxnSpPr>
              <a:cxnSpLocks/>
            </p:cNvCxnSpPr>
            <p:nvPr/>
          </p:nvCxnSpPr>
          <p:spPr>
            <a:xfrm>
              <a:off x="2617839" y="1054168"/>
              <a:ext cx="0" cy="2037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D34DB54-AB66-5D46-9987-096EE1A54DE6}"/>
                </a:ext>
              </a:extLst>
            </p:cNvPr>
            <p:cNvCxnSpPr/>
            <p:nvPr/>
          </p:nvCxnSpPr>
          <p:spPr>
            <a:xfrm>
              <a:off x="3060290" y="1053768"/>
              <a:ext cx="0" cy="589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664CB03D-8BF2-314F-93F9-17FA00498AF3}"/>
              </a:ext>
            </a:extLst>
          </p:cNvPr>
          <p:cNvSpPr txBox="1"/>
          <p:nvPr/>
        </p:nvSpPr>
        <p:spPr>
          <a:xfrm>
            <a:off x="2504780" y="1136650"/>
            <a:ext cx="7457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>
                <a:latin typeface="Helvetica" pitchFamily="2" charset="0"/>
              </a:rPr>
              <a:t>P</a:t>
            </a:r>
            <a:r>
              <a:rPr lang="en-KR" sz="900" dirty="0">
                <a:latin typeface="Helvetica" pitchFamily="2" charset="0"/>
              </a:rPr>
              <a:t> =</a:t>
            </a:r>
            <a:r>
              <a:rPr lang="en-US" sz="900" dirty="0">
                <a:latin typeface="Helvetica" pitchFamily="2" charset="0"/>
              </a:rPr>
              <a:t> 0.0018</a:t>
            </a:r>
            <a:endParaRPr lang="en-KR" sz="900" dirty="0">
              <a:latin typeface="Helvetica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87D750-15AB-054A-A793-74CB7FF8EDB9}"/>
              </a:ext>
            </a:extLst>
          </p:cNvPr>
          <p:cNvSpPr txBox="1"/>
          <p:nvPr/>
        </p:nvSpPr>
        <p:spPr>
          <a:xfrm rot="16200000">
            <a:off x="-48584" y="1665156"/>
            <a:ext cx="11977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Helvetica" pitchFamily="2" charset="0"/>
              </a:rPr>
              <a:t>F.W. (mg/12 plants)</a:t>
            </a:r>
            <a:endParaRPr lang="en-KR" sz="900" dirty="0">
              <a:latin typeface="Helvetica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5FB733-1799-3241-BC32-EBCAEDA2DA22}"/>
              </a:ext>
            </a:extLst>
          </p:cNvPr>
          <p:cNvSpPr txBox="1"/>
          <p:nvPr/>
        </p:nvSpPr>
        <p:spPr>
          <a:xfrm>
            <a:off x="936098" y="2289937"/>
            <a:ext cx="4603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sz="900" dirty="0">
                <a:latin typeface="Helvetica" pitchFamily="2" charset="0"/>
              </a:rPr>
              <a:t>Mock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53777D-108F-D746-80B5-122ADEAF15CE}"/>
              </a:ext>
            </a:extLst>
          </p:cNvPr>
          <p:cNvSpPr txBox="1"/>
          <p:nvPr/>
        </p:nvSpPr>
        <p:spPr>
          <a:xfrm>
            <a:off x="1321910" y="2289937"/>
            <a:ext cx="4924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sz="900" dirty="0">
                <a:latin typeface="Helvetica" pitchFamily="2" charset="0"/>
              </a:rPr>
              <a:t>VOCs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FA3B03E-26D3-5A47-B295-57DEE57617E9}"/>
              </a:ext>
            </a:extLst>
          </p:cNvPr>
          <p:cNvSpPr txBox="1"/>
          <p:nvPr/>
        </p:nvSpPr>
        <p:spPr>
          <a:xfrm rot="16200000">
            <a:off x="1513883" y="1691055"/>
            <a:ext cx="11977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Helvetica" pitchFamily="2" charset="0"/>
              </a:rPr>
              <a:t>F.W. (mg/12 plants)</a:t>
            </a:r>
            <a:endParaRPr lang="en-KR" sz="900" dirty="0">
              <a:latin typeface="Helvetica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DE99854-0772-344F-8AA3-330F22A84C89}"/>
              </a:ext>
            </a:extLst>
          </p:cNvPr>
          <p:cNvSpPr txBox="1"/>
          <p:nvPr/>
        </p:nvSpPr>
        <p:spPr>
          <a:xfrm>
            <a:off x="2492336" y="2289937"/>
            <a:ext cx="4603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sz="900" dirty="0">
                <a:latin typeface="Helvetica" pitchFamily="2" charset="0"/>
              </a:rPr>
              <a:t>Mock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48DC31B-A77C-A94F-A0E4-EF1C6CEDC955}"/>
              </a:ext>
            </a:extLst>
          </p:cNvPr>
          <p:cNvSpPr txBox="1"/>
          <p:nvPr/>
        </p:nvSpPr>
        <p:spPr>
          <a:xfrm>
            <a:off x="2878148" y="2289937"/>
            <a:ext cx="4924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sz="900" dirty="0">
                <a:latin typeface="Helvetica" pitchFamily="2" charset="0"/>
              </a:rPr>
              <a:t>VOCs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6651678-9370-7D4C-8531-835DCF6325D4}"/>
              </a:ext>
            </a:extLst>
          </p:cNvPr>
          <p:cNvSpPr txBox="1"/>
          <p:nvPr/>
        </p:nvSpPr>
        <p:spPr>
          <a:xfrm>
            <a:off x="453197" y="6335833"/>
            <a:ext cx="59667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Fig. S1.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Volatile organic compounds from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zanthoxyli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HS1 strain promotes plant growth. </a:t>
            </a:r>
          </a:p>
          <a:p>
            <a:pPr algn="just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Fresh weight (FW) of cabbage (left panel) and cucumber (right panel) increased in VOCs-exposed plants compared with those in mock-treated plants. The numbers above graphs show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values obtained from Student's t-test between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zanthoxyli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HS1-derived VOCs treated plants and non-treated plants (n=3).</a:t>
            </a:r>
            <a:endParaRPr lang="en-K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759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F7513F5-A47A-D891-3FE3-44FE25809AC0}"/>
              </a:ext>
            </a:extLst>
          </p:cNvPr>
          <p:cNvSpPr txBox="1"/>
          <p:nvPr/>
        </p:nvSpPr>
        <p:spPr>
          <a:xfrm>
            <a:off x="451373" y="6329277"/>
            <a:ext cx="59653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Fig. S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vitro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Inhibitory efficacy of azelaic acid on the growth of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Bza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HS1 strain.</a:t>
            </a:r>
            <a:endParaRPr lang="en-K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experiment investigated the impact of varying azelaic Acid (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AzA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concentrations on the growth of the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Bza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HS1 strain. Bacterial colonies were evenly spread onto solid media. Disks impregnated with varying concentrations (0, 0.1, 1, and 5 mg) of azelaic acid solution were then placed onto the agar surfaces. The plates were incubated at 30 °C for 24 hours. After incubation, the inhibition zones around the disks were measured to indicate bacterial growth inhibition. Bar presents the average ± standard error and different letters show statistically significant differences between treatments (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0.05, ANOVA-Tukey, n=3). </a:t>
            </a:r>
          </a:p>
          <a:p>
            <a:endParaRPr lang="en-KR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0FEDB43C-AD82-ACE7-FC5B-60CA8AF20C66}"/>
              </a:ext>
            </a:extLst>
          </p:cNvPr>
          <p:cNvGraphicFramePr>
            <a:graphicFrameLocks/>
          </p:cNvGraphicFramePr>
          <p:nvPr/>
        </p:nvGraphicFramePr>
        <p:xfrm>
          <a:off x="671726" y="1199901"/>
          <a:ext cx="1867210" cy="1837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92A0F18-5882-AE43-B621-B81C7D2DB332}"/>
              </a:ext>
            </a:extLst>
          </p:cNvPr>
          <p:cNvSpPr txBox="1"/>
          <p:nvPr/>
        </p:nvSpPr>
        <p:spPr>
          <a:xfrm rot="16200000">
            <a:off x="-79157" y="1956395"/>
            <a:ext cx="12955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Helvetica" pitchFamily="2" charset="0"/>
              </a:rPr>
              <a:t>I</a:t>
            </a:r>
            <a:r>
              <a:rPr lang="en-KR" sz="900" dirty="0">
                <a:latin typeface="Helvetica" pitchFamily="2" charset="0"/>
              </a:rPr>
              <a:t>nhibition zone (∅ cm)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EE908D-229D-9C4E-BC17-6BD853BD42B5}"/>
              </a:ext>
            </a:extLst>
          </p:cNvPr>
          <p:cNvSpPr txBox="1"/>
          <p:nvPr/>
        </p:nvSpPr>
        <p:spPr>
          <a:xfrm>
            <a:off x="1099835" y="2904296"/>
            <a:ext cx="2487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sz="900" dirty="0">
                <a:latin typeface="Helvetica" pitchFamily="2" charset="0"/>
              </a:rPr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26A107-DA34-9146-8B52-F81DB29E77C9}"/>
              </a:ext>
            </a:extLst>
          </p:cNvPr>
          <p:cNvSpPr txBox="1"/>
          <p:nvPr/>
        </p:nvSpPr>
        <p:spPr>
          <a:xfrm>
            <a:off x="1345102" y="2904296"/>
            <a:ext cx="34496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sz="900" dirty="0">
                <a:latin typeface="Helvetica" pitchFamily="2" charset="0"/>
              </a:rPr>
              <a:t>0.1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9B8C67-A1B4-804F-B97D-E0960F0F851B}"/>
              </a:ext>
            </a:extLst>
          </p:cNvPr>
          <p:cNvSpPr txBox="1"/>
          <p:nvPr/>
        </p:nvSpPr>
        <p:spPr>
          <a:xfrm>
            <a:off x="1741323" y="2904296"/>
            <a:ext cx="2487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sz="900" dirty="0">
                <a:latin typeface="Helvetica" pitchFamily="2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9EE705-9252-3F4B-95B8-BD39022BFF0A}"/>
              </a:ext>
            </a:extLst>
          </p:cNvPr>
          <p:cNvSpPr txBox="1"/>
          <p:nvPr/>
        </p:nvSpPr>
        <p:spPr>
          <a:xfrm>
            <a:off x="2105920" y="2904296"/>
            <a:ext cx="2487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sz="900" dirty="0">
                <a:latin typeface="Helvetica" pitchFamily="2" charset="0"/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D3AB68-83A8-4B4E-A0B3-B0635FCD9F79}"/>
              </a:ext>
            </a:extLst>
          </p:cNvPr>
          <p:cNvSpPr txBox="1"/>
          <p:nvPr/>
        </p:nvSpPr>
        <p:spPr>
          <a:xfrm>
            <a:off x="742462" y="3135128"/>
            <a:ext cx="19351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sz="900" dirty="0">
                <a:latin typeface="Helvetica" pitchFamily="2" charset="0"/>
              </a:rPr>
              <a:t>Concentration of azelaic acid (mg)</a:t>
            </a:r>
          </a:p>
        </p:txBody>
      </p:sp>
    </p:spTree>
    <p:extLst>
      <p:ext uri="{BB962C8B-B14F-4D97-AF65-F5344CB8AC3E}">
        <p14:creationId xmlns:p14="http://schemas.microsoft.com/office/powerpoint/2010/main" val="593120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DBB791A-0889-B548-B696-FC9A63B25282}"/>
              </a:ext>
            </a:extLst>
          </p:cNvPr>
          <p:cNvSpPr txBox="1"/>
          <p:nvPr/>
        </p:nvSpPr>
        <p:spPr>
          <a:xfrm>
            <a:off x="448163" y="6335524"/>
            <a:ext cx="5968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Fig. S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Proliferation of the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Bza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HS1 strain on different salt concentration (a) and various temperatures (b).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Bacterial growth in TSB with varying NaCl concentrations (0, 0.1, 1, and 5%) was monitored by measuring optical density (OD) at two-hour intervals. (b) Cultivation temperature's Influence on the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Bza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HS1 growth. The presented data outlines bacterial growth patterns under distinct temperature conditions (24, 30, and 37 °C) over a 24-hour time course.</a:t>
            </a:r>
            <a:endParaRPr lang="en-KR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FE56DE3-6BD2-6F4D-AB82-EF761D89878F}"/>
              </a:ext>
            </a:extLst>
          </p:cNvPr>
          <p:cNvGrpSpPr/>
          <p:nvPr/>
        </p:nvGrpSpPr>
        <p:grpSpPr>
          <a:xfrm>
            <a:off x="462680" y="3695920"/>
            <a:ext cx="2966321" cy="2370178"/>
            <a:chOff x="462679" y="2967502"/>
            <a:chExt cx="2966321" cy="2370178"/>
          </a:xfrm>
        </p:grpSpPr>
        <p:graphicFrame>
          <p:nvGraphicFramePr>
            <p:cNvPr id="3" name="차트 3">
              <a:extLst>
                <a:ext uri="{FF2B5EF4-FFF2-40B4-BE49-F238E27FC236}">
                  <a16:creationId xmlns:a16="http://schemas.microsoft.com/office/drawing/2014/main" id="{57B87847-CAB0-EAAE-24BB-C622D828BFA9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811565" y="2967502"/>
            <a:ext cx="2617435" cy="220979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1077382-D871-9E44-91D5-1A5771247FC1}"/>
                </a:ext>
              </a:extLst>
            </p:cNvPr>
            <p:cNvSpPr txBox="1"/>
            <p:nvPr/>
          </p:nvSpPr>
          <p:spPr>
            <a:xfrm>
              <a:off x="600920" y="3008802"/>
              <a:ext cx="35618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sz="900" dirty="0">
                  <a:latin typeface="Helvetica" pitchFamily="2" charset="0"/>
                </a:rPr>
                <a:t>10</a:t>
              </a:r>
              <a:r>
                <a:rPr lang="en-KR" sz="900" baseline="30000" dirty="0">
                  <a:latin typeface="Helvetica" pitchFamily="2" charset="0"/>
                </a:rPr>
                <a:t>9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57FE27B-6CC2-D640-812F-40264F63D1CD}"/>
                </a:ext>
              </a:extLst>
            </p:cNvPr>
            <p:cNvSpPr/>
            <p:nvPr/>
          </p:nvSpPr>
          <p:spPr>
            <a:xfrm rot="16200000">
              <a:off x="-94525" y="3866986"/>
              <a:ext cx="1345240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73178">
                <a:defRPr lang="en-US" sz="900" b="0" i="0" u="none" strike="noStrike" kern="1200" baseline="0" dirty="0" smtClean="0">
                  <a:solidFill>
                    <a:prstClr val="black"/>
                  </a:solidFill>
                  <a:latin typeface="Helvetica" pitchFamily="2" charset="0"/>
                  <a:ea typeface="ＭＳ Ｐゴシック" pitchFamily="34" charset="-128"/>
                  <a:cs typeface="Arial"/>
                </a:defRPr>
              </a:pPr>
              <a:r>
                <a:rPr lang="en-US" sz="900" dirty="0">
                  <a:latin typeface="Helvetica" pitchFamily="2" charset="0"/>
                  <a:ea typeface="ＭＳ Ｐゴシック" pitchFamily="34" charset="-128"/>
                  <a:cs typeface="Arial"/>
                </a:rPr>
                <a:t>colony forming unit/mL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BA4586E-5E2D-DE41-9462-3B14AB584F6E}"/>
                </a:ext>
              </a:extLst>
            </p:cNvPr>
            <p:cNvSpPr txBox="1"/>
            <p:nvPr/>
          </p:nvSpPr>
          <p:spPr>
            <a:xfrm>
              <a:off x="600920" y="3314789"/>
              <a:ext cx="35618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sz="900" dirty="0">
                  <a:latin typeface="Helvetica" pitchFamily="2" charset="0"/>
                </a:rPr>
                <a:t>10</a:t>
              </a:r>
              <a:r>
                <a:rPr lang="en-KR" sz="900" baseline="30000" dirty="0">
                  <a:latin typeface="Helvetica" pitchFamily="2" charset="0"/>
                </a:rPr>
                <a:t>8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3B05312-942A-E542-A900-AA81B0140AD9}"/>
                </a:ext>
              </a:extLst>
            </p:cNvPr>
            <p:cNvSpPr txBox="1"/>
            <p:nvPr/>
          </p:nvSpPr>
          <p:spPr>
            <a:xfrm>
              <a:off x="600920" y="4232748"/>
              <a:ext cx="35618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sz="900" dirty="0">
                  <a:latin typeface="Helvetica" pitchFamily="2" charset="0"/>
                </a:rPr>
                <a:t>10</a:t>
              </a:r>
              <a:r>
                <a:rPr lang="en-KR" sz="900" baseline="30000" dirty="0">
                  <a:latin typeface="Helvetica" pitchFamily="2" charset="0"/>
                </a:rPr>
                <a:t>7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591CA3C-4A52-7544-8991-E82AE1E7532C}"/>
                </a:ext>
              </a:extLst>
            </p:cNvPr>
            <p:cNvSpPr txBox="1"/>
            <p:nvPr/>
          </p:nvSpPr>
          <p:spPr>
            <a:xfrm>
              <a:off x="600920" y="4538735"/>
              <a:ext cx="35618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sz="900" dirty="0">
                  <a:latin typeface="Helvetica" pitchFamily="2" charset="0"/>
                </a:rPr>
                <a:t>10</a:t>
              </a:r>
              <a:r>
                <a:rPr lang="en-KR" sz="900" baseline="30000" dirty="0">
                  <a:latin typeface="Helvetica" pitchFamily="2" charset="0"/>
                </a:rPr>
                <a:t>6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42E3E3A-8ADE-A74D-BBD6-0D435C07B7BC}"/>
                </a:ext>
              </a:extLst>
            </p:cNvPr>
            <p:cNvSpPr txBox="1"/>
            <p:nvPr/>
          </p:nvSpPr>
          <p:spPr>
            <a:xfrm>
              <a:off x="600920" y="3620775"/>
              <a:ext cx="35618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sz="900" dirty="0">
                  <a:latin typeface="Helvetica" pitchFamily="2" charset="0"/>
                </a:rPr>
                <a:t>10</a:t>
              </a:r>
              <a:r>
                <a:rPr lang="en-KR" sz="900" baseline="30000" dirty="0">
                  <a:latin typeface="Helvetica" pitchFamily="2" charset="0"/>
                </a:rPr>
                <a:t>5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A629486-8053-9449-9075-76243350E2B1}"/>
                </a:ext>
              </a:extLst>
            </p:cNvPr>
            <p:cNvSpPr txBox="1"/>
            <p:nvPr/>
          </p:nvSpPr>
          <p:spPr>
            <a:xfrm>
              <a:off x="600920" y="3926761"/>
              <a:ext cx="35618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sz="900" dirty="0">
                  <a:latin typeface="Helvetica" pitchFamily="2" charset="0"/>
                </a:rPr>
                <a:t>10</a:t>
              </a:r>
              <a:r>
                <a:rPr lang="en-KR" sz="900" baseline="30000" dirty="0">
                  <a:latin typeface="Helvetica" pitchFamily="2" charset="0"/>
                </a:rPr>
                <a:t>4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5215F85-C34D-1644-84E2-CD4F189BC1D3}"/>
                </a:ext>
              </a:extLst>
            </p:cNvPr>
            <p:cNvCxnSpPr>
              <a:cxnSpLocks/>
            </p:cNvCxnSpPr>
            <p:nvPr/>
          </p:nvCxnSpPr>
          <p:spPr>
            <a:xfrm>
              <a:off x="907960" y="3103792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31E5D2-1208-8242-8BE0-A2CE2336DE05}"/>
                </a:ext>
              </a:extLst>
            </p:cNvPr>
            <p:cNvCxnSpPr>
              <a:cxnSpLocks/>
            </p:cNvCxnSpPr>
            <p:nvPr/>
          </p:nvCxnSpPr>
          <p:spPr>
            <a:xfrm>
              <a:off x="907960" y="3405014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61D78BC-1BEB-EB48-8655-13B579D78E09}"/>
                </a:ext>
              </a:extLst>
            </p:cNvPr>
            <p:cNvCxnSpPr>
              <a:cxnSpLocks/>
            </p:cNvCxnSpPr>
            <p:nvPr/>
          </p:nvCxnSpPr>
          <p:spPr>
            <a:xfrm>
              <a:off x="907960" y="3706236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6E764F8-CDD6-9748-82D8-DEF57B4680F0}"/>
                </a:ext>
              </a:extLst>
            </p:cNvPr>
            <p:cNvCxnSpPr>
              <a:cxnSpLocks/>
            </p:cNvCxnSpPr>
            <p:nvPr/>
          </p:nvCxnSpPr>
          <p:spPr>
            <a:xfrm>
              <a:off x="907960" y="4007458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95DDD82-97E0-6A43-8004-9A1DD09DDEC5}"/>
                </a:ext>
              </a:extLst>
            </p:cNvPr>
            <p:cNvCxnSpPr>
              <a:cxnSpLocks/>
            </p:cNvCxnSpPr>
            <p:nvPr/>
          </p:nvCxnSpPr>
          <p:spPr>
            <a:xfrm>
              <a:off x="907960" y="4308680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D799D72-04C3-2340-BC24-DE3339F89F7A}"/>
                </a:ext>
              </a:extLst>
            </p:cNvPr>
            <p:cNvCxnSpPr>
              <a:cxnSpLocks/>
            </p:cNvCxnSpPr>
            <p:nvPr/>
          </p:nvCxnSpPr>
          <p:spPr>
            <a:xfrm>
              <a:off x="907960" y="4609902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AD8E3A3-0E2C-FE4E-A9A9-5EFF0168F5D4}"/>
                </a:ext>
              </a:extLst>
            </p:cNvPr>
            <p:cNvCxnSpPr>
              <a:cxnSpLocks/>
            </p:cNvCxnSpPr>
            <p:nvPr/>
          </p:nvCxnSpPr>
          <p:spPr>
            <a:xfrm>
              <a:off x="907960" y="4911122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4DE2EBA-C043-0D4A-B3E8-144D9E55E14C}"/>
                </a:ext>
              </a:extLst>
            </p:cNvPr>
            <p:cNvSpPr/>
            <p:nvPr/>
          </p:nvSpPr>
          <p:spPr>
            <a:xfrm>
              <a:off x="1357893" y="5106848"/>
              <a:ext cx="1524777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73178">
                <a:defRPr lang="en-US" sz="900" b="0" i="0" u="none" strike="noStrike" kern="1200" baseline="0" dirty="0" smtClean="0">
                  <a:solidFill>
                    <a:prstClr val="black"/>
                  </a:solidFill>
                  <a:latin typeface="Helvetica" pitchFamily="2" charset="0"/>
                  <a:ea typeface="ＭＳ Ｐゴシック" pitchFamily="34" charset="-128"/>
                  <a:cs typeface="Arial"/>
                </a:defRPr>
              </a:pPr>
              <a:r>
                <a:rPr lang="en-US" sz="900" dirty="0">
                  <a:latin typeface="Helvetica" pitchFamily="2" charset="0"/>
                  <a:ea typeface="ＭＳ Ｐゴシック" pitchFamily="34" charset="-128"/>
                  <a:cs typeface="Arial"/>
                </a:rPr>
                <a:t>Incubation periods (hours)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B7F23A6-3FEF-394A-90E1-E7F03BB139AB}"/>
                </a:ext>
              </a:extLst>
            </p:cNvPr>
            <p:cNvSpPr/>
            <p:nvPr/>
          </p:nvSpPr>
          <p:spPr>
            <a:xfrm>
              <a:off x="2768999" y="3880623"/>
              <a:ext cx="47160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73178">
                <a:defRPr lang="en-US" sz="900" b="0" i="0" u="none" strike="noStrike" kern="1200" baseline="0" dirty="0" smtClean="0">
                  <a:solidFill>
                    <a:prstClr val="black"/>
                  </a:solidFill>
                  <a:latin typeface="Helvetica" pitchFamily="2" charset="0"/>
                  <a:ea typeface="ＭＳ Ｐゴシック" pitchFamily="34" charset="-128"/>
                  <a:cs typeface="Arial"/>
                </a:defRPr>
              </a:pPr>
              <a:r>
                <a:rPr lang="en-US" sz="900" dirty="0">
                  <a:latin typeface="Helvetica" pitchFamily="2" charset="0"/>
                  <a:ea typeface="ＭＳ Ｐゴシック" pitchFamily="34" charset="-128"/>
                  <a:cs typeface="Arial"/>
                </a:rPr>
                <a:t>24 </a:t>
              </a:r>
              <a:r>
                <a:rPr lang="en-US" sz="900" baseline="30000" dirty="0" err="1">
                  <a:latin typeface="Helvetica" pitchFamily="2" charset="0"/>
                  <a:ea typeface="ＭＳ Ｐゴシック" pitchFamily="34" charset="-128"/>
                  <a:cs typeface="Arial"/>
                </a:rPr>
                <a:t>o</a:t>
              </a:r>
              <a:r>
                <a:rPr lang="en-US" sz="900" dirty="0" err="1">
                  <a:latin typeface="Helvetica" pitchFamily="2" charset="0"/>
                  <a:ea typeface="ＭＳ Ｐゴシック" pitchFamily="34" charset="-128"/>
                  <a:cs typeface="Arial"/>
                </a:rPr>
                <a:t>C</a:t>
              </a:r>
              <a:endParaRPr lang="en-US" sz="900" dirty="0">
                <a:latin typeface="Helvetica" pitchFamily="2" charset="0"/>
                <a:ea typeface="ＭＳ Ｐゴシック" pitchFamily="34" charset="-128"/>
                <a:cs typeface="Arial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CC0366E-6F80-284C-B1B9-A27904CD0361}"/>
                </a:ext>
              </a:extLst>
            </p:cNvPr>
            <p:cNvSpPr/>
            <p:nvPr/>
          </p:nvSpPr>
          <p:spPr>
            <a:xfrm>
              <a:off x="2768999" y="3559850"/>
              <a:ext cx="47160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73178">
                <a:defRPr lang="en-US" sz="900" b="0" i="0" u="none" strike="noStrike" kern="1200" baseline="0" dirty="0" smtClean="0">
                  <a:solidFill>
                    <a:prstClr val="black"/>
                  </a:solidFill>
                  <a:latin typeface="Helvetica" pitchFamily="2" charset="0"/>
                  <a:ea typeface="ＭＳ Ｐゴシック" pitchFamily="34" charset="-128"/>
                  <a:cs typeface="Arial"/>
                </a:defRPr>
              </a:pPr>
              <a:r>
                <a:rPr lang="en-US" sz="900" dirty="0">
                  <a:latin typeface="Helvetica" pitchFamily="2" charset="0"/>
                  <a:ea typeface="ＭＳ Ｐゴシック" pitchFamily="34" charset="-128"/>
                  <a:cs typeface="Arial"/>
                </a:rPr>
                <a:t>30 </a:t>
              </a:r>
              <a:r>
                <a:rPr lang="en-US" sz="900" baseline="30000" dirty="0" err="1">
                  <a:latin typeface="Helvetica" pitchFamily="2" charset="0"/>
                  <a:ea typeface="ＭＳ Ｐゴシック" pitchFamily="34" charset="-128"/>
                  <a:cs typeface="Arial"/>
                </a:rPr>
                <a:t>o</a:t>
              </a:r>
              <a:r>
                <a:rPr lang="en-US" sz="900" dirty="0" err="1">
                  <a:latin typeface="Helvetica" pitchFamily="2" charset="0"/>
                  <a:ea typeface="ＭＳ Ｐゴシック" pitchFamily="34" charset="-128"/>
                  <a:cs typeface="Arial"/>
                </a:rPr>
                <a:t>C</a:t>
              </a:r>
              <a:endParaRPr lang="en-US" sz="900" dirty="0">
                <a:latin typeface="Helvetica" pitchFamily="2" charset="0"/>
                <a:ea typeface="ＭＳ Ｐゴシック" pitchFamily="34" charset="-128"/>
                <a:cs typeface="Arial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40DF09F-C1EA-E746-A77F-E9F3293A40BF}"/>
                </a:ext>
              </a:extLst>
            </p:cNvPr>
            <p:cNvSpPr/>
            <p:nvPr/>
          </p:nvSpPr>
          <p:spPr>
            <a:xfrm>
              <a:off x="2772283" y="3329018"/>
              <a:ext cx="47160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73178">
                <a:defRPr lang="en-US" sz="900" b="0" i="0" u="none" strike="noStrike" kern="1200" baseline="0" dirty="0" smtClean="0">
                  <a:solidFill>
                    <a:prstClr val="black"/>
                  </a:solidFill>
                  <a:latin typeface="Helvetica" pitchFamily="2" charset="0"/>
                  <a:ea typeface="ＭＳ Ｐゴシック" pitchFamily="34" charset="-128"/>
                  <a:cs typeface="Arial"/>
                </a:defRPr>
              </a:pPr>
              <a:r>
                <a:rPr lang="en-US" sz="900" dirty="0">
                  <a:latin typeface="Helvetica" pitchFamily="2" charset="0"/>
                  <a:ea typeface="ＭＳ Ｐゴシック" pitchFamily="34" charset="-128"/>
                  <a:cs typeface="Arial"/>
                </a:rPr>
                <a:t>37 </a:t>
              </a:r>
              <a:r>
                <a:rPr lang="en-US" sz="900" baseline="30000" dirty="0" err="1">
                  <a:latin typeface="Helvetica" pitchFamily="2" charset="0"/>
                  <a:ea typeface="ＭＳ Ｐゴシック" pitchFamily="34" charset="-128"/>
                  <a:cs typeface="Arial"/>
                </a:rPr>
                <a:t>o</a:t>
              </a:r>
              <a:r>
                <a:rPr lang="en-US" sz="900" dirty="0" err="1">
                  <a:latin typeface="Helvetica" pitchFamily="2" charset="0"/>
                  <a:ea typeface="ＭＳ Ｐゴシック" pitchFamily="34" charset="-128"/>
                  <a:cs typeface="Arial"/>
                </a:rPr>
                <a:t>C</a:t>
              </a:r>
              <a:endParaRPr lang="en-US" sz="900" dirty="0">
                <a:latin typeface="Helvetica" pitchFamily="2" charset="0"/>
                <a:ea typeface="ＭＳ Ｐゴシック" pitchFamily="34" charset="-128"/>
                <a:cs typeface="Arial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4879C98-1FA8-0949-B760-7A96521F62A2}"/>
                </a:ext>
              </a:extLst>
            </p:cNvPr>
            <p:cNvSpPr txBox="1"/>
            <p:nvPr/>
          </p:nvSpPr>
          <p:spPr>
            <a:xfrm>
              <a:off x="600920" y="4844721"/>
              <a:ext cx="35618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sz="900" dirty="0">
                  <a:latin typeface="Helvetica" pitchFamily="2" charset="0"/>
                </a:rPr>
                <a:t>10</a:t>
              </a:r>
              <a:r>
                <a:rPr lang="en-KR" sz="900" baseline="30000" dirty="0">
                  <a:latin typeface="Helvetica" pitchFamily="2" charset="0"/>
                </a:rPr>
                <a:t>3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104E832-E40B-7244-BB1D-CD8BB5E4CBA5}"/>
              </a:ext>
            </a:extLst>
          </p:cNvPr>
          <p:cNvGrpSpPr/>
          <p:nvPr/>
        </p:nvGrpSpPr>
        <p:grpSpPr>
          <a:xfrm>
            <a:off x="176170" y="968078"/>
            <a:ext cx="3397719" cy="2832410"/>
            <a:chOff x="176169" y="277985"/>
            <a:chExt cx="3397719" cy="283241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FFF97CB-9B8F-4F42-A9F7-EA3B7BD42A51}"/>
                </a:ext>
              </a:extLst>
            </p:cNvPr>
            <p:cNvSpPr txBox="1"/>
            <p:nvPr/>
          </p:nvSpPr>
          <p:spPr>
            <a:xfrm rot="16200000">
              <a:off x="-126586" y="1223398"/>
              <a:ext cx="140936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latin typeface="Helvetica" pitchFamily="2" charset="0"/>
                </a:rPr>
                <a:t>optical density (600 nm)</a:t>
              </a:r>
              <a:endParaRPr lang="en-KR" sz="900" dirty="0">
                <a:latin typeface="Helvetica" pitchFamily="2" charset="0"/>
              </a:endParaRPr>
            </a:p>
          </p:txBody>
        </p:sp>
        <p:graphicFrame>
          <p:nvGraphicFramePr>
            <p:cNvPr id="33" name="Chart 32">
              <a:extLst>
                <a:ext uri="{FF2B5EF4-FFF2-40B4-BE49-F238E27FC236}">
                  <a16:creationId xmlns:a16="http://schemas.microsoft.com/office/drawing/2014/main" id="{D1498F67-F2CA-2A40-A2F1-D8F542F99679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76169" y="277985"/>
            <a:ext cx="3397719" cy="283241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E0372BD-BABD-7D43-A168-C45357076529}"/>
                </a:ext>
              </a:extLst>
            </p:cNvPr>
            <p:cNvCxnSpPr>
              <a:cxnSpLocks/>
            </p:cNvCxnSpPr>
            <p:nvPr/>
          </p:nvCxnSpPr>
          <p:spPr>
            <a:xfrm>
              <a:off x="895085" y="528030"/>
              <a:ext cx="805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B1D4074-74D3-1045-8202-87D1D0E30E57}"/>
                </a:ext>
              </a:extLst>
            </p:cNvPr>
            <p:cNvCxnSpPr>
              <a:cxnSpLocks/>
            </p:cNvCxnSpPr>
            <p:nvPr/>
          </p:nvCxnSpPr>
          <p:spPr>
            <a:xfrm>
              <a:off x="895085" y="1159808"/>
              <a:ext cx="805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8847001-ED39-AB40-8834-C920AE1410B3}"/>
                </a:ext>
              </a:extLst>
            </p:cNvPr>
            <p:cNvCxnSpPr>
              <a:cxnSpLocks/>
            </p:cNvCxnSpPr>
            <p:nvPr/>
          </p:nvCxnSpPr>
          <p:spPr>
            <a:xfrm>
              <a:off x="895085" y="1791586"/>
              <a:ext cx="805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08905DE-A8E6-6C4D-AD9A-B12EC12EE08C}"/>
                </a:ext>
              </a:extLst>
            </p:cNvPr>
            <p:cNvCxnSpPr>
              <a:cxnSpLocks/>
            </p:cNvCxnSpPr>
            <p:nvPr/>
          </p:nvCxnSpPr>
          <p:spPr>
            <a:xfrm>
              <a:off x="895085" y="2423363"/>
              <a:ext cx="805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DFC1225-D748-5A41-8FE1-53A8869988B1}"/>
                </a:ext>
              </a:extLst>
            </p:cNvPr>
            <p:cNvSpPr txBox="1"/>
            <p:nvPr/>
          </p:nvSpPr>
          <p:spPr>
            <a:xfrm>
              <a:off x="642475" y="407593"/>
              <a:ext cx="3129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sz="900" dirty="0">
                  <a:latin typeface="Helvetica" pitchFamily="2" charset="0"/>
                </a:rPr>
                <a:t>10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676859A-65F3-4F48-BCFD-DD4D11FB155F}"/>
                </a:ext>
              </a:extLst>
            </p:cNvPr>
            <p:cNvSpPr txBox="1"/>
            <p:nvPr/>
          </p:nvSpPr>
          <p:spPr>
            <a:xfrm>
              <a:off x="706595" y="1044483"/>
              <a:ext cx="24878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sz="900" dirty="0">
                  <a:latin typeface="Helvetica" pitchFamily="2" charset="0"/>
                </a:rPr>
                <a:t>1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80B6A4B-C88E-F344-BFA3-0BFB17B80C02}"/>
                </a:ext>
              </a:extLst>
            </p:cNvPr>
            <p:cNvSpPr txBox="1"/>
            <p:nvPr/>
          </p:nvSpPr>
          <p:spPr>
            <a:xfrm>
              <a:off x="610415" y="1681373"/>
              <a:ext cx="34496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sz="900" dirty="0">
                  <a:latin typeface="Helvetica" pitchFamily="2" charset="0"/>
                </a:rPr>
                <a:t>0.1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92D6EE1-0696-8C41-B40D-80ADFAB85BF9}"/>
                </a:ext>
              </a:extLst>
            </p:cNvPr>
            <p:cNvSpPr txBox="1"/>
            <p:nvPr/>
          </p:nvSpPr>
          <p:spPr>
            <a:xfrm>
              <a:off x="546295" y="2318262"/>
              <a:ext cx="40908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sz="900" dirty="0">
                  <a:latin typeface="Helvetica" pitchFamily="2" charset="0"/>
                </a:rPr>
                <a:t>0.01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E776B80-105C-954B-80DE-1574D7DB8FA7}"/>
                </a:ext>
              </a:extLst>
            </p:cNvPr>
            <p:cNvSpPr txBox="1"/>
            <p:nvPr/>
          </p:nvSpPr>
          <p:spPr>
            <a:xfrm>
              <a:off x="2846824" y="350215"/>
              <a:ext cx="38343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sz="900" dirty="0">
                  <a:latin typeface="Helvetica" pitchFamily="2" charset="0"/>
                </a:rPr>
                <a:t>0 %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99A26F7-593A-2244-A4A4-CB7BA3004F2B}"/>
                </a:ext>
              </a:extLst>
            </p:cNvPr>
            <p:cNvSpPr txBox="1"/>
            <p:nvPr/>
          </p:nvSpPr>
          <p:spPr>
            <a:xfrm>
              <a:off x="2750644" y="506546"/>
              <a:ext cx="47961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sz="900" dirty="0">
                  <a:latin typeface="Helvetica" pitchFamily="2" charset="0"/>
                </a:rPr>
                <a:t>0.1 %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92F33F1-7E01-FC4E-9597-23B98BC3072A}"/>
                </a:ext>
              </a:extLst>
            </p:cNvPr>
            <p:cNvSpPr txBox="1"/>
            <p:nvPr/>
          </p:nvSpPr>
          <p:spPr>
            <a:xfrm>
              <a:off x="2846824" y="666933"/>
              <a:ext cx="38343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sz="900" dirty="0">
                  <a:latin typeface="Helvetica" pitchFamily="2" charset="0"/>
                </a:rPr>
                <a:t>1 %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2A3FD95-05A4-5C4D-B28D-7159BA069C3E}"/>
                </a:ext>
              </a:extLst>
            </p:cNvPr>
            <p:cNvSpPr txBox="1"/>
            <p:nvPr/>
          </p:nvSpPr>
          <p:spPr>
            <a:xfrm>
              <a:off x="2846824" y="884546"/>
              <a:ext cx="38343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sz="900" dirty="0">
                  <a:latin typeface="Helvetica" pitchFamily="2" charset="0"/>
                </a:rPr>
                <a:t>5 %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EC3D754-B79C-7D40-8D96-D60DDADFB6B2}"/>
                </a:ext>
              </a:extLst>
            </p:cNvPr>
            <p:cNvSpPr/>
            <p:nvPr/>
          </p:nvSpPr>
          <p:spPr>
            <a:xfrm>
              <a:off x="1357892" y="2616748"/>
              <a:ext cx="1524777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73178">
                <a:defRPr lang="en-US" sz="900" b="0" i="0" u="none" strike="noStrike" kern="1200" baseline="0" dirty="0" smtClean="0">
                  <a:solidFill>
                    <a:prstClr val="black"/>
                  </a:solidFill>
                  <a:latin typeface="Helvetica" pitchFamily="2" charset="0"/>
                  <a:ea typeface="ＭＳ Ｐゴシック" pitchFamily="34" charset="-128"/>
                  <a:cs typeface="Arial"/>
                </a:defRPr>
              </a:pPr>
              <a:r>
                <a:rPr lang="en-US" sz="900" dirty="0">
                  <a:latin typeface="Helvetica" pitchFamily="2" charset="0"/>
                  <a:ea typeface="ＭＳ Ｐゴシック" pitchFamily="34" charset="-128"/>
                  <a:cs typeface="Arial"/>
                </a:rPr>
                <a:t>Incubation periods (hours)</a:t>
              </a: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AC4FE2E2-A9F1-1B4C-AE7A-687224412A95}"/>
              </a:ext>
            </a:extLst>
          </p:cNvPr>
          <p:cNvSpPr txBox="1"/>
          <p:nvPr/>
        </p:nvSpPr>
        <p:spPr>
          <a:xfrm>
            <a:off x="451056" y="783423"/>
            <a:ext cx="3561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sz="1100" b="1" dirty="0">
                <a:latin typeface="Helvetica" pitchFamily="2" charset="0"/>
              </a:rPr>
              <a:t>(a)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BF43AD3-6FC3-3E4B-BA44-98777548250E}"/>
              </a:ext>
            </a:extLst>
          </p:cNvPr>
          <p:cNvSpPr txBox="1"/>
          <p:nvPr/>
        </p:nvSpPr>
        <p:spPr>
          <a:xfrm>
            <a:off x="449371" y="3527045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sz="1100" b="1" dirty="0">
                <a:latin typeface="Helvetica" pitchFamily="2" charset="0"/>
              </a:rPr>
              <a:t>(</a:t>
            </a:r>
            <a:r>
              <a:rPr lang="en-US" sz="1100" b="1" dirty="0">
                <a:latin typeface="Helvetica" pitchFamily="2" charset="0"/>
              </a:rPr>
              <a:t>b)</a:t>
            </a:r>
            <a:endParaRPr lang="en-KR" sz="1100" b="1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974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403</Words>
  <Application>Microsoft Macintosh PowerPoint</Application>
  <PresentationFormat>A4 Paper (210x297 mm)</PresentationFormat>
  <Paragraphs>44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Jung Ho Won</dc:creator>
  <cp:lastModifiedBy>Jung Ho Won</cp:lastModifiedBy>
  <cp:revision>1</cp:revision>
  <dcterms:created xsi:type="dcterms:W3CDTF">2023-09-30T00:14:46Z</dcterms:created>
  <dcterms:modified xsi:type="dcterms:W3CDTF">2023-09-30T00:15:40Z</dcterms:modified>
</cp:coreProperties>
</file>