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42" r:id="rId2"/>
    <p:sldId id="390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6" autoAdjust="0"/>
    <p:restoredTop sz="94660"/>
  </p:normalViewPr>
  <p:slideViewPr>
    <p:cSldViewPr snapToGrid="0" showGuides="1">
      <p:cViewPr varScale="1">
        <p:scale>
          <a:sx n="47" d="100"/>
          <a:sy n="47" d="100"/>
        </p:scale>
        <p:origin x="76" y="2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5BFFA-3DD4-456D-AD0D-8FE9F53894E3}" type="datetimeFigureOut">
              <a:rPr kumimoji="1" lang="ja-JP" altLang="en-US" smtClean="0"/>
              <a:t>2023/8/6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8EABDB-22B5-4609-8D1A-1FC6A95EF8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1286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p-value = 0.03712</a:t>
            </a:r>
          </a:p>
          <a:p>
            <a:r>
              <a:rPr kumimoji="1" lang="en-US" altLang="ja-JP" dirty="0"/>
              <a:t>alternative hypothesis: true odds ratio is not equal to 1</a:t>
            </a:r>
          </a:p>
          <a:p>
            <a:r>
              <a:rPr kumimoji="1" lang="en-US" altLang="ja-JP" dirty="0"/>
              <a:t>95 percent </a:t>
            </a:r>
            <a:r>
              <a:rPr kumimoji="1" lang="en-US" altLang="ja-JP" dirty="0" err="1"/>
              <a:t>coidence</a:t>
            </a:r>
            <a:r>
              <a:rPr kumimoji="1" lang="en-US" altLang="ja-JP" dirty="0"/>
              <a:t> interval:</a:t>
            </a:r>
          </a:p>
          <a:p>
            <a:r>
              <a:rPr kumimoji="1" lang="en-US" altLang="ja-JP" dirty="0"/>
              <a:t>  1.036715 15.863008</a:t>
            </a:r>
          </a:p>
          <a:p>
            <a:r>
              <a:rPr kumimoji="1" lang="en-US" altLang="ja-JP" dirty="0"/>
              <a:t>sample estimates:</a:t>
            </a:r>
          </a:p>
          <a:p>
            <a:r>
              <a:rPr kumimoji="1" lang="en-US" altLang="ja-JP" dirty="0"/>
              <a:t>odds ratio  3.582252 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30484-8ECF-4F76-8331-207EBFBF6CD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7872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0A493-013C-40E7-92B9-393F3BD19264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5148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DA020A-2CEE-46A8-D4D6-F622ABC450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BD29FFD-7117-D49E-98D2-5DFD800908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DC68E95-FA89-14DE-8F06-041B6D191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A424-5FEE-43DA-90DC-96051888ADE7}" type="datetimeFigureOut">
              <a:rPr kumimoji="1" lang="ja-JP" altLang="en-US" smtClean="0"/>
              <a:t>2023/8/6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F174C8A-681B-E07C-182F-200F8982D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6876DF-FED4-2BEE-6389-38A8DDB65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58080-3E2C-444A-A9B3-BC99A68983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3136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49F61E-2D4C-8C25-B127-8479D12B4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B4E70F7-300F-627F-26D0-852719B351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19FD31-1E08-C2D0-FB76-D4AFB67F4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A424-5FEE-43DA-90DC-96051888ADE7}" type="datetimeFigureOut">
              <a:rPr kumimoji="1" lang="ja-JP" altLang="en-US" smtClean="0"/>
              <a:t>2023/8/6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773B8E0-0230-18EF-AAF3-9FDEBE9F4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F6205A-D886-91C4-48A8-A6CC0D185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58080-3E2C-444A-A9B3-BC99A68983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2981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21DE9FA-3FE0-9A79-ACA0-345D84B723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0B424FA-C834-3D2D-A4F0-9B6D4A32E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D3EA30E-E2EF-2B04-E2CC-EAD00E077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A424-5FEE-43DA-90DC-96051888ADE7}" type="datetimeFigureOut">
              <a:rPr kumimoji="1" lang="ja-JP" altLang="en-US" smtClean="0"/>
              <a:t>2023/8/6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5B341AB-470E-68CB-2DAF-210463921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F61399-CF94-58EF-4F29-FE920B3E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58080-3E2C-444A-A9B3-BC99A68983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4764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7133AB-D9CC-6337-B6A9-E0F0E39D6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473820E-0177-09FA-9291-C96A10AA4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01FB4BB-5BBA-B211-2870-0C0078B80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A424-5FEE-43DA-90DC-96051888ADE7}" type="datetimeFigureOut">
              <a:rPr kumimoji="1" lang="ja-JP" altLang="en-US" smtClean="0"/>
              <a:t>2023/8/6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B18D04-0014-04BF-3451-38F8B8CBD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6155B01-8997-44AB-DB0E-C6061C92D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58080-3E2C-444A-A9B3-BC99A68983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2148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19A6C5-B424-051C-F854-277257C1A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A1F949-9A69-EDDE-6AD5-6C7837BA4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7CFCCA-62F8-5B10-D015-61EAFC208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A424-5FEE-43DA-90DC-96051888ADE7}" type="datetimeFigureOut">
              <a:rPr kumimoji="1" lang="ja-JP" altLang="en-US" smtClean="0"/>
              <a:t>2023/8/6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4EEC2C-B29B-6A6D-7D4E-97AFB75F2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CBB0DC-9A3E-703F-D69C-EBEBFD43B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58080-3E2C-444A-A9B3-BC99A68983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96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B92C56-FC07-E5DA-8ADB-29BD60B53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685FD97-9BBE-8186-86B9-5D15C7CCDE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CE302AA-DA95-A435-5509-C09B20C247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8356182-84D7-315D-53A5-3A94BE1CA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A424-5FEE-43DA-90DC-96051888ADE7}" type="datetimeFigureOut">
              <a:rPr kumimoji="1" lang="ja-JP" altLang="en-US" smtClean="0"/>
              <a:t>2023/8/6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96D5B69-DA50-705D-DFD6-0BC190EB1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EA18B3-F977-6AD8-98A3-4DE361D1B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58080-3E2C-444A-A9B3-BC99A68983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280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7C0C70-2649-59B3-1E41-8652D3932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61DA3AF-4316-2D53-5D61-65183D46F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7EE5CE8-1AB0-BE86-33A0-D0E13218B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7036C04-AAA6-B8F7-D6FF-E449DF94B8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1CB085D-D92F-7DD2-68CE-4ABACDCF8E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7052EB5-88B5-559C-901D-B8484FEDA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A424-5FEE-43DA-90DC-96051888ADE7}" type="datetimeFigureOut">
              <a:rPr kumimoji="1" lang="ja-JP" altLang="en-US" smtClean="0"/>
              <a:t>2023/8/6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39B600D-8ED7-EEBB-D978-E50398A78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F9C3D15-1F6D-F489-07A7-04CEC5F83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58080-3E2C-444A-A9B3-BC99A68983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3160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0A6AA8-7B74-AE8B-B1FD-66344C0BE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0C8DB17-A9D8-1EF6-3590-6408E6D73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A424-5FEE-43DA-90DC-96051888ADE7}" type="datetimeFigureOut">
              <a:rPr kumimoji="1" lang="ja-JP" altLang="en-US" smtClean="0"/>
              <a:t>2023/8/6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35CF3F2-C5D6-4469-C36E-727D78779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47E9996-F19E-1AD1-38B9-6A30F7E7B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58080-3E2C-444A-A9B3-BC99A68983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104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7783C43-59D3-CF66-6B02-787595F18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A424-5FEE-43DA-90DC-96051888ADE7}" type="datetimeFigureOut">
              <a:rPr kumimoji="1" lang="ja-JP" altLang="en-US" smtClean="0"/>
              <a:t>2023/8/6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83D89EB-6FA7-DA74-6E04-8B2531439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17CE2E3-D56B-A674-A9E3-25F80F467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58080-3E2C-444A-A9B3-BC99A68983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0911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3C603D-59C7-FC38-0156-D4C14A1B9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4E3B25F-A0D7-2E9D-0DD9-804C6C84E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6A9961D-97F7-AF1A-16A6-95822D8F1D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1984778-0D3A-3FE5-8389-D5E7F180A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A424-5FEE-43DA-90DC-96051888ADE7}" type="datetimeFigureOut">
              <a:rPr kumimoji="1" lang="ja-JP" altLang="en-US" smtClean="0"/>
              <a:t>2023/8/6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0A7BCE-162E-B851-8985-7D3A6E689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9B229C1-372A-824A-0609-602C129B2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58080-3E2C-444A-A9B3-BC99A68983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5666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B22CEC-9CD1-6331-D3D4-A8B584A71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C0B2EF5-F1A0-E65D-9995-489562CFE4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BA43F5A-6EAB-7313-86E6-EA2C34618D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1C84748-9EA4-459E-EBDC-A721EDBC7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A424-5FEE-43DA-90DC-96051888ADE7}" type="datetimeFigureOut">
              <a:rPr kumimoji="1" lang="ja-JP" altLang="en-US" smtClean="0"/>
              <a:t>2023/8/6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7FEE758-14E6-2066-4FB0-537802BD2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3166578-BC0B-3EE3-C0CD-6E5286A73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58080-3E2C-444A-A9B3-BC99A68983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0356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28CB3F5-F39F-791A-DB39-F3A0A5635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5F81E3-952E-A0CC-00AD-07B2F304B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66ED99-66D4-CB48-6778-D4D2500E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CA424-5FEE-43DA-90DC-96051888ADE7}" type="datetimeFigureOut">
              <a:rPr kumimoji="1" lang="ja-JP" altLang="en-US" smtClean="0"/>
              <a:t>2023/8/6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70B86F-70C7-3CDE-1304-3236B6202D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499EEB-5373-9E08-3934-021F45ED9F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58080-3E2C-444A-A9B3-BC99A68983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086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B7DED6D5-3C02-EA06-9AB9-CC007E7CCAE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78398" y="1842136"/>
          <a:ext cx="10018202" cy="3672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0580">
                  <a:extLst>
                    <a:ext uri="{9D8B030D-6E8A-4147-A177-3AD203B41FA5}">
                      <a16:colId xmlns:a16="http://schemas.microsoft.com/office/drawing/2014/main" val="2958362437"/>
                    </a:ext>
                  </a:extLst>
                </a:gridCol>
                <a:gridCol w="843280">
                  <a:extLst>
                    <a:ext uri="{9D8B030D-6E8A-4147-A177-3AD203B41FA5}">
                      <a16:colId xmlns:a16="http://schemas.microsoft.com/office/drawing/2014/main" val="557898970"/>
                    </a:ext>
                  </a:extLst>
                </a:gridCol>
                <a:gridCol w="1435418">
                  <a:extLst>
                    <a:ext uri="{9D8B030D-6E8A-4147-A177-3AD203B41FA5}">
                      <a16:colId xmlns:a16="http://schemas.microsoft.com/office/drawing/2014/main" val="318034649"/>
                    </a:ext>
                  </a:extLst>
                </a:gridCol>
                <a:gridCol w="1644968">
                  <a:extLst>
                    <a:ext uri="{9D8B030D-6E8A-4147-A177-3AD203B41FA5}">
                      <a16:colId xmlns:a16="http://schemas.microsoft.com/office/drawing/2014/main" val="1686930282"/>
                    </a:ext>
                  </a:extLst>
                </a:gridCol>
                <a:gridCol w="1838102">
                  <a:extLst>
                    <a:ext uri="{9D8B030D-6E8A-4147-A177-3AD203B41FA5}">
                      <a16:colId xmlns:a16="http://schemas.microsoft.com/office/drawing/2014/main" val="206584024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671569449"/>
                    </a:ext>
                  </a:extLst>
                </a:gridCol>
                <a:gridCol w="1490374">
                  <a:extLst>
                    <a:ext uri="{9D8B030D-6E8A-4147-A177-3AD203B41FA5}">
                      <a16:colId xmlns:a16="http://schemas.microsoft.com/office/drawing/2014/main" val="317023585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8469442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kumimoji="1" lang="en-US" altLang="ja-JP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CTS5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en-US" altLang="ja-JP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42GC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recurrence</a:t>
                      </a:r>
                    </a:p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5-10 years</a:t>
                      </a:r>
                    </a:p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(a)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recurrence</a:t>
                      </a:r>
                    </a:p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after 10 years</a:t>
                      </a:r>
                    </a:p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(b)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b="1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recurrence</a:t>
                      </a:r>
                    </a:p>
                    <a:p>
                      <a:r>
                        <a:rPr kumimoji="1" lang="en-US" altLang="ja-JP" b="1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after 5 years</a:t>
                      </a:r>
                    </a:p>
                    <a:p>
                      <a:pPr algn="ctr"/>
                      <a:r>
                        <a:rPr kumimoji="1" lang="en-US" altLang="ja-JP" b="1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1" lang="en-US" altLang="ja-JP" b="1" dirty="0" err="1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a+b</a:t>
                      </a:r>
                      <a:r>
                        <a:rPr kumimoji="1" lang="en-US" altLang="ja-JP" b="1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)</a:t>
                      </a:r>
                      <a:endParaRPr kumimoji="1" lang="ja-JP" altLang="en-US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no</a:t>
                      </a:r>
                    </a:p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recurrence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Fisher’s</a:t>
                      </a:r>
                    </a:p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Exact test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total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0765615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High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LR</a:t>
                      </a:r>
                      <a:endParaRPr kumimoji="1" lang="ja-JP" alt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13</a:t>
                      </a:r>
                      <a:r>
                        <a:rPr kumimoji="1" lang="ja-JP" altLang="en-US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(16.9%)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0 (0%)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b="1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13 (16.9%)</a:t>
                      </a:r>
                      <a:endParaRPr kumimoji="1" lang="ja-JP" altLang="en-US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64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77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049017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r>
                        <a:rPr kumimoji="1" lang="en-US" altLang="ja-JP" dirty="0"/>
                        <a:t>High</a:t>
                      </a:r>
                      <a:r>
                        <a:rPr kumimoji="1" lang="ja-JP" altLang="en-US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NLR</a:t>
                      </a:r>
                      <a:endParaRPr kumimoji="1" lang="ja-JP" altLang="en-US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6   (11.5%)</a:t>
                      </a:r>
                      <a:endParaRPr kumimoji="1" lang="ja-JP" altLang="en-US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0 (0%)</a:t>
                      </a:r>
                      <a:endParaRPr kumimoji="1" lang="ja-JP" altLang="en-US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b="1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6   (11.5%)</a:t>
                      </a:r>
                      <a:endParaRPr kumimoji="1" lang="ja-JP" altLang="en-US" b="1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46</a:t>
                      </a:r>
                      <a:endParaRPr kumimoji="1" lang="ja-JP" altLang="en-US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52</a:t>
                      </a:r>
                      <a:endParaRPr kumimoji="1" lang="ja-JP" altLang="en-US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10940364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Int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LR</a:t>
                      </a:r>
                      <a:endParaRPr kumimoji="1" lang="ja-JP" altLang="en-US" i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15 (8.15%)</a:t>
                      </a:r>
                      <a:endParaRPr kumimoji="1" lang="ja-JP" altLang="en-US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4 (2.17%)</a:t>
                      </a:r>
                      <a:endParaRPr kumimoji="1" lang="ja-JP" altLang="en-US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b="1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19 (10.3%)</a:t>
                      </a:r>
                      <a:endParaRPr kumimoji="1" lang="ja-JP" altLang="en-US" b="1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165</a:t>
                      </a:r>
                      <a:endParaRPr kumimoji="1" lang="ja-JP" altLang="en-US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184</a:t>
                      </a:r>
                      <a:endParaRPr kumimoji="1" lang="ja-JP" altLang="en-US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91977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Int   </a:t>
                      </a:r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NLR</a:t>
                      </a:r>
                      <a:endParaRPr kumimoji="1" lang="ja-JP" altLang="en-US" i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6   (7.41%)</a:t>
                      </a:r>
                      <a:endParaRPr kumimoji="1" lang="ja-JP" altLang="en-US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2 (2.47%)</a:t>
                      </a:r>
                      <a:endParaRPr kumimoji="1" lang="ja-JP" altLang="en-US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b="1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8   (9.88%)</a:t>
                      </a:r>
                      <a:endParaRPr kumimoji="1" lang="ja-JP" altLang="en-US" b="1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73</a:t>
                      </a:r>
                      <a:endParaRPr kumimoji="1" lang="ja-JP" altLang="en-US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81</a:t>
                      </a:r>
                      <a:endParaRPr kumimoji="1" lang="ja-JP" altLang="en-US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08506929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Low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LR</a:t>
                      </a:r>
                      <a:endParaRPr kumimoji="1" lang="ja-JP" altLang="en-US" i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16 (7.88%)</a:t>
                      </a:r>
                      <a:endParaRPr kumimoji="1" lang="ja-JP" altLang="en-US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5 (2.46%)</a:t>
                      </a:r>
                      <a:endParaRPr kumimoji="1" lang="ja-JP" altLang="en-US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b="1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21 (10.3%)</a:t>
                      </a:r>
                      <a:endParaRPr kumimoji="1" lang="ja-JP" altLang="en-US" b="1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182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203</a:t>
                      </a:r>
                      <a:endParaRPr kumimoji="1" lang="ja-JP" altLang="en-US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392967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r>
                        <a:rPr kumimoji="1" lang="en-US" altLang="ja-JP" dirty="0"/>
                        <a:t>Low  </a:t>
                      </a:r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NLR</a:t>
                      </a:r>
                      <a:endParaRPr kumimoji="1" lang="ja-JP" altLang="en-US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2    (2.70%)</a:t>
                      </a:r>
                      <a:endParaRPr kumimoji="1" lang="ja-JP" altLang="en-US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2 (2.70%)</a:t>
                      </a:r>
                      <a:endParaRPr kumimoji="1" lang="ja-JP" altLang="en-US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4   (5.41%)</a:t>
                      </a:r>
                      <a:endParaRPr kumimoji="1" lang="ja-JP" altLang="en-US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70</a:t>
                      </a:r>
                      <a:endParaRPr kumimoji="1" lang="ja-JP" altLang="en-US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74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120426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total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58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13 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b="1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71  </a:t>
                      </a:r>
                      <a:endParaRPr kumimoji="1" lang="ja-JP" altLang="en-US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600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en-US" altLang="ja-JP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671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32086607"/>
                  </a:ext>
                </a:extLst>
              </a:tr>
            </a:tbl>
          </a:graphicData>
        </a:graphic>
      </p:graphicFrame>
      <p:sp>
        <p:nvSpPr>
          <p:cNvPr id="10" name="右中かっこ 9">
            <a:extLst>
              <a:ext uri="{FF2B5EF4-FFF2-40B4-BE49-F238E27FC236}">
                <a16:creationId xmlns:a16="http://schemas.microsoft.com/office/drawing/2014/main" id="{9C87F64A-6A9D-E408-9555-D6D1463E1601}"/>
              </a:ext>
            </a:extLst>
          </p:cNvPr>
          <p:cNvSpPr/>
          <p:nvPr/>
        </p:nvSpPr>
        <p:spPr>
          <a:xfrm>
            <a:off x="8900823" y="2919029"/>
            <a:ext cx="218660" cy="1992226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2D408DB-7949-EA7B-FA2D-EB65EA6E7202}"/>
              </a:ext>
            </a:extLst>
          </p:cNvPr>
          <p:cNvSpPr txBox="1"/>
          <p:nvPr/>
        </p:nvSpPr>
        <p:spPr>
          <a:xfrm>
            <a:off x="9119483" y="3548245"/>
            <a:ext cx="1343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rgbClr val="FF0000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kumimoji="1" lang="en-US" altLang="ja-JP" dirty="0">
                <a:solidFill>
                  <a:srgbClr val="FF0000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=0.037</a:t>
            </a:r>
          </a:p>
          <a:p>
            <a:r>
              <a:rPr kumimoji="1" lang="en-US" altLang="ja-JP" dirty="0">
                <a:solidFill>
                  <a:srgbClr val="FF0000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(HR 3.58)</a:t>
            </a:r>
            <a:endParaRPr kumimoji="1" lang="ja-JP" altLang="en-US" dirty="0">
              <a:solidFill>
                <a:srgbClr val="FF0000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-5887" y="13272"/>
            <a:ext cx="15856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80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Table 2a</a:t>
            </a:r>
            <a:endParaRPr lang="ja-JP" altLang="en-US" sz="28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33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5">
            <a:extLst>
              <a:ext uri="{FF2B5EF4-FFF2-40B4-BE49-F238E27FC236}">
                <a16:creationId xmlns:a16="http://schemas.microsoft.com/office/drawing/2014/main" id="{373C90C2-3964-36CA-F19B-D26CA8AEA10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99283" y="2081889"/>
          <a:ext cx="11413489" cy="27800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0580">
                  <a:extLst>
                    <a:ext uri="{9D8B030D-6E8A-4147-A177-3AD203B41FA5}">
                      <a16:colId xmlns:a16="http://schemas.microsoft.com/office/drawing/2014/main" val="2587363042"/>
                    </a:ext>
                  </a:extLst>
                </a:gridCol>
                <a:gridCol w="844868">
                  <a:extLst>
                    <a:ext uri="{9D8B030D-6E8A-4147-A177-3AD203B41FA5}">
                      <a16:colId xmlns:a16="http://schemas.microsoft.com/office/drawing/2014/main" val="4132929546"/>
                    </a:ext>
                  </a:extLst>
                </a:gridCol>
                <a:gridCol w="1044868">
                  <a:extLst>
                    <a:ext uri="{9D8B030D-6E8A-4147-A177-3AD203B41FA5}">
                      <a16:colId xmlns:a16="http://schemas.microsoft.com/office/drawing/2014/main" val="1992188910"/>
                    </a:ext>
                  </a:extLst>
                </a:gridCol>
                <a:gridCol w="1169377">
                  <a:extLst>
                    <a:ext uri="{9D8B030D-6E8A-4147-A177-3AD203B41FA5}">
                      <a16:colId xmlns:a16="http://schemas.microsoft.com/office/drawing/2014/main" val="4149984317"/>
                    </a:ext>
                  </a:extLst>
                </a:gridCol>
                <a:gridCol w="2697480">
                  <a:extLst>
                    <a:ext uri="{9D8B030D-6E8A-4147-A177-3AD203B41FA5}">
                      <a16:colId xmlns:a16="http://schemas.microsoft.com/office/drawing/2014/main" val="1917031921"/>
                    </a:ext>
                  </a:extLst>
                </a:gridCol>
                <a:gridCol w="2767330">
                  <a:extLst>
                    <a:ext uri="{9D8B030D-6E8A-4147-A177-3AD203B41FA5}">
                      <a16:colId xmlns:a16="http://schemas.microsoft.com/office/drawing/2014/main" val="2062624161"/>
                    </a:ext>
                  </a:extLst>
                </a:gridCol>
                <a:gridCol w="2058986">
                  <a:extLst>
                    <a:ext uri="{9D8B030D-6E8A-4147-A177-3AD203B41FA5}">
                      <a16:colId xmlns:a16="http://schemas.microsoft.com/office/drawing/2014/main" val="7582468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CTS5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42GC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95GC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recurrence after 5years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recurrence after 5years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Fisher’s Exact test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77824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High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LR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13/77 (16.9%)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kumimoji="1" lang="en-US" altLang="ja-JP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      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       </a:t>
                      </a: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16454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NLR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kumimoji="1" lang="en-US" altLang="ja-JP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                  </a:t>
                      </a:r>
                    </a:p>
                    <a:p>
                      <a:endParaRPr kumimoji="1" lang="en-US" altLang="ja-JP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  <a:p>
                      <a:endParaRPr kumimoji="1" lang="en-US" altLang="ja-JP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kumimoji="1" lang="en-US" altLang="ja-JP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16/87  (18.4%)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4523577"/>
                  </a:ext>
                </a:extLst>
              </a:tr>
              <a:tr h="433070">
                <a:tc rowSpan="2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LR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8950741"/>
                  </a:ext>
                </a:extLst>
              </a:tr>
              <a:tr h="396240">
                <a:tc vMerge="1">
                  <a:txBody>
                    <a:bodyPr/>
                    <a:lstStyle/>
                    <a:p>
                      <a:r>
                        <a:rPr kumimoji="1" lang="en-US" altLang="ja-JP" dirty="0"/>
                        <a:t>Int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NLR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38/433 (8.78%)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kumimoji="1" lang="en-US" altLang="ja-JP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       </a:t>
                      </a:r>
                    </a:p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      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6106504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Low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LR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134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Low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NLR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4/74  (5.41%)</a:t>
                      </a:r>
                      <a:endParaRPr kumimoji="1" lang="ja-JP" altLang="en-US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480946"/>
                  </a:ext>
                </a:extLst>
              </a:tr>
            </a:tbl>
          </a:graphicData>
        </a:graphic>
      </p:graphicFrame>
      <p:sp>
        <p:nvSpPr>
          <p:cNvPr id="6" name="右中かっこ 5">
            <a:extLst>
              <a:ext uri="{FF2B5EF4-FFF2-40B4-BE49-F238E27FC236}">
                <a16:creationId xmlns:a16="http://schemas.microsoft.com/office/drawing/2014/main" id="{14017334-E6DF-30F4-D121-F4F6D4911035}"/>
              </a:ext>
            </a:extLst>
          </p:cNvPr>
          <p:cNvSpPr/>
          <p:nvPr/>
        </p:nvSpPr>
        <p:spPr>
          <a:xfrm>
            <a:off x="2142192" y="3020718"/>
            <a:ext cx="224875" cy="1339577"/>
          </a:xfrm>
          <a:prstGeom prst="rightBrace">
            <a:avLst>
              <a:gd name="adj1" fmla="val 13412"/>
              <a:gd name="adj2" fmla="val 515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02C4BDB-9467-30E7-60BF-AEEA0AD1818C}"/>
              </a:ext>
            </a:extLst>
          </p:cNvPr>
          <p:cNvSpPr txBox="1"/>
          <p:nvPr/>
        </p:nvSpPr>
        <p:spPr>
          <a:xfrm>
            <a:off x="10207050" y="3348334"/>
            <a:ext cx="1233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rgbClr val="FF0000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kumimoji="1" lang="en-US" altLang="ja-JP" dirty="0">
                <a:solidFill>
                  <a:srgbClr val="FF0000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=0.0042</a:t>
            </a:r>
          </a:p>
          <a:p>
            <a:r>
              <a:rPr lang="en-US" altLang="ja-JP" dirty="0">
                <a:solidFill>
                  <a:srgbClr val="FF0000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(HR 2.13)</a:t>
            </a:r>
            <a:endParaRPr kumimoji="1" lang="ja-JP" altLang="en-US" dirty="0">
              <a:solidFill>
                <a:srgbClr val="FF0000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1D00106-655E-62E4-ECB3-7E198208EC57}"/>
              </a:ext>
            </a:extLst>
          </p:cNvPr>
          <p:cNvSpPr txBox="1"/>
          <p:nvPr/>
        </p:nvSpPr>
        <p:spPr>
          <a:xfrm>
            <a:off x="2306976" y="3508825"/>
            <a:ext cx="11542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95GC</a:t>
            </a:r>
          </a:p>
          <a:p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(cut off</a:t>
            </a:r>
          </a:p>
          <a:p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60)</a:t>
            </a:r>
            <a:endParaRPr kumimoji="1" lang="en-US" altLang="ja-JP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45BE7E3-9089-370D-1B6E-3567A1204ABE}"/>
              </a:ext>
            </a:extLst>
          </p:cNvPr>
          <p:cNvSpPr txBox="1"/>
          <p:nvPr/>
        </p:nvSpPr>
        <p:spPr>
          <a:xfrm>
            <a:off x="3461230" y="3071336"/>
            <a:ext cx="7870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High</a:t>
            </a:r>
          </a:p>
          <a:p>
            <a:endParaRPr kumimoji="1" lang="en-US" altLang="ja-JP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  <a:p>
            <a:endParaRPr lang="en-US" altLang="ja-JP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  <a:p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Low</a:t>
            </a:r>
            <a:endParaRPr kumimoji="1"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11" name="右中かっこ 10">
            <a:extLst>
              <a:ext uri="{FF2B5EF4-FFF2-40B4-BE49-F238E27FC236}">
                <a16:creationId xmlns:a16="http://schemas.microsoft.com/office/drawing/2014/main" id="{20F493DD-E51C-669C-4462-51D2F5FCA3E3}"/>
              </a:ext>
            </a:extLst>
          </p:cNvPr>
          <p:cNvSpPr/>
          <p:nvPr/>
        </p:nvSpPr>
        <p:spPr>
          <a:xfrm>
            <a:off x="9788388" y="2939789"/>
            <a:ext cx="418662" cy="1417985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右中かっこ 11">
            <a:extLst>
              <a:ext uri="{FF2B5EF4-FFF2-40B4-BE49-F238E27FC236}">
                <a16:creationId xmlns:a16="http://schemas.microsoft.com/office/drawing/2014/main" id="{ECD39636-3092-4ED4-5B37-4F6FCBED6A1B}"/>
              </a:ext>
            </a:extLst>
          </p:cNvPr>
          <p:cNvSpPr/>
          <p:nvPr/>
        </p:nvSpPr>
        <p:spPr>
          <a:xfrm>
            <a:off x="7058304" y="2583402"/>
            <a:ext cx="418662" cy="913086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右中かっこ 12">
            <a:extLst>
              <a:ext uri="{FF2B5EF4-FFF2-40B4-BE49-F238E27FC236}">
                <a16:creationId xmlns:a16="http://schemas.microsoft.com/office/drawing/2014/main" id="{7B9F8356-5827-B12E-A122-55BA394CC96A}"/>
              </a:ext>
            </a:extLst>
          </p:cNvPr>
          <p:cNvSpPr/>
          <p:nvPr/>
        </p:nvSpPr>
        <p:spPr>
          <a:xfrm>
            <a:off x="7058304" y="3811767"/>
            <a:ext cx="418662" cy="89968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009809C6-6275-22B5-A984-189D10A865E2}"/>
              </a:ext>
            </a:extLst>
          </p:cNvPr>
          <p:cNvCxnSpPr>
            <a:cxnSpLocks/>
          </p:cNvCxnSpPr>
          <p:nvPr/>
        </p:nvCxnSpPr>
        <p:spPr>
          <a:xfrm flipV="1">
            <a:off x="3162437" y="3272873"/>
            <a:ext cx="341021" cy="40730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D1F92F46-D9E6-2C0D-F24D-BD4369183426}"/>
              </a:ext>
            </a:extLst>
          </p:cNvPr>
          <p:cNvCxnSpPr>
            <a:cxnSpLocks/>
          </p:cNvCxnSpPr>
          <p:nvPr/>
        </p:nvCxnSpPr>
        <p:spPr>
          <a:xfrm>
            <a:off x="3148943" y="3692647"/>
            <a:ext cx="269313" cy="378142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-5887" y="13272"/>
            <a:ext cx="15856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80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Table 2b</a:t>
            </a:r>
            <a:endParaRPr lang="ja-JP" altLang="en-US" sz="28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C3F63B1-A67C-787F-862F-369176B1BEAE}"/>
              </a:ext>
            </a:extLst>
          </p:cNvPr>
          <p:cNvSpPr txBox="1"/>
          <p:nvPr/>
        </p:nvSpPr>
        <p:spPr>
          <a:xfrm>
            <a:off x="7476966" y="2855279"/>
            <a:ext cx="1765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29/164(17.7%)</a:t>
            </a:r>
            <a:endParaRPr kumimoji="1"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0BFA292-8273-AF84-EE1B-2B091E8488DB}"/>
              </a:ext>
            </a:extLst>
          </p:cNvPr>
          <p:cNvSpPr txBox="1"/>
          <p:nvPr/>
        </p:nvSpPr>
        <p:spPr>
          <a:xfrm>
            <a:off x="7476966" y="4062823"/>
            <a:ext cx="1765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42</a:t>
            </a:r>
            <a:r>
              <a:rPr kumimoji="1"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/507(8.28%)</a:t>
            </a:r>
            <a:endParaRPr kumimoji="1"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11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</Words>
  <Application>Microsoft Office PowerPoint</Application>
  <PresentationFormat>ワイド画面</PresentationFormat>
  <Paragraphs>115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kitano sae</dc:creator>
  <cp:lastModifiedBy>kitano sae</cp:lastModifiedBy>
  <cp:revision>1</cp:revision>
  <dcterms:created xsi:type="dcterms:W3CDTF">2023-08-06T14:56:22Z</dcterms:created>
  <dcterms:modified xsi:type="dcterms:W3CDTF">2023-08-06T14:57:03Z</dcterms:modified>
</cp:coreProperties>
</file>