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74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9933FF"/>
    <a:srgbClr val="E1F0FF"/>
    <a:srgbClr val="6699FF"/>
    <a:srgbClr val="A7C4FF"/>
    <a:srgbClr val="66CCFF"/>
    <a:srgbClr val="CCECFF"/>
    <a:srgbClr val="0066FF"/>
    <a:srgbClr val="00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63" autoAdjust="0"/>
  </p:normalViewPr>
  <p:slideViewPr>
    <p:cSldViewPr snapToGrid="0" showGuides="1">
      <p:cViewPr varScale="1">
        <p:scale>
          <a:sx n="105" d="100"/>
          <a:sy n="105" d="100"/>
        </p:scale>
        <p:origin x="1104" y="13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1A1D1-325C-4250-A402-5F085E1A6D07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ECFF4-7AF3-4ECF-8E3A-914627A80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21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94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4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8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2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32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9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6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2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2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6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4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7F105-8191-4ED3-8942-44877EBF0AC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B97C-B0DF-437B-B0FD-F44894804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4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E697D8-BB59-53B7-1A03-96B0788A03DE}"/>
              </a:ext>
            </a:extLst>
          </p:cNvPr>
          <p:cNvSpPr txBox="1"/>
          <p:nvPr/>
        </p:nvSpPr>
        <p:spPr>
          <a:xfrm>
            <a:off x="351146" y="5645467"/>
            <a:ext cx="631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Figure S1</a:t>
            </a:r>
            <a:r>
              <a:rPr lang="en-US" sz="1200" dirty="0" smtClean="0"/>
              <a:t>:  Example of delineation of MYC translocation by TLC-NGS.  This case (DLBCL-136) shows juxtaposition between the </a:t>
            </a:r>
            <a:r>
              <a:rPr lang="en-US" sz="1200" i="1" dirty="0" smtClean="0"/>
              <a:t>MYC</a:t>
            </a:r>
            <a:r>
              <a:rPr lang="en-US" sz="1200" dirty="0" smtClean="0"/>
              <a:t> and </a:t>
            </a:r>
            <a:r>
              <a:rPr lang="en-US" sz="1200" i="1" dirty="0" smtClean="0"/>
              <a:t>TOX</a:t>
            </a:r>
            <a:r>
              <a:rPr lang="en-US" sz="1200" dirty="0" smtClean="0"/>
              <a:t> loci (Panel A), and additionally </a:t>
            </a:r>
            <a:r>
              <a:rPr lang="en-US" sz="1200" i="1" dirty="0" smtClean="0"/>
              <a:t>MYC</a:t>
            </a:r>
            <a:r>
              <a:rPr lang="en-US" sz="1200" dirty="0" smtClean="0"/>
              <a:t> gene amplification as indicated by the increased sequence reads in comparison with other cases (Panel B).</a:t>
            </a:r>
            <a:r>
              <a:rPr lang="en-GB" sz="1200" dirty="0" smtClean="0"/>
              <a:t> </a:t>
            </a:r>
            <a:r>
              <a:rPr lang="en-US" sz="1200" dirty="0" smtClean="0"/>
              <a:t>Red </a:t>
            </a:r>
            <a:r>
              <a:rPr lang="en-US" sz="1200" dirty="0"/>
              <a:t>arrow indicates the breakpoint position (upstream of </a:t>
            </a:r>
            <a:r>
              <a:rPr lang="en-US" sz="1200" i="1" dirty="0"/>
              <a:t>MYC</a:t>
            </a:r>
            <a:r>
              <a:rPr lang="en-US" sz="1200" dirty="0"/>
              <a:t>)</a:t>
            </a:r>
          </a:p>
          <a:p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1533832" y="73889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292847" y="1051768"/>
            <a:ext cx="6116282" cy="4419884"/>
            <a:chOff x="292847" y="1051768"/>
            <a:chExt cx="6116282" cy="44198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5056439-7C1C-0064-AE8B-CD8A703E1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274"/>
            <a:stretch/>
          </p:blipFill>
          <p:spPr>
            <a:xfrm>
              <a:off x="612848" y="1236434"/>
              <a:ext cx="3420841" cy="219947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E5F8270-6433-1AD5-BA90-6F700F117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848" y="3680906"/>
              <a:ext cx="5796281" cy="1790746"/>
            </a:xfrm>
            <a:prstGeom prst="rect">
              <a:avLst/>
            </a:prstGeom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4B1D605-B088-07F9-8BAA-2ABE45792FD8}"/>
                </a:ext>
              </a:extLst>
            </p:cNvPr>
            <p:cNvCxnSpPr/>
            <p:nvPr/>
          </p:nvCxnSpPr>
          <p:spPr>
            <a:xfrm>
              <a:off x="2151585" y="3994036"/>
              <a:ext cx="0" cy="252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2D18D-0917-2C3E-6825-DD17D8116FF7}"/>
                </a:ext>
              </a:extLst>
            </p:cNvPr>
            <p:cNvGrpSpPr/>
            <p:nvPr/>
          </p:nvGrpSpPr>
          <p:grpSpPr>
            <a:xfrm>
              <a:off x="3638665" y="1393560"/>
              <a:ext cx="2710515" cy="2042344"/>
              <a:chOff x="4081117" y="1212458"/>
              <a:chExt cx="2922120" cy="2286000"/>
            </a:xfrm>
          </p:grpSpPr>
          <p:pic>
            <p:nvPicPr>
              <p:cNvPr id="8" name="Picture 7" descr="Chart&#10;&#10;Description automatically generated with medium confidence">
                <a:extLst>
                  <a:ext uri="{FF2B5EF4-FFF2-40B4-BE49-F238E27FC236}">
                    <a16:creationId xmlns:a16="http://schemas.microsoft.com/office/drawing/2014/main" id="{72EA5E7D-AF1B-198F-4AEC-5A735E66C3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5778" r="50927"/>
              <a:stretch/>
            </p:blipFill>
            <p:spPr>
              <a:xfrm>
                <a:off x="4081117" y="1212458"/>
                <a:ext cx="2922120" cy="2286000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A060E7D-8690-3B0F-3264-1BBC83130A0B}"/>
                  </a:ext>
                </a:extLst>
              </p:cNvPr>
              <p:cNvSpPr txBox="1"/>
              <p:nvPr/>
            </p:nvSpPr>
            <p:spPr>
              <a:xfrm>
                <a:off x="5473226" y="2863413"/>
                <a:ext cx="8417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rPr>
                  <a:t>TOX</a:t>
                </a:r>
              </a:p>
            </p:txBody>
          </p:sp>
        </p:grpSp>
        <p:sp>
          <p:nvSpPr>
            <p:cNvPr id="14" name="Rounded Rectangle 13"/>
            <p:cNvSpPr/>
            <p:nvPr/>
          </p:nvSpPr>
          <p:spPr>
            <a:xfrm>
              <a:off x="1456200" y="2394327"/>
              <a:ext cx="199282" cy="662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800" dirty="0" smtClean="0">
                  <a:solidFill>
                    <a:schemeClr val="tx1"/>
                  </a:solidFill>
                </a:rPr>
                <a:t>TOX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230888" y="2394327"/>
              <a:ext cx="238676" cy="809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800" dirty="0" smtClean="0">
                  <a:solidFill>
                    <a:schemeClr val="accent6">
                      <a:lumMod val="75000"/>
                    </a:schemeClr>
                  </a:solidFill>
                </a:rPr>
                <a:t>MYC</a:t>
              </a:r>
              <a:endParaRPr lang="en-GB" sz="8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2847" y="1051768"/>
              <a:ext cx="43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A)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2847" y="3435904"/>
              <a:ext cx="4303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</a:t>
              </a:r>
              <a:r>
                <a:rPr lang="en-GB" dirty="0" smtClean="0"/>
                <a:t>)</a:t>
              </a:r>
              <a:endParaRPr lang="en-GB" dirty="0"/>
            </a:p>
          </p:txBody>
        </p:sp>
        <p:sp>
          <p:nvSpPr>
            <p:cNvPr id="19" name="Rounded Rectangle 18"/>
            <p:cNvSpPr/>
            <p:nvPr/>
          </p:nvSpPr>
          <p:spPr>
            <a:xfrm flipH="1">
              <a:off x="576326" y="4202261"/>
              <a:ext cx="540000" cy="198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</a:rPr>
                <a:t>DLBCL-136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 flipH="1">
              <a:off x="576326" y="4397323"/>
              <a:ext cx="540000" cy="198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</a:rPr>
                <a:t>DLBCL-174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 flipH="1">
              <a:off x="576326" y="4592385"/>
              <a:ext cx="540000" cy="198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</a:rPr>
                <a:t>DLBCL-123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 flipH="1">
              <a:off x="576326" y="4787447"/>
              <a:ext cx="540000" cy="198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</a:rPr>
                <a:t>DLBCL-134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 flipH="1">
              <a:off x="576326" y="4982510"/>
              <a:ext cx="540000" cy="198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00" dirty="0" smtClean="0">
                  <a:solidFill>
                    <a:schemeClr val="tx1"/>
                  </a:solidFill>
                </a:rPr>
                <a:t>DLBCL-096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05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b0fcd63-a28c-43da-9dd9-c197ad21659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90FEDBE939C54796DF3EAF711A9D9F" ma:contentTypeVersion="16" ma:contentTypeDescription="Create a new document." ma:contentTypeScope="" ma:versionID="8515821d3b8af3736f1974049fbb20b3">
  <xsd:schema xmlns:xsd="http://www.w3.org/2001/XMLSchema" xmlns:xs="http://www.w3.org/2001/XMLSchema" xmlns:p="http://schemas.microsoft.com/office/2006/metadata/properties" xmlns:ns3="3b0fcd63-a28c-43da-9dd9-c197ad216591" xmlns:ns4="fcd5a80c-2e88-4016-a1e4-ef9f8f7fd9ee" targetNamespace="http://schemas.microsoft.com/office/2006/metadata/properties" ma:root="true" ma:fieldsID="ba7534b40e3da1546d3adc436e329f29" ns3:_="" ns4:_="">
    <xsd:import namespace="3b0fcd63-a28c-43da-9dd9-c197ad216591"/>
    <xsd:import namespace="fcd5a80c-2e88-4016-a1e4-ef9f8f7fd9e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fcd63-a28c-43da-9dd9-c197ad2165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5a80c-2e88-4016-a1e4-ef9f8f7fd9e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D9A43D-923A-40F3-9121-5C7C36BA19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D2163B-7CE7-470D-9BD2-837E237BC2D5}">
  <ds:schemaRefs>
    <ds:schemaRef ds:uri="fcd5a80c-2e88-4016-a1e4-ef9f8f7fd9ee"/>
    <ds:schemaRef ds:uri="http://purl.org/dc/terms/"/>
    <ds:schemaRef ds:uri="3b0fcd63-a28c-43da-9dd9-c197ad2165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478F790-FC27-4052-B2AD-57CB698DD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fcd63-a28c-43da-9dd9-c197ad216591"/>
    <ds:schemaRef ds:uri="fcd5a80c-2e88-4016-a1e4-ef9f8f7fd9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8047</TotalTime>
  <Words>74</Words>
  <Application>Microsoft Office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Lato Light</vt:lpstr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</dc:creator>
  <cp:lastModifiedBy>Ming Du</cp:lastModifiedBy>
  <cp:revision>629</cp:revision>
  <cp:lastPrinted>2021-10-13T15:04:37Z</cp:lastPrinted>
  <dcterms:created xsi:type="dcterms:W3CDTF">2021-10-11T14:14:22Z</dcterms:created>
  <dcterms:modified xsi:type="dcterms:W3CDTF">2023-09-26T11:56:19Z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0x010100A090FEDBE939C54796DF3EAF711A9D9F</vt:lpwstr>
  </property>
</Properties>
</file>