
<file path=[Content_Types].xml><?xml version="1.0" encoding="utf-8"?>
<Types xmlns="http://schemas.openxmlformats.org/package/2006/content-types">
  <Default Extension="jpeg" ContentType="image/jpeg"/>
  <Default Extension="JPG" ContentType="image/.jpg"/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5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6" r:id="rId12"/>
    <p:sldId id="267" r:id="rId13"/>
    <p:sldId id="268" r:id="rId14"/>
    <p:sldId id="269" r:id="rId15"/>
    <p:sldId id="270" r:id="rId16"/>
    <p:sldId id="271" r:id="rId17"/>
    <p:sldId id="264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4" r:id="rId29"/>
    <p:sldId id="285" r:id="rId30"/>
    <p:sldId id="286" r:id="rId31"/>
    <p:sldId id="287" r:id="rId32"/>
    <p:sldId id="282" r:id="rId33"/>
    <p:sldId id="288" r:id="rId34"/>
    <p:sldId id="289" r:id="rId35"/>
    <p:sldId id="290" r:id="rId36"/>
    <p:sldId id="295" r:id="rId37"/>
    <p:sldId id="300" r:id="rId38"/>
    <p:sldId id="291" r:id="rId39"/>
    <p:sldId id="292" r:id="rId40"/>
    <p:sldId id="296" r:id="rId41"/>
    <p:sldId id="297" r:id="rId42"/>
    <p:sldId id="298" r:id="rId43"/>
    <p:sldId id="299" r:id="rId44"/>
    <p:sldId id="293" r:id="rId45"/>
    <p:sldId id="294" r:id="rId46"/>
    <p:sldId id="283" r:id="rId47"/>
    <p:sldId id="301" r:id="rId48"/>
    <p:sldId id="302" r:id="rId49"/>
  </p:sldIdLst>
  <p:sldSz cx="12192000" cy="6858000"/>
  <p:notesSz cx="6858000" cy="9144000"/>
  <p:custDataLst>
    <p:tags r:id="rId5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3" Type="http://schemas.openxmlformats.org/officeDocument/2006/relationships/tags" Target="tags/tag10.xml"/><Relationship Id="rId52" Type="http://schemas.openxmlformats.org/officeDocument/2006/relationships/tableStyles" Target="tableStyles.xml"/><Relationship Id="rId51" Type="http://schemas.openxmlformats.org/officeDocument/2006/relationships/viewProps" Target="viewProps.xml"/><Relationship Id="rId50" Type="http://schemas.openxmlformats.org/officeDocument/2006/relationships/presProps" Target="presProps.xml"/><Relationship Id="rId5" Type="http://schemas.openxmlformats.org/officeDocument/2006/relationships/slide" Target="slides/slide3.xml"/><Relationship Id="rId49" Type="http://schemas.openxmlformats.org/officeDocument/2006/relationships/slide" Target="slides/slide47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0.jpeg"/><Relationship Id="rId2" Type="http://schemas.openxmlformats.org/officeDocument/2006/relationships/image" Target="../media/image19.tiff"/><Relationship Id="rId1" Type="http://schemas.openxmlformats.org/officeDocument/2006/relationships/tags" Target="../tags/tag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2.tiff"/><Relationship Id="rId1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5.tif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8.tiff"/><Relationship Id="rId1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9.jpeg"/><Relationship Id="rId1" Type="http://schemas.openxmlformats.org/officeDocument/2006/relationships/tags" Target="../tags/tag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1.tiff"/><Relationship Id="rId1" Type="http://schemas.openxmlformats.org/officeDocument/2006/relationships/image" Target="../media/image30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3.tiff"/><Relationship Id="rId1" Type="http://schemas.openxmlformats.org/officeDocument/2006/relationships/image" Target="../media/image32.tif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5.tiff"/><Relationship Id="rId1" Type="http://schemas.openxmlformats.org/officeDocument/2006/relationships/image" Target="../media/image34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tiff"/><Relationship Id="rId1" Type="http://schemas.openxmlformats.org/officeDocument/2006/relationships/image" Target="../media/image3.tif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8.tiff"/><Relationship Id="rId1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9.tiff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1.jpeg"/><Relationship Id="rId2" Type="http://schemas.openxmlformats.org/officeDocument/2006/relationships/image" Target="../media/image40.tiff"/><Relationship Id="rId1" Type="http://schemas.openxmlformats.org/officeDocument/2006/relationships/tags" Target="../tags/tag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3.jpeg"/><Relationship Id="rId1" Type="http://schemas.openxmlformats.org/officeDocument/2006/relationships/image" Target="../media/image42.tiff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5.tiff"/><Relationship Id="rId2" Type="http://schemas.openxmlformats.org/officeDocument/2006/relationships/image" Target="../media/image44.jpeg"/><Relationship Id="rId1" Type="http://schemas.openxmlformats.org/officeDocument/2006/relationships/tags" Target="../tags/tag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7.jpeg"/><Relationship Id="rId1" Type="http://schemas.openxmlformats.org/officeDocument/2006/relationships/image" Target="../media/image4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9.jpeg"/><Relationship Id="rId1" Type="http://schemas.openxmlformats.org/officeDocument/2006/relationships/image" Target="../media/image4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1.tiff"/><Relationship Id="rId1" Type="http://schemas.openxmlformats.org/officeDocument/2006/relationships/image" Target="../media/image5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3.jpeg"/><Relationship Id="rId1" Type="http://schemas.openxmlformats.org/officeDocument/2006/relationships/image" Target="../media/image52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jpeg"/><Relationship Id="rId1" Type="http://schemas.openxmlformats.org/officeDocument/2006/relationships/image" Target="../media/image5.tiff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5.jpeg"/><Relationship Id="rId2" Type="http://schemas.openxmlformats.org/officeDocument/2006/relationships/image" Target="../media/image54.tiff"/><Relationship Id="rId1" Type="http://schemas.openxmlformats.org/officeDocument/2006/relationships/tags" Target="../tags/tag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6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9.tiff"/><Relationship Id="rId1" Type="http://schemas.openxmlformats.org/officeDocument/2006/relationships/image" Target="../media/image5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1.tiff"/><Relationship Id="rId1" Type="http://schemas.openxmlformats.org/officeDocument/2006/relationships/image" Target="../media/image60.tif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.xml"/><Relationship Id="rId1" Type="http://schemas.openxmlformats.org/officeDocument/2006/relationships/image" Target="../media/image62.tif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3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4.tif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5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6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tiff"/><Relationship Id="rId1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7.tiff"/><Relationship Id="rId1" Type="http://schemas.openxmlformats.org/officeDocument/2006/relationships/tags" Target="../tags/tag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8.tif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9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0.tiff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2.tiff"/><Relationship Id="rId1" Type="http://schemas.openxmlformats.org/officeDocument/2006/relationships/tags" Target="../tags/tag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3.tiff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4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.tiff"/><Relationship Id="rId1" Type="http://schemas.openxmlformats.org/officeDocument/2006/relationships/image" Target="../media/image9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.tiff"/><Relationship Id="rId1" Type="http://schemas.openxmlformats.org/officeDocument/2006/relationships/image" Target="../media/image11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4.tiff"/><Relationship Id="rId1" Type="http://schemas.openxmlformats.org/officeDocument/2006/relationships/image" Target="../media/image13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6.tiff"/><Relationship Id="rId1" Type="http://schemas.openxmlformats.org/officeDocument/2006/relationships/image" Target="../media/image15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8.tiff"/><Relationship Id="rId1" Type="http://schemas.openxmlformats.org/officeDocument/2006/relationships/image" Target="../media/image1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56235" y="402505"/>
            <a:ext cx="4064000" cy="368300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en-US" altLang="zh-CN" sz="1800">
                <a:latin typeface="Arial" panose="020B0604020202020204" pitchFamily="34" charset="0"/>
                <a:ea typeface="微软雅黑" panose="020B0503020204020204" charset="-122"/>
              </a:rPr>
              <a:t>Figure 2   E</a:t>
            </a:r>
            <a:endParaRPr lang="en-US" altLang="zh-CN" sz="18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3" name="图片 2" descr="Actin 231（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92630" y="1049020"/>
            <a:ext cx="3420110" cy="273685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720975" y="3785870"/>
            <a:ext cx="227139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Actin 231</a:t>
            </a:r>
            <a:r>
              <a:rPr lang="zh-CN" altLang="en-US">
                <a:sym typeface="+mn-ea"/>
              </a:rPr>
              <a:t>（source）</a:t>
            </a:r>
            <a:endParaRPr lang="zh-CN" altLang="en-US"/>
          </a:p>
          <a:p>
            <a:endParaRPr lang="zh-CN" altLang="en-US"/>
          </a:p>
        </p:txBody>
      </p:sp>
      <p:pic>
        <p:nvPicPr>
          <p:cNvPr id="5" name="图片 4" descr="Actin 468（source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9710" y="1049020"/>
            <a:ext cx="3420110" cy="273685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524750" y="3785870"/>
            <a:ext cx="265303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Actin 468</a:t>
            </a:r>
            <a:r>
              <a:rPr lang="zh-CN" altLang="en-US">
                <a:sym typeface="+mn-ea"/>
              </a:rPr>
              <a:t>（source）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56235" y="402505"/>
            <a:ext cx="4064000" cy="368300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en-US" altLang="zh-CN" sz="1800">
                <a:latin typeface="Arial" panose="020B0604020202020204" pitchFamily="34" charset="0"/>
                <a:ea typeface="微软雅黑" panose="020B0503020204020204" charset="-122"/>
              </a:rPr>
              <a:t>Figure 3   C</a:t>
            </a:r>
            <a:endParaRPr lang="en-US" altLang="zh-CN" sz="18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4" name="图片 3" descr="ASPP2 231（right，source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155" y="1635760"/>
            <a:ext cx="3237230" cy="2590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11275" y="4519930"/>
            <a:ext cx="316611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ASPP2 231（right，source）</a:t>
            </a:r>
            <a:endParaRPr lang="zh-CN" altLang="en-US"/>
          </a:p>
        </p:txBody>
      </p:sp>
      <p:pic>
        <p:nvPicPr>
          <p:cNvPr id="7" name="图片 6" descr="ASPP2 468（source）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2390" y="1635760"/>
            <a:ext cx="3420110" cy="273685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966585" y="4519930"/>
            <a:ext cx="233108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ASPP2 468（source）</a:t>
            </a:r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Cyclin B1 231（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10995" y="1634490"/>
            <a:ext cx="3313430" cy="265176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919605" y="4286250"/>
            <a:ext cx="291655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Cyclin B1 231（source）</a:t>
            </a:r>
            <a:endParaRPr lang="zh-CN" altLang="en-US"/>
          </a:p>
        </p:txBody>
      </p:sp>
      <p:pic>
        <p:nvPicPr>
          <p:cNvPr id="4" name="图片 3" descr="Cyclin B1 468（source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7625" y="1695450"/>
            <a:ext cx="3237230" cy="2590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550660" y="4286250"/>
            <a:ext cx="275526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Cyclin B1 468（source）</a:t>
            </a:r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Cyclin D1 231（right，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73910" y="1591310"/>
            <a:ext cx="3237230" cy="2590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073910" y="4182110"/>
            <a:ext cx="334137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Cyclin D1 231（right，source）</a:t>
            </a:r>
            <a:endParaRPr lang="zh-CN" altLang="en-US"/>
          </a:p>
        </p:txBody>
      </p:sp>
      <p:pic>
        <p:nvPicPr>
          <p:cNvPr id="4" name="图片 3" descr="Cyclin D1 468（left，source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0015" y="1591310"/>
            <a:ext cx="3237230" cy="2590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453505" y="4182110"/>
            <a:ext cx="325374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Cyclin D1 468（left，source）</a:t>
            </a:r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Cyclin E1 231（right，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01140" y="1619885"/>
            <a:ext cx="3240405" cy="25920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501140" y="4211955"/>
            <a:ext cx="341439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Cyclin E1 231（right，source）</a:t>
            </a:r>
            <a:endParaRPr lang="zh-CN" altLang="en-US"/>
          </a:p>
        </p:txBody>
      </p:sp>
      <p:pic>
        <p:nvPicPr>
          <p:cNvPr id="4" name="图片 3" descr="Cyclin E1 468（left，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63005" y="1619885"/>
            <a:ext cx="3240405" cy="25920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263005" y="4211955"/>
            <a:ext cx="304736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Cyclin E1 468（left，source）</a:t>
            </a:r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p21 231（right，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2870" y="1214120"/>
            <a:ext cx="4258310" cy="34048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242185" y="4618990"/>
            <a:ext cx="288734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p21 231（right，source）</a:t>
            </a:r>
            <a:endParaRPr lang="zh-CN" altLang="en-US"/>
          </a:p>
        </p:txBody>
      </p:sp>
      <p:pic>
        <p:nvPicPr>
          <p:cNvPr id="4" name="图片 3" descr="p21 468（left，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11265" y="1214120"/>
            <a:ext cx="4258310" cy="34048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385685" y="4618990"/>
            <a:ext cx="258318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p21 468（left，source）</a:t>
            </a:r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p27 231（right，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07820" y="1198880"/>
            <a:ext cx="4258310" cy="34048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440305" y="4603750"/>
            <a:ext cx="259334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p27 231（right，source）</a:t>
            </a:r>
            <a:endParaRPr lang="zh-CN" altLang="en-US"/>
          </a:p>
        </p:txBody>
      </p:sp>
      <p:pic>
        <p:nvPicPr>
          <p:cNvPr id="4" name="图片 3" descr="p27 468（left，source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7795" y="1198880"/>
            <a:ext cx="4258310" cy="34048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319645" y="4603750"/>
            <a:ext cx="259461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p27 468（left，source）</a:t>
            </a:r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56235" y="402505"/>
            <a:ext cx="4064000" cy="368300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en-US" altLang="zh-CN" sz="1800">
                <a:latin typeface="Arial" panose="020B0604020202020204" pitchFamily="34" charset="0"/>
                <a:ea typeface="微软雅黑" panose="020B0503020204020204" charset="-122"/>
              </a:rPr>
              <a:t>Figure 3   F</a:t>
            </a:r>
            <a:endParaRPr lang="en-US" altLang="zh-CN" sz="18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4" name="图片 3" descr="E-cadherin 231（right，source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925" y="1125855"/>
            <a:ext cx="4258310" cy="34048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714500" y="4783455"/>
            <a:ext cx="369252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E-cadherin 231（right，source）</a:t>
            </a:r>
            <a:endParaRPr lang="zh-CN" altLang="en-US"/>
          </a:p>
        </p:txBody>
      </p:sp>
      <p:pic>
        <p:nvPicPr>
          <p:cNvPr id="6" name="图片 5" descr="E-cadherin 468（left，source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9395" y="1125855"/>
            <a:ext cx="4258310" cy="340487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371080" y="4783455"/>
            <a:ext cx="328231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E-cadherin 468（left，source）</a:t>
            </a:r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MMP-2 231（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45285" y="1679575"/>
            <a:ext cx="3420110" cy="27368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831340" y="4255770"/>
            <a:ext cx="3048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MMP-2 231（source）</a:t>
            </a:r>
            <a:endParaRPr lang="zh-CN" altLang="en-US"/>
          </a:p>
        </p:txBody>
      </p:sp>
      <p:pic>
        <p:nvPicPr>
          <p:cNvPr id="4" name="图片 3" descr="MMP-2 468（source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1000" y="1518920"/>
            <a:ext cx="342011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114540" y="4255770"/>
            <a:ext cx="265303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MMP-2 468（source）</a:t>
            </a:r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MMP-9 231（left，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98980" y="1795780"/>
            <a:ext cx="3240405" cy="25920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000885" y="4387850"/>
            <a:ext cx="32385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MMP-9 231（left，source）</a:t>
            </a:r>
            <a:endParaRPr lang="zh-CN" altLang="en-US"/>
          </a:p>
        </p:txBody>
      </p:sp>
      <p:pic>
        <p:nvPicPr>
          <p:cNvPr id="4" name="图片 3" descr="MMP-9 468（source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875" y="1913255"/>
            <a:ext cx="3240405" cy="25920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063105" y="4387850"/>
            <a:ext cx="260858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MMP-9 468（source）</a:t>
            </a:r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N-cadherin 231（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8950" y="1532255"/>
            <a:ext cx="3456305" cy="27673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963420" y="4299585"/>
            <a:ext cx="3048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N-cadherin 231（source）</a:t>
            </a:r>
            <a:endParaRPr lang="zh-CN" altLang="en-US"/>
          </a:p>
        </p:txBody>
      </p:sp>
      <p:pic>
        <p:nvPicPr>
          <p:cNvPr id="4" name="图片 3" descr="N-cadherin 468（source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885" y="1532255"/>
            <a:ext cx="3237230" cy="2590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673850" y="4123055"/>
            <a:ext cx="313626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N-cadherin 468（source）</a:t>
            </a:r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Bax 468（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3995" y="1487805"/>
            <a:ext cx="3313430" cy="2651760"/>
          </a:xfrm>
          <a:prstGeom prst="rect">
            <a:avLst/>
          </a:prstGeom>
        </p:spPr>
      </p:pic>
      <p:pic>
        <p:nvPicPr>
          <p:cNvPr id="5" name="图片 4" descr="Bax 231（source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555" y="1487805"/>
            <a:ext cx="3317240" cy="265366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740025" y="4373245"/>
            <a:ext cx="235013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Bax 231（source）</a:t>
            </a: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7092950" y="4373245"/>
            <a:ext cx="256413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Bax 468（source）</a:t>
            </a:r>
            <a:endParaRPr lang="zh-CN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FASN 231（left，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16710" y="1752600"/>
            <a:ext cx="3420110" cy="2736850"/>
          </a:xfrm>
          <a:prstGeom prst="rect">
            <a:avLst/>
          </a:prstGeom>
        </p:spPr>
      </p:pic>
      <p:pic>
        <p:nvPicPr>
          <p:cNvPr id="3" name="图片 2" descr="FASN 468（right，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79285" y="1913890"/>
            <a:ext cx="3420110" cy="273685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953260" y="4650740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FASN 231（left，source）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6858000" y="4489450"/>
            <a:ext cx="391287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FASN 468（right，source）</a:t>
            </a:r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487680" y="637455"/>
            <a:ext cx="4064000" cy="368300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en-US" altLang="zh-CN" sz="1800">
                <a:latin typeface="Arial" panose="020B0604020202020204" pitchFamily="34" charset="0"/>
                <a:ea typeface="微软雅黑" panose="020B0503020204020204" charset="-122"/>
              </a:rPr>
              <a:t>Figure 4  G</a:t>
            </a:r>
            <a:endParaRPr lang="en-US" altLang="zh-CN" sz="18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SCD-1 231（left，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9445" y="1914525"/>
            <a:ext cx="3420110" cy="27368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051050" y="4519930"/>
            <a:ext cx="28575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SCD-1 231（left，source）</a:t>
            </a:r>
            <a:endParaRPr lang="zh-CN" altLang="en-US"/>
          </a:p>
        </p:txBody>
      </p:sp>
      <p:pic>
        <p:nvPicPr>
          <p:cNvPr id="4" name="图片 3" descr="SCD-1 468（right，source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2460" y="1786890"/>
            <a:ext cx="3414395" cy="273304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997065" y="4519930"/>
            <a:ext cx="339979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SCD-1 468（right，source）</a:t>
            </a:r>
            <a:endParaRPr lang="zh-CN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SREBP-1 231（left，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4955" y="1722755"/>
            <a:ext cx="3240405" cy="2592070"/>
          </a:xfrm>
          <a:prstGeom prst="rect">
            <a:avLst/>
          </a:prstGeom>
        </p:spPr>
      </p:pic>
      <p:pic>
        <p:nvPicPr>
          <p:cNvPr id="3" name="图片 2" descr="SREBP-1 231（left，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51980" y="1635125"/>
            <a:ext cx="3240405" cy="259207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758315" y="4607560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SREBP-1 231（left，source）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6951980" y="4607560"/>
            <a:ext cx="332676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SREBP-1 468（left，source）</a:t>
            </a:r>
            <a:endParaRPr lang="zh-CN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56235" y="402505"/>
            <a:ext cx="4064000" cy="368300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en-US" altLang="zh-CN" sz="1800">
                <a:latin typeface="Arial" panose="020B0604020202020204" pitchFamily="34" charset="0"/>
                <a:ea typeface="微软雅黑" panose="020B0503020204020204" charset="-122"/>
              </a:rPr>
              <a:t>Figure 5  A</a:t>
            </a:r>
            <a:endParaRPr lang="en-US" altLang="zh-CN" sz="18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4" name="图片 3" descr="Actin2 231（source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920" y="1726565"/>
            <a:ext cx="4258310" cy="34048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91920" y="5131435"/>
            <a:ext cx="279908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Actin2 231（source）</a:t>
            </a:r>
            <a:endParaRPr lang="zh-CN" altLang="en-US"/>
          </a:p>
        </p:txBody>
      </p:sp>
      <p:pic>
        <p:nvPicPr>
          <p:cNvPr id="6" name="图片 5" descr="Actin2 468（source）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1655" y="1842135"/>
            <a:ext cx="3420110" cy="273431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454265" y="4882515"/>
            <a:ext cx="28575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Actin2 468（source）</a:t>
            </a:r>
            <a:endParaRPr lang="zh-CN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SCD-1 231（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7320" y="1242695"/>
            <a:ext cx="4258310" cy="34048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153920" y="4647565"/>
            <a:ext cx="278511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SCD-1 231（source）</a:t>
            </a:r>
            <a:endParaRPr lang="zh-CN" altLang="en-US"/>
          </a:p>
        </p:txBody>
      </p:sp>
      <p:pic>
        <p:nvPicPr>
          <p:cNvPr id="4" name="图片 3" descr="SCD-1 468（source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3540" y="1649730"/>
            <a:ext cx="3237230" cy="2590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923405" y="4279265"/>
            <a:ext cx="304736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SCD-1 468（source）</a:t>
            </a:r>
            <a:endParaRPr lang="zh-CN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56235" y="402505"/>
            <a:ext cx="4064000" cy="368300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en-US" altLang="zh-CN" sz="1800">
                <a:latin typeface="Arial" panose="020B0604020202020204" pitchFamily="34" charset="0"/>
                <a:ea typeface="微软雅黑" panose="020B0503020204020204" charset="-122"/>
              </a:rPr>
              <a:t>Figure 5 F</a:t>
            </a:r>
            <a:endParaRPr lang="en-US" altLang="zh-CN" sz="18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3" name="图片 2" descr="Actin 231（right,source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6360" y="1341755"/>
            <a:ext cx="3237230" cy="25908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356995" y="4065270"/>
            <a:ext cx="306324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Actin 231（right,source）</a:t>
            </a:r>
            <a:endParaRPr lang="zh-CN" altLang="en-US"/>
          </a:p>
        </p:txBody>
      </p:sp>
      <p:pic>
        <p:nvPicPr>
          <p:cNvPr id="5" name="图片 4" descr="Actin 468（left,source）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6200" y="1474470"/>
            <a:ext cx="3237230" cy="25908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615430" y="4065270"/>
            <a:ext cx="3048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Actin 468（left,source）</a:t>
            </a:r>
            <a:endParaRPr lang="zh-CN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Bax 231（left,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15490" y="1474470"/>
            <a:ext cx="3237230" cy="2590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549525" y="4065270"/>
            <a:ext cx="234505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Bax 231（left,source）</a:t>
            </a:r>
            <a:endParaRPr lang="zh-CN" altLang="en-US"/>
          </a:p>
        </p:txBody>
      </p:sp>
      <p:pic>
        <p:nvPicPr>
          <p:cNvPr id="4" name="图片 3" descr="Bax 468（left,source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8280" y="1474470"/>
            <a:ext cx="3237230" cy="2590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843395" y="4065270"/>
            <a:ext cx="2667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Bax 468（left,source）</a:t>
            </a:r>
            <a:endParaRPr lang="zh-CN" alt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Bcl-2 231（right,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06600" y="1487805"/>
            <a:ext cx="3313430" cy="265176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110740" y="4036060"/>
            <a:ext cx="320929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Bcl-2 231（right,source）</a:t>
            </a:r>
            <a:endParaRPr lang="zh-CN" altLang="en-US"/>
          </a:p>
        </p:txBody>
      </p:sp>
      <p:pic>
        <p:nvPicPr>
          <p:cNvPr id="4" name="图片 3" descr="Bcl-2 468（left,source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5925" y="1330960"/>
            <a:ext cx="4258310" cy="34048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524115" y="4735830"/>
            <a:ext cx="274129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Bcl-2 468（left,source）</a:t>
            </a:r>
            <a:endParaRPr lang="zh-CN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cleaved-caspase-3 231（left，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32255" y="1811020"/>
            <a:ext cx="3237230" cy="2590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209040" y="4739640"/>
            <a:ext cx="388366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cleaved-caspase-3 231（left，source）</a:t>
            </a:r>
            <a:endParaRPr lang="zh-CN" altLang="en-US"/>
          </a:p>
        </p:txBody>
      </p:sp>
      <p:pic>
        <p:nvPicPr>
          <p:cNvPr id="4" name="图片 3" descr="cleaved-caspase-3 468（right，source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1305" y="1811020"/>
            <a:ext cx="3237230" cy="2590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447790" y="4739640"/>
            <a:ext cx="382524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cleaved-caspase-3 468（right，source）</a:t>
            </a:r>
            <a:endParaRPr lang="zh-CN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cleaved-caspase-9 231（left，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05610" y="1692910"/>
            <a:ext cx="3240405" cy="25920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705610" y="4284980"/>
            <a:ext cx="411861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cleaved-caspase-9 231（left，source）</a:t>
            </a:r>
            <a:endParaRPr lang="zh-CN" altLang="en-US"/>
          </a:p>
        </p:txBody>
      </p:sp>
      <p:pic>
        <p:nvPicPr>
          <p:cNvPr id="4" name="图片 3" descr="cleaved-caspase-9 468（left，source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6565" y="1957705"/>
            <a:ext cx="3237230" cy="2590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395085" y="4548505"/>
            <a:ext cx="406019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cleaved-caspase-9 468（left，source）</a:t>
            </a:r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Bcl-2 231（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63750" y="1296035"/>
            <a:ext cx="3317240" cy="265366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783840" y="3949700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Bcl-2 231（source）</a:t>
            </a:r>
            <a:endParaRPr lang="zh-CN" altLang="en-US"/>
          </a:p>
        </p:txBody>
      </p:sp>
      <p:pic>
        <p:nvPicPr>
          <p:cNvPr id="5" name="图片 4" descr="Bcl-2 468（right，source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1290" y="1405255"/>
            <a:ext cx="3420110" cy="273685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033895" y="3949700"/>
            <a:ext cx="324866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Bcl-2 468（right，source）</a:t>
            </a:r>
            <a:endParaRPr lang="zh-CN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56235" y="402505"/>
            <a:ext cx="4064000" cy="368300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en-US" altLang="zh-CN" sz="1800">
                <a:latin typeface="Arial" panose="020B0604020202020204" pitchFamily="34" charset="0"/>
                <a:ea typeface="微软雅黑" panose="020B0503020204020204" charset="-122"/>
              </a:rPr>
              <a:t>Figure 5 I</a:t>
            </a:r>
            <a:endParaRPr lang="en-US" altLang="zh-CN" sz="18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3" name="图片 2" descr="Cyclin B1 231（right,source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740" y="1477645"/>
            <a:ext cx="4258310" cy="340487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993265" y="4882515"/>
            <a:ext cx="3429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Cyclin B1 231（right,source）</a:t>
            </a:r>
            <a:endParaRPr lang="zh-CN" altLang="en-US"/>
          </a:p>
        </p:txBody>
      </p:sp>
      <p:pic>
        <p:nvPicPr>
          <p:cNvPr id="6" name="图片 5" descr="Cyclin B1 468（left,source）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3500" y="1477645"/>
            <a:ext cx="4258310" cy="340487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084060" y="4882515"/>
            <a:ext cx="291655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Cyclin B1 468（left,source）</a:t>
            </a:r>
            <a:endParaRPr lang="zh-CN" alt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Cyclin D1 231（left,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7015" y="1503680"/>
            <a:ext cx="3237230" cy="2590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369695" y="4226560"/>
            <a:ext cx="353187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Cyclin D1 231（left,source）</a:t>
            </a:r>
            <a:endParaRPr lang="zh-CN" altLang="en-US"/>
          </a:p>
        </p:txBody>
      </p:sp>
      <p:pic>
        <p:nvPicPr>
          <p:cNvPr id="4" name="图片 3" descr="Cyclin D1 468（right,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29070" y="1503680"/>
            <a:ext cx="3237230" cy="2590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529070" y="4094480"/>
            <a:ext cx="326898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Cyclin D1 468（right,source）</a:t>
            </a:r>
            <a:endParaRPr lang="zh-CN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Cyclin E1 231（right,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90675" y="1811020"/>
            <a:ext cx="3237230" cy="25908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494790" y="4490720"/>
            <a:ext cx="360489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Cyclin E1 231（right,source）</a:t>
            </a:r>
            <a:endParaRPr lang="zh-CN" altLang="en-US"/>
          </a:p>
        </p:txBody>
      </p:sp>
      <p:pic>
        <p:nvPicPr>
          <p:cNvPr id="5" name="图片 4" descr="Cyclin E1 468（left,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80860" y="1649730"/>
            <a:ext cx="3237230" cy="25908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880860" y="4490720"/>
            <a:ext cx="3429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Cyclin E1 468（left,source）</a:t>
            </a:r>
            <a:endParaRPr lang="zh-CN" alt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p21 231（right,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98015" y="1752600"/>
            <a:ext cx="3237230" cy="2590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175510" y="4343400"/>
            <a:ext cx="268160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p21 231（right,source）</a:t>
            </a:r>
            <a:endParaRPr lang="zh-CN" altLang="en-US"/>
          </a:p>
        </p:txBody>
      </p:sp>
      <p:pic>
        <p:nvPicPr>
          <p:cNvPr id="4" name="图片 3" descr="p21 468（left,source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6045" y="1752600"/>
            <a:ext cx="3237230" cy="2590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645275" y="4343400"/>
            <a:ext cx="3048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p21 468（left,source）</a:t>
            </a:r>
            <a:endParaRPr lang="zh-CN" alt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p27 231（right,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0060" y="2132965"/>
            <a:ext cx="3240405" cy="25920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918970" y="4725035"/>
            <a:ext cx="290258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p27 231（right,source）</a:t>
            </a:r>
            <a:endParaRPr lang="zh-CN" altLang="en-US"/>
          </a:p>
        </p:txBody>
      </p:sp>
      <p:pic>
        <p:nvPicPr>
          <p:cNvPr id="4" name="图片 3" descr="p27 468（left,source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6045" y="1943100"/>
            <a:ext cx="3237230" cy="2590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828790" y="4533900"/>
            <a:ext cx="2667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p27 468（left,source）</a:t>
            </a:r>
            <a:endParaRPr lang="zh-CN" alt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Actin 231（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85210" y="1403985"/>
            <a:ext cx="4258310" cy="340487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190365" y="4763135"/>
            <a:ext cx="304736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Actin 231（source）</a:t>
            </a:r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356235" y="402505"/>
            <a:ext cx="4064000" cy="368300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en-US" altLang="zh-CN" sz="1800">
                <a:latin typeface="Arial" panose="020B0604020202020204" pitchFamily="34" charset="0"/>
                <a:ea typeface="微软雅黑" panose="020B0503020204020204" charset="-122"/>
              </a:rPr>
              <a:t>Figure 6  E</a:t>
            </a:r>
            <a:endParaRPr lang="en-US" altLang="zh-CN" sz="18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cleaved-caspase-3 231（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39285" y="2103120"/>
            <a:ext cx="3313430" cy="265176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337685" y="4754880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cleaved-caspase-3 231（source）</a:t>
            </a:r>
            <a:endParaRPr lang="zh-CN" alt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cleaved-caspase-9 231（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92600" y="1927225"/>
            <a:ext cx="3313430" cy="265176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292600" y="4578985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cleaved-caspase-9 231（source）</a:t>
            </a:r>
            <a:endParaRPr lang="zh-CN" alt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Bax 231（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39285" y="2103120"/>
            <a:ext cx="3313430" cy="265176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201920" y="4886325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Bax 231（source）</a:t>
            </a:r>
            <a:endParaRPr lang="zh-CN" alt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Bcl-2 231（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66845" y="1726565"/>
            <a:ext cx="4258310" cy="34048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070475" y="5131435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Bcl-2 231（source）</a:t>
            </a:r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Bcl-xl 231（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57655" y="1269365"/>
            <a:ext cx="3420110" cy="27368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557655" y="3637915"/>
            <a:ext cx="268160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Bcl-xl 231（source）</a:t>
            </a:r>
            <a:endParaRPr lang="zh-CN" altLang="en-US"/>
          </a:p>
        </p:txBody>
      </p:sp>
      <p:pic>
        <p:nvPicPr>
          <p:cNvPr id="4" name="图片 3" descr="Bcl-xl 468（left，source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3620" y="1415415"/>
            <a:ext cx="3237230" cy="2590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541770" y="4006215"/>
            <a:ext cx="279908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Bcl-xl 468（left，source）</a:t>
            </a:r>
            <a:endParaRPr lang="zh-CN" alt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56235" y="402505"/>
            <a:ext cx="4064000" cy="368300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en-US" altLang="zh-CN" sz="1800">
                <a:latin typeface="Arial" panose="020B0604020202020204" pitchFamily="34" charset="0"/>
                <a:ea typeface="微软雅黑" panose="020B0503020204020204" charset="-122"/>
              </a:rPr>
              <a:t>Figure 6   F</a:t>
            </a:r>
            <a:endParaRPr lang="en-US" altLang="zh-CN" sz="18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2" name="图片 1" descr="Cyclin B1 231（source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0235" y="1889760"/>
            <a:ext cx="3237230" cy="2590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420235" y="4480560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Cyclin B1 231（source）</a:t>
            </a:r>
            <a:endParaRPr lang="zh-CN" alt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Cyclin D1 231（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61995" y="1313815"/>
            <a:ext cx="4262120" cy="340931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261995" y="4723130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Cyclin D1 231（source）</a:t>
            </a:r>
            <a:endParaRPr lang="zh-CN" alt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Cyclin E1 231（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34765" y="1184275"/>
            <a:ext cx="4258310" cy="34048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834765" y="4589145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Cyclin E1 231（source）</a:t>
            </a:r>
            <a:endParaRPr lang="zh-CN" alt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p21 231（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6050" y="1692910"/>
            <a:ext cx="3313430" cy="265176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249420" y="4344670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p21 231（source）</a:t>
            </a:r>
            <a:endParaRPr lang="zh-CN" alt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p27 231（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66845" y="1271905"/>
            <a:ext cx="4258310" cy="34048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586605" y="4676775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p27 231（source）</a:t>
            </a:r>
            <a:endParaRPr lang="zh-CN" alt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56235" y="402505"/>
            <a:ext cx="4064000" cy="368300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en-US" altLang="zh-CN" sz="1800">
                <a:latin typeface="Arial" panose="020B0604020202020204" pitchFamily="34" charset="0"/>
                <a:ea typeface="微软雅黑" panose="020B0503020204020204" charset="-122"/>
              </a:rPr>
              <a:t>Figure 6   G</a:t>
            </a:r>
            <a:endParaRPr lang="en-US" altLang="zh-CN" sz="18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2" name="图片 1" descr="FASN 231（source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0235" y="1474470"/>
            <a:ext cx="3237230" cy="2590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850130" y="4065270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FASN 231（source）</a:t>
            </a:r>
            <a:endParaRPr lang="zh-CN" alt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SCD-1 231（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77385" y="2133600"/>
            <a:ext cx="3237230" cy="25908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231765" y="4724400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SCD-1 231（source）</a:t>
            </a:r>
            <a:endParaRPr lang="zh-CN" alt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SREBP1 231（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58640" y="1971675"/>
            <a:ext cx="3240405" cy="25920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865370" y="4563745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SREBP1 231（source）</a:t>
            </a:r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cleaved-caspase-3 231（right，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32255" y="1312545"/>
            <a:ext cx="3237230" cy="2590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33780" y="3903345"/>
            <a:ext cx="423481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cleaved-caspase-3 231（right，source）</a:t>
            </a:r>
            <a:endParaRPr lang="zh-CN" altLang="en-US"/>
          </a:p>
        </p:txBody>
      </p:sp>
      <p:pic>
        <p:nvPicPr>
          <p:cNvPr id="4" name="图片 3" descr="cleaved-caspase-3 468（left，source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6665" y="1312545"/>
            <a:ext cx="3240405" cy="25920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433185" y="3903345"/>
            <a:ext cx="449897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cleaved-caspase-3 468（left，source）</a:t>
            </a:r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cleaved-caspase-9 231（right，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15160" y="1501140"/>
            <a:ext cx="3237230" cy="2590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635760" y="4091940"/>
            <a:ext cx="379539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cleaved-caspase-9 231（right，source）</a:t>
            </a:r>
            <a:endParaRPr lang="zh-CN" altLang="en-US"/>
          </a:p>
        </p:txBody>
      </p:sp>
      <p:pic>
        <p:nvPicPr>
          <p:cNvPr id="4" name="图片 3" descr="cleaved-caspase-9 468（left，source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8165" y="1737360"/>
            <a:ext cx="3240405" cy="25920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755130" y="4329430"/>
            <a:ext cx="403098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cleaved-caspase-9 468（left，source）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Cycto-c 231（right，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4780" y="1313180"/>
            <a:ext cx="3237230" cy="2590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414780" y="3903980"/>
            <a:ext cx="318071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Cycto-c 231（right，source）</a:t>
            </a:r>
            <a:endParaRPr lang="zh-CN" altLang="en-US"/>
          </a:p>
        </p:txBody>
      </p:sp>
      <p:pic>
        <p:nvPicPr>
          <p:cNvPr id="4" name="图片 3" descr="Cycto-c 468（left，source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3505" y="1313180"/>
            <a:ext cx="3240405" cy="25920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453505" y="4050665"/>
            <a:ext cx="331216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Cycto-c 468（left，source）</a:t>
            </a:r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Pro-caspase-3 231（left，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89100" y="1240155"/>
            <a:ext cx="3420110" cy="27368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664970" y="4079875"/>
            <a:ext cx="344424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Pro-caspase-3 231（left，source）</a:t>
            </a:r>
            <a:endParaRPr lang="zh-CN" altLang="en-US"/>
          </a:p>
        </p:txBody>
      </p:sp>
      <p:pic>
        <p:nvPicPr>
          <p:cNvPr id="4" name="图片 3" descr="Pro-caspase-3 468（right，source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0015" y="1386205"/>
            <a:ext cx="3237230" cy="2590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470015" y="4079875"/>
            <a:ext cx="366331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Pro-caspase-3 468（right，source）</a:t>
            </a:r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Pro-caspase-9 231 （source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44345" y="1358900"/>
            <a:ext cx="3456305" cy="276161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860550" y="4461510"/>
            <a:ext cx="3048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Pro-caspase-9 231 （source）</a:t>
            </a:r>
            <a:endParaRPr lang="zh-CN" altLang="en-US"/>
          </a:p>
        </p:txBody>
      </p:sp>
      <p:pic>
        <p:nvPicPr>
          <p:cNvPr id="4" name="图片 3" descr="Pro-caspase-9 468（source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820" y="1353185"/>
            <a:ext cx="3456305" cy="276733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019290" y="4329430"/>
            <a:ext cx="3048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Pro-caspase-9 468（source）</a:t>
            </a:r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commondata" val="eyJoZGlkIjoiZTcwM2E4ODg3YjYwODNkNGUyYmMwMmVmZDQxYzMyNmEifQ==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4874CB"/>
      </a:accent1>
      <a:accent2>
        <a:srgbClr val="E6724B"/>
      </a:accent2>
      <a:accent3>
        <a:srgbClr val="EFBB1F"/>
      </a:accent3>
      <a:accent4>
        <a:srgbClr val="75BD42"/>
      </a:accent4>
      <a:accent5>
        <a:srgbClr val="30C0B4"/>
      </a:accent5>
      <a:accent6>
        <a:srgbClr val="E05269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1964</Words>
  <Application>WPS 演示</Application>
  <PresentationFormat>宽屏</PresentationFormat>
  <Paragraphs>184</Paragraphs>
  <Slides>47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47</vt:i4>
      </vt:variant>
    </vt:vector>
  </HeadingPairs>
  <TitlesOfParts>
    <vt:vector size="54" baseType="lpstr">
      <vt:lpstr>Arial</vt:lpstr>
      <vt:lpstr>宋体</vt:lpstr>
      <vt:lpstr>Wingdings</vt:lpstr>
      <vt:lpstr>Arial Unicode MS</vt:lpstr>
      <vt:lpstr>Calibri</vt:lpstr>
      <vt:lpstr>微软雅黑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晓睿</cp:lastModifiedBy>
  <cp:revision>3</cp:revision>
  <dcterms:created xsi:type="dcterms:W3CDTF">2023-10-06T03:37:48Z</dcterms:created>
  <dcterms:modified xsi:type="dcterms:W3CDTF">2023-10-06T12:32:09Z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BD2DE237DED64ABAA6959D5F895DB1CD_12</vt:lpwstr>
  </property>
  <property fmtid="{D5CDD505-2E9C-101B-9397-08002B2CF9AE}" pid="3" name="KSOProductBuildVer">
    <vt:lpwstr>2052-12.1.0.15374</vt:lpwstr>
  </property>
</Properties>
</file>