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drawings/drawing1.xml" ContentType="application/vnd.openxmlformats-officedocument.drawingml.chartshap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13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AKI VS NON AKI OUTCOME IN UNOPERATED</a:t>
            </a:r>
            <a:r>
              <a:rPr lang="en-IN" baseline="0" dirty="0"/>
              <a:t> CHD</a:t>
            </a:r>
            <a:endParaRPr lang="en-IN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558022543"/>
        <c:axId val="1316269647"/>
      </c:barChart>
      <c:catAx>
        <c:axId val="15580225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316269647"/>
        <c:crosses val="autoZero"/>
        <c:auto val="1"/>
        <c:lblAlgn val="ctr"/>
        <c:lblOffset val="100"/>
        <c:noMultiLvlLbl val="0"/>
      </c:catAx>
      <c:valAx>
        <c:axId val="131626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558022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5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611871486403094"/>
          <c:y val="0.391003518654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title>
    <c:autoTitleDeleted val="0"/>
    <c:plotArea>
      <c:layout>
        <c:manualLayout>
          <c:layoutTarget val="inner"/>
          <c:xMode val="edge"/>
          <c:yMode val="edge"/>
          <c:x val="0.107637248468941"/>
          <c:y val="0.257798087739033"/>
          <c:w val="0.854029418197725"/>
          <c:h val="0.6699865641794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STAGES OF AKI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3"/>
                <c:pt idx="0">
                  <c:v>STAGE I</c:v>
                </c:pt>
                <c:pt idx="1">
                  <c:v>STAGE II</c:v>
                </c:pt>
                <c:pt idx="2">
                  <c:v>STAGE III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54</c:v>
                </c:pt>
                <c:pt idx="1">
                  <c:v>25.4</c:v>
                </c:pt>
                <c:pt idx="2">
                  <c:v>20.6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681328"/>
        <c:axId val="489682928"/>
      </c:barChart>
      <c:catAx>
        <c:axId val="489681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89682928"/>
        <c:crosses val="autoZero"/>
        <c:auto val="1"/>
        <c:lblAlgn val="ctr"/>
        <c:lblOffset val="100"/>
        <c:noMultiLvlLbl val="0"/>
      </c:catAx>
      <c:valAx>
        <c:axId val="489682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8968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5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2"/>
    </cs:fontRef>
    <cs:defRPr sz="1195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5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3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5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5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0.10262</cdr:y>
    </cdr:from>
    <cdr:to>
      <cdr:x>1</cdr:x>
      <cdr:y>1</cdr:y>
    </cdr:to>
    <cdr:pic xmlns:a="http://schemas.openxmlformats.org/drawingml/2006/main">
      <cdr:nvPicPr>
        <cdr:cNvPr id="2" name="Picture 1"/>
        <cdr:cNvPicPr/>
      </cdr:nvPicPr>
      <cdr:blipFill>
        <a:blip xmlns:r="http://schemas.openxmlformats.org/officeDocument/2006/relationships" r:embed="rId1"/>
        <a:stretch>
          <a:fillRect/>
        </a:stretch>
      </cdr:blipFill>
      <cdr:spPr>
        <a:xfrm>
          <a:off x="0" y="307902"/>
          <a:ext cx="4029113" cy="2692526"/>
        </a:xfrm>
        <a:prstGeom prst="rect">
          <a:avLst/>
        </a:prstGeom>
        <a:noFill/>
        <a:ln>
          <a:noFill/>
        </a:ln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/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59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C55C9-99E7-4B29-AE2C-F11D93F19B97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FF257-978E-43B9-A4A1-EB29D783F928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/>
          <p:nvPr/>
        </p:nvSpPr>
        <p:spPr>
          <a:xfrm>
            <a:off x="-233045" y="74295"/>
            <a:ext cx="9977120" cy="10858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5900" algn="l"/>
            <a:r>
              <a:rPr lang="en-IN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Acute kidney injury in children hospitalised with unoperated structural congenital heart disease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43796" y="1202656"/>
            <a:ext cx="1056372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GB" dirty="0">
                <a:solidFill>
                  <a:schemeClr val="bg1"/>
                </a:solidFill>
              </a:rPr>
              <a:t>What is the incidence of AKI in hospitalized unoperated children with CHD?</a:t>
            </a:r>
            <a:endParaRPr lang="en-IN" alt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1586" y="1614975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  <a:endParaRPr lang="en-IN" sz="1800" dirty="0">
              <a:effectLst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Aishwarya PM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IN" altLang="en-GB" dirty="0">
                <a:solidFill>
                  <a:schemeClr val="bg1"/>
                </a:solidFill>
              </a:rPr>
              <a:t> S</a:t>
            </a:r>
            <a:r>
              <a:rPr lang="en-US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ignificant proportion of unoperated children with CHD develop AKI during hospitalization which may have consequences on their post operative outcomes </a:t>
            </a:r>
            <a:r>
              <a:rPr lang="en-IN" altLang="en-US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&amp; </a:t>
            </a:r>
            <a:r>
              <a:rPr lang="en-US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progression to </a:t>
            </a:r>
            <a:r>
              <a:rPr lang="en-IN" altLang="en-US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CKD</a:t>
            </a:r>
            <a:endParaRPr lang="en-IN" altLang="en-US" sz="18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7595" y="2001778"/>
            <a:ext cx="1632413" cy="622841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91 </a:t>
            </a:r>
            <a:r>
              <a:rPr lang="en-GB" sz="2000" dirty="0" err="1"/>
              <a:t>Acyanotic</a:t>
            </a:r>
            <a:r>
              <a:rPr lang="en-GB" sz="2000" dirty="0"/>
              <a:t> Heart Disease</a:t>
            </a:r>
            <a:endParaRPr lang="en-GB" sz="20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594176" y="2516265"/>
            <a:ext cx="624747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620181" y="2581955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604876" y="2043452"/>
            <a:ext cx="537173" cy="386036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930879" y="2727596"/>
            <a:ext cx="1647881" cy="622841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65AA00"/>
                </a:solidFill>
              </a:rPr>
              <a:t>34 Cyanotic heart disease</a:t>
            </a:r>
            <a:endParaRPr lang="en-GB" sz="2000" dirty="0">
              <a:solidFill>
                <a:srgbClr val="65AA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5416" y="4305455"/>
            <a:ext cx="1857224" cy="961858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125 (77M, 48F) 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hospitalized</a:t>
            </a:r>
            <a:r>
              <a:rPr lang="en-IN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children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IN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100 retrospective &amp; 25 prospective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824689" y="1740401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65AA00"/>
                </a:solidFill>
              </a:rPr>
              <a:t>50.4% had AKI </a:t>
            </a:r>
            <a:r>
              <a:rPr lang="en-GB" sz="2000" dirty="0">
                <a:solidFill>
                  <a:srgbClr val="65AA00"/>
                </a:solidFill>
              </a:rPr>
              <a:t>(as per KDIGO)</a:t>
            </a:r>
            <a:endParaRPr lang="en-GB" sz="2000" dirty="0">
              <a:solidFill>
                <a:srgbClr val="65AA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01768" y="2244289"/>
            <a:ext cx="343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65AA00"/>
                </a:solidFill>
              </a:rPr>
              <a:t>56% had AKI </a:t>
            </a:r>
            <a:r>
              <a:rPr lang="en-GB" sz="2000" dirty="0">
                <a:solidFill>
                  <a:srgbClr val="65AA00"/>
                </a:solidFill>
              </a:rPr>
              <a:t>(as per </a:t>
            </a:r>
            <a:r>
              <a:rPr lang="en-GB" sz="2000" dirty="0" err="1">
                <a:solidFill>
                  <a:srgbClr val="65AA00"/>
                </a:solidFill>
              </a:rPr>
              <a:t>pRIFLE</a:t>
            </a:r>
            <a:r>
              <a:rPr lang="en-GB" sz="2000" dirty="0">
                <a:solidFill>
                  <a:srgbClr val="65AA00"/>
                </a:solidFill>
              </a:rPr>
              <a:t>)</a:t>
            </a:r>
            <a:endParaRPr lang="en-GB" sz="2000" dirty="0">
              <a:solidFill>
                <a:srgbClr val="65AA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2049" y="2628271"/>
            <a:ext cx="3437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/>
                </a:solidFill>
                <a:ea typeface="DengXian" panose="020B0503020204020204" pitchFamily="2" charset="-122"/>
              </a:rPr>
              <a:t>T</a:t>
            </a:r>
            <a:r>
              <a:rPr lang="en-US" sz="2000" dirty="0">
                <a:solidFill>
                  <a:schemeClr val="accent6"/>
                </a:solidFill>
                <a:effectLst/>
                <a:ea typeface="DengXian" panose="020B0503020204020204" pitchFamily="2" charset="-122"/>
              </a:rPr>
              <a:t>wo methods agreed in 80.8% children – Near perfect </a:t>
            </a:r>
            <a:endParaRPr lang="en-GB" sz="2000" dirty="0">
              <a:solidFill>
                <a:srgbClr val="65AA00"/>
              </a:solidFill>
            </a:endParaRPr>
          </a:p>
        </p:txBody>
      </p:sp>
      <p:sp>
        <p:nvSpPr>
          <p:cNvPr id="9" name="Freeform: Shape 46"/>
          <p:cNvSpPr/>
          <p:nvPr/>
        </p:nvSpPr>
        <p:spPr>
          <a:xfrm>
            <a:off x="-26836" y="211775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Freeform: Shape 46"/>
          <p:cNvSpPr/>
          <p:nvPr/>
        </p:nvSpPr>
        <p:spPr>
          <a:xfrm>
            <a:off x="12727" y="286173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5" name="Freeform: Shape 46"/>
          <p:cNvSpPr/>
          <p:nvPr/>
        </p:nvSpPr>
        <p:spPr>
          <a:xfrm>
            <a:off x="301711" y="209811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46"/>
          <p:cNvSpPr/>
          <p:nvPr/>
        </p:nvSpPr>
        <p:spPr>
          <a:xfrm>
            <a:off x="354277" y="262553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527" y="1201800"/>
            <a:ext cx="15047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</a:rPr>
              <a:t>HYPOTHESIS</a:t>
            </a:r>
            <a:r>
              <a:rPr lang="en-GB" sz="1800" dirty="0">
                <a:solidFill>
                  <a:schemeClr val="bg1"/>
                </a:solidFill>
              </a:rPr>
              <a:t>: </a:t>
            </a:r>
            <a:endParaRPr lang="en-IN" dirty="0"/>
          </a:p>
        </p:txBody>
      </p:sp>
      <p:sp>
        <p:nvSpPr>
          <p:cNvPr id="56" name="TextBox 55"/>
          <p:cNvSpPr txBox="1"/>
          <p:nvPr/>
        </p:nvSpPr>
        <p:spPr>
          <a:xfrm>
            <a:off x="7380919" y="1636306"/>
            <a:ext cx="4811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Risk factors for AKI include 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B0503020204020204" pitchFamily="2" charset="-122"/>
              </a:rPr>
              <a:t>hypovolemia (p=0.015), cyanotic spells (p=0.029), sepsis (p=0.021), longer duration of ACE inhibitors (p=0.029) and diuretic intake (p=0.031)</a:t>
            </a:r>
            <a:endParaRPr lang="en-IN" dirty="0"/>
          </a:p>
        </p:txBody>
      </p:sp>
      <p:graphicFrame>
        <p:nvGraphicFramePr>
          <p:cNvPr id="57" name="Chart 56"/>
          <p:cNvGraphicFramePr/>
          <p:nvPr/>
        </p:nvGraphicFramePr>
        <p:xfrm>
          <a:off x="7721277" y="2623067"/>
          <a:ext cx="4297903" cy="3000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" name="Chart 1"/>
          <p:cNvGraphicFramePr/>
          <p:nvPr/>
        </p:nvGraphicFramePr>
        <p:xfrm>
          <a:off x="2361624" y="2410930"/>
          <a:ext cx="5281091" cy="3019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810</Words>
  <Application>WPS Presentation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SimSun</vt:lpstr>
      <vt:lpstr>Wingdings</vt:lpstr>
      <vt:lpstr>Calibri</vt:lpstr>
      <vt:lpstr>Times New Roman</vt:lpstr>
      <vt:lpstr>Mangal</vt:lpstr>
      <vt:lpstr>DengXian</vt:lpstr>
      <vt:lpstr>Calibri Light</vt:lpstr>
      <vt:lpstr>Microsoft YaHei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Akanksha Mahajan</dc:creator>
  <cp:lastModifiedBy>HP</cp:lastModifiedBy>
  <cp:revision>9</cp:revision>
  <dcterms:created xsi:type="dcterms:W3CDTF">2023-09-14T04:41:00Z</dcterms:created>
  <dcterms:modified xsi:type="dcterms:W3CDTF">2023-09-23T06:33:22Z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C84E29C79F47487EACC2DC4E71E22875_13</vt:lpwstr>
  </property>
  <property fmtid="{D5CDD505-2E9C-101B-9397-08002B2CF9AE}" pid="3" name="KSOProductBuildVer">
    <vt:lpwstr>1033-12.2.0.13215</vt:lpwstr>
  </property>
</Properties>
</file>