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6" r:id="rId4"/>
    <p:sldId id="273" r:id="rId5"/>
    <p:sldId id="274" r:id="rId6"/>
    <p:sldId id="275" r:id="rId7"/>
    <p:sldId id="277" r:id="rId8"/>
    <p:sldId id="278" r:id="rId9"/>
    <p:sldId id="279" r:id="rId10"/>
    <p:sldId id="280" r:id="rId11"/>
    <p:sldId id="284" r:id="rId12"/>
    <p:sldId id="282" r:id="rId13"/>
    <p:sldId id="285" r:id="rId14"/>
    <p:sldId id="281" r:id="rId15"/>
    <p:sldId id="268" r:id="rId16"/>
    <p:sldId id="28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2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6600" dirty="0" err="1"/>
              <a:t>Breaking</a:t>
            </a:r>
            <a:r>
              <a:rPr lang="de-DE" sz="6600" dirty="0"/>
              <a:t> </a:t>
            </a:r>
            <a:r>
              <a:rPr lang="de-DE" sz="6600" dirty="0" err="1"/>
              <a:t>bad</a:t>
            </a:r>
            <a:r>
              <a:rPr lang="de-DE" sz="6600" dirty="0"/>
              <a:t> </a:t>
            </a:r>
            <a:r>
              <a:rPr lang="de-DE" sz="6600" dirty="0" err="1"/>
              <a:t>news</a:t>
            </a:r>
            <a:endParaRPr lang="de-DE" sz="66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EKM 2023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0881361" y="654685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Dr. Cosima Zemlin</a:t>
            </a:r>
          </a:p>
        </p:txBody>
      </p:sp>
    </p:spTree>
    <p:extLst>
      <p:ext uri="{BB962C8B-B14F-4D97-AF65-F5344CB8AC3E}">
        <p14:creationId xmlns:p14="http://schemas.microsoft.com/office/powerpoint/2010/main" val="151384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0881361" y="654685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Dr. Cosima Zemlin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689955" y="1924296"/>
            <a:ext cx="567334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dirty="0">
                <a:solidFill>
                  <a:srgbClr val="C00000"/>
                </a:solidFill>
              </a:rPr>
              <a:t>S</a:t>
            </a:r>
            <a:r>
              <a:rPr lang="de-DE" sz="4000" dirty="0">
                <a:solidFill>
                  <a:srgbClr val="92D050"/>
                </a:solidFill>
              </a:rPr>
              <a:t>etting </a:t>
            </a:r>
            <a:r>
              <a:rPr lang="de-DE" sz="4000" dirty="0" err="1">
                <a:solidFill>
                  <a:srgbClr val="92D050"/>
                </a:solidFill>
              </a:rPr>
              <a:t>up</a:t>
            </a:r>
            <a:r>
              <a:rPr lang="de-DE" sz="4000" dirty="0">
                <a:solidFill>
                  <a:srgbClr val="92D050"/>
                </a:solidFill>
              </a:rPr>
              <a:t> </a:t>
            </a:r>
            <a:r>
              <a:rPr lang="de-DE" sz="4000" dirty="0" err="1">
                <a:solidFill>
                  <a:srgbClr val="92D050"/>
                </a:solidFill>
              </a:rPr>
              <a:t>and</a:t>
            </a:r>
            <a:r>
              <a:rPr lang="de-DE" sz="4000" dirty="0">
                <a:solidFill>
                  <a:srgbClr val="92D050"/>
                </a:solidFill>
              </a:rPr>
              <a:t> </a:t>
            </a:r>
            <a:r>
              <a:rPr lang="de-DE" sz="4000" dirty="0" err="1">
                <a:solidFill>
                  <a:srgbClr val="92D050"/>
                </a:solidFill>
              </a:rPr>
              <a:t>starting</a:t>
            </a:r>
            <a:r>
              <a:rPr lang="de-DE" sz="4000" dirty="0">
                <a:solidFill>
                  <a:srgbClr val="92D050"/>
                </a:solidFill>
              </a:rPr>
              <a:t>.</a:t>
            </a:r>
          </a:p>
          <a:p>
            <a:r>
              <a:rPr lang="de-DE" sz="4800" dirty="0" err="1">
                <a:solidFill>
                  <a:srgbClr val="C00000"/>
                </a:solidFill>
              </a:rPr>
              <a:t>P</a:t>
            </a:r>
            <a:r>
              <a:rPr lang="de-DE" sz="4000" dirty="0" err="1">
                <a:solidFill>
                  <a:srgbClr val="92D050"/>
                </a:solidFill>
              </a:rPr>
              <a:t>erception</a:t>
            </a:r>
            <a:endParaRPr lang="de-DE" sz="4000" dirty="0">
              <a:solidFill>
                <a:srgbClr val="92D050"/>
              </a:solidFill>
            </a:endParaRPr>
          </a:p>
          <a:p>
            <a:r>
              <a:rPr lang="de-DE" sz="4800" dirty="0">
                <a:solidFill>
                  <a:srgbClr val="C00000"/>
                </a:solidFill>
              </a:rPr>
              <a:t>I</a:t>
            </a:r>
            <a:r>
              <a:rPr lang="de-DE" sz="4000" dirty="0">
                <a:solidFill>
                  <a:srgbClr val="92D050"/>
                </a:solidFill>
              </a:rPr>
              <a:t>nvitation</a:t>
            </a:r>
          </a:p>
          <a:p>
            <a:r>
              <a:rPr lang="de-DE" sz="4800" dirty="0">
                <a:solidFill>
                  <a:srgbClr val="C00000"/>
                </a:solidFill>
              </a:rPr>
              <a:t>K</a:t>
            </a:r>
            <a:r>
              <a:rPr lang="de-DE" sz="4000" dirty="0">
                <a:solidFill>
                  <a:srgbClr val="92D050"/>
                </a:solidFill>
              </a:rPr>
              <a:t>nowledge</a:t>
            </a:r>
          </a:p>
          <a:p>
            <a:r>
              <a:rPr lang="de-DE" sz="4800" dirty="0" err="1">
                <a:solidFill>
                  <a:srgbClr val="C00000"/>
                </a:solidFill>
              </a:rPr>
              <a:t>E</a:t>
            </a:r>
            <a:r>
              <a:rPr lang="de-DE" sz="4000" dirty="0" err="1">
                <a:solidFill>
                  <a:srgbClr val="92D050"/>
                </a:solidFill>
              </a:rPr>
              <a:t>motions</a:t>
            </a:r>
            <a:endParaRPr lang="de-DE" sz="4000" dirty="0">
              <a:solidFill>
                <a:srgbClr val="92D050"/>
              </a:solidFill>
            </a:endParaRPr>
          </a:p>
          <a:p>
            <a:r>
              <a:rPr lang="de-DE" sz="4800" dirty="0" err="1">
                <a:solidFill>
                  <a:srgbClr val="C00000"/>
                </a:solidFill>
              </a:rPr>
              <a:t>S</a:t>
            </a:r>
            <a:r>
              <a:rPr lang="de-DE" sz="4000" dirty="0" err="1">
                <a:solidFill>
                  <a:srgbClr val="92D050"/>
                </a:solidFill>
              </a:rPr>
              <a:t>trategy</a:t>
            </a:r>
            <a:r>
              <a:rPr lang="de-DE" sz="4000" dirty="0">
                <a:solidFill>
                  <a:srgbClr val="92D050"/>
                </a:solidFill>
              </a:rPr>
              <a:t> </a:t>
            </a:r>
            <a:r>
              <a:rPr lang="de-DE" sz="4000" dirty="0" err="1">
                <a:solidFill>
                  <a:srgbClr val="92D050"/>
                </a:solidFill>
              </a:rPr>
              <a:t>and</a:t>
            </a:r>
            <a:r>
              <a:rPr lang="de-DE" sz="4000" dirty="0">
                <a:solidFill>
                  <a:srgbClr val="92D050"/>
                </a:solidFill>
              </a:rPr>
              <a:t> </a:t>
            </a:r>
            <a:r>
              <a:rPr lang="de-DE" sz="4000" dirty="0" err="1">
                <a:solidFill>
                  <a:srgbClr val="92D050"/>
                </a:solidFill>
              </a:rPr>
              <a:t>summary</a:t>
            </a:r>
            <a:endParaRPr lang="de-DE" sz="4000" dirty="0">
              <a:solidFill>
                <a:srgbClr val="92D05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180158" y="16622"/>
            <a:ext cx="668484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6000" dirty="0">
                <a:solidFill>
                  <a:srgbClr val="C00000"/>
                </a:solidFill>
              </a:rPr>
              <a:t>Breaking Bad News</a:t>
            </a:r>
          </a:p>
          <a:p>
            <a:pPr algn="ctr"/>
            <a:r>
              <a:rPr lang="de-DE" sz="4800" dirty="0" err="1">
                <a:solidFill>
                  <a:srgbClr val="C00000"/>
                </a:solidFill>
              </a:rPr>
              <a:t>communicated</a:t>
            </a:r>
            <a:r>
              <a:rPr lang="de-DE" sz="4800" dirty="0">
                <a:solidFill>
                  <a:srgbClr val="C00000"/>
                </a:solidFill>
              </a:rPr>
              <a:t> </a:t>
            </a:r>
            <a:r>
              <a:rPr lang="de-DE" sz="4800" dirty="0" err="1">
                <a:solidFill>
                  <a:srgbClr val="C00000"/>
                </a:solidFill>
              </a:rPr>
              <a:t>well</a:t>
            </a:r>
            <a:endParaRPr lang="de-DE" sz="4800" dirty="0">
              <a:solidFill>
                <a:srgbClr val="C00000"/>
              </a:solidFill>
            </a:endParaRPr>
          </a:p>
        </p:txBody>
      </p:sp>
      <p:sp>
        <p:nvSpPr>
          <p:cNvPr id="6" name="Smiley 5"/>
          <p:cNvSpPr/>
          <p:nvPr/>
        </p:nvSpPr>
        <p:spPr>
          <a:xfrm>
            <a:off x="6510873" y="3591098"/>
            <a:ext cx="1704110" cy="1562793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2805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0881361" y="654685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Dr. Cosima Zemlin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275014" y="299254"/>
            <a:ext cx="82221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200" dirty="0" err="1" smtClean="0">
                <a:solidFill>
                  <a:srgbClr val="C00000"/>
                </a:solidFill>
              </a:rPr>
              <a:t>Gyneco</a:t>
            </a:r>
            <a:r>
              <a:rPr lang="de-DE" sz="7200" dirty="0" smtClean="0">
                <a:solidFill>
                  <a:srgbClr val="C00000"/>
                </a:solidFill>
              </a:rPr>
              <a:t>- </a:t>
            </a:r>
            <a:r>
              <a:rPr lang="de-DE" sz="7200" dirty="0" err="1">
                <a:solidFill>
                  <a:srgbClr val="C00000"/>
                </a:solidFill>
              </a:rPr>
              <a:t>Oncology</a:t>
            </a:r>
            <a:r>
              <a:rPr lang="de-DE" sz="7200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6" name="Rechteck 5"/>
          <p:cNvSpPr/>
          <p:nvPr/>
        </p:nvSpPr>
        <p:spPr>
          <a:xfrm>
            <a:off x="429928" y="2571004"/>
            <a:ext cx="10564110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indent="-914400">
              <a:buAutoNum type="arabicPeriod"/>
            </a:pPr>
            <a:r>
              <a:rPr lang="de-DE" sz="4800" dirty="0">
                <a:solidFill>
                  <a:srgbClr val="92D050"/>
                </a:solidFill>
              </a:rPr>
              <a:t>Question : </a:t>
            </a:r>
            <a:r>
              <a:rPr lang="de-DE" sz="4800" dirty="0" err="1">
                <a:solidFill>
                  <a:srgbClr val="92D050"/>
                </a:solidFill>
              </a:rPr>
              <a:t>Curable</a:t>
            </a:r>
            <a:r>
              <a:rPr lang="de-DE" sz="4800" dirty="0">
                <a:solidFill>
                  <a:srgbClr val="92D050"/>
                </a:solidFill>
              </a:rPr>
              <a:t> </a:t>
            </a:r>
            <a:r>
              <a:rPr lang="de-DE" sz="4800" dirty="0" err="1">
                <a:solidFill>
                  <a:srgbClr val="92D050"/>
                </a:solidFill>
              </a:rPr>
              <a:t>vs</a:t>
            </a:r>
            <a:r>
              <a:rPr lang="de-DE" sz="4800" dirty="0">
                <a:solidFill>
                  <a:srgbClr val="92D050"/>
                </a:solidFill>
              </a:rPr>
              <a:t> not </a:t>
            </a:r>
            <a:r>
              <a:rPr lang="de-DE" sz="4800" dirty="0" err="1">
                <a:solidFill>
                  <a:srgbClr val="92D050"/>
                </a:solidFill>
              </a:rPr>
              <a:t>curable</a:t>
            </a:r>
            <a:r>
              <a:rPr lang="de-DE" sz="4800" dirty="0">
                <a:solidFill>
                  <a:srgbClr val="92D050"/>
                </a:solidFill>
              </a:rPr>
              <a:t>?</a:t>
            </a:r>
          </a:p>
          <a:p>
            <a:pPr marL="914400" indent="-914400">
              <a:buAutoNum type="arabicPeriod"/>
            </a:pPr>
            <a:r>
              <a:rPr lang="de-DE" sz="4800" dirty="0">
                <a:solidFill>
                  <a:srgbClr val="92D050"/>
                </a:solidFill>
              </a:rPr>
              <a:t>Question : </a:t>
            </a:r>
            <a:r>
              <a:rPr lang="de-DE" sz="4800" dirty="0" err="1">
                <a:solidFill>
                  <a:srgbClr val="92D050"/>
                </a:solidFill>
              </a:rPr>
              <a:t>Chemotherapy</a:t>
            </a:r>
            <a:r>
              <a:rPr lang="de-DE" sz="4800" dirty="0">
                <a:solidFill>
                  <a:srgbClr val="92D050"/>
                </a:solidFill>
              </a:rPr>
              <a:t>?</a:t>
            </a:r>
          </a:p>
          <a:p>
            <a:pPr marL="914400" indent="-914400">
              <a:buAutoNum type="arabicPeriod"/>
            </a:pPr>
            <a:r>
              <a:rPr lang="de-DE" sz="4800" dirty="0">
                <a:solidFill>
                  <a:srgbClr val="92D050"/>
                </a:solidFill>
              </a:rPr>
              <a:t>Question : </a:t>
            </a:r>
            <a:r>
              <a:rPr lang="de-DE" sz="4800" dirty="0" err="1">
                <a:solidFill>
                  <a:srgbClr val="92D050"/>
                </a:solidFill>
              </a:rPr>
              <a:t>What</a:t>
            </a:r>
            <a:r>
              <a:rPr lang="de-DE" sz="4800" dirty="0">
                <a:solidFill>
                  <a:srgbClr val="92D050"/>
                </a:solidFill>
              </a:rPr>
              <a:t> </a:t>
            </a:r>
            <a:r>
              <a:rPr lang="de-DE" sz="4800" dirty="0" err="1">
                <a:solidFill>
                  <a:srgbClr val="92D050"/>
                </a:solidFill>
              </a:rPr>
              <a:t>can</a:t>
            </a:r>
            <a:r>
              <a:rPr lang="de-DE" sz="4800" dirty="0">
                <a:solidFill>
                  <a:srgbClr val="92D050"/>
                </a:solidFill>
              </a:rPr>
              <a:t> I do?</a:t>
            </a:r>
          </a:p>
          <a:p>
            <a:pPr marL="914400" indent="-914400">
              <a:buAutoNum type="arabicPeriod"/>
            </a:pPr>
            <a:r>
              <a:rPr lang="de-DE" sz="4800" dirty="0">
                <a:solidFill>
                  <a:srgbClr val="92D050"/>
                </a:solidFill>
              </a:rPr>
              <a:t>Question : Am </a:t>
            </a:r>
            <a:r>
              <a:rPr lang="de-DE" sz="4800" dirty="0" smtClean="0">
                <a:solidFill>
                  <a:srgbClr val="92D050"/>
                </a:solidFill>
              </a:rPr>
              <a:t>I </a:t>
            </a:r>
            <a:r>
              <a:rPr lang="de-DE" sz="4800" dirty="0" err="1">
                <a:solidFill>
                  <a:srgbClr val="92D050"/>
                </a:solidFill>
              </a:rPr>
              <a:t>guilty</a:t>
            </a:r>
            <a:r>
              <a:rPr lang="de-DE" sz="4800" dirty="0">
                <a:solidFill>
                  <a:srgbClr val="92D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12779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0881361" y="654685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Dr. Cosima Zemlin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23948" y="2082238"/>
            <a:ext cx="1014572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solidFill>
                  <a:srgbClr val="92D050"/>
                </a:solidFill>
              </a:rPr>
              <a:t>-   </a:t>
            </a:r>
            <a:r>
              <a:rPr lang="en-US" sz="2400" dirty="0">
                <a:solidFill>
                  <a:srgbClr val="92D050"/>
                </a:solidFill>
              </a:rPr>
              <a:t>Type of cancer (histology, e.g. invasive breast </a:t>
            </a:r>
            <a:r>
              <a:rPr lang="en-US" sz="2400" dirty="0" smtClean="0">
                <a:solidFill>
                  <a:srgbClr val="92D050"/>
                </a:solidFill>
              </a:rPr>
              <a:t>cancer</a:t>
            </a:r>
            <a:r>
              <a:rPr lang="de-DE" sz="2400" dirty="0" smtClean="0">
                <a:solidFill>
                  <a:srgbClr val="92D050"/>
                </a:solidFill>
              </a:rPr>
              <a:t>, </a:t>
            </a:r>
            <a:r>
              <a:rPr lang="de-DE" sz="2400" dirty="0">
                <a:solidFill>
                  <a:srgbClr val="92D050"/>
                </a:solidFill>
              </a:rPr>
              <a:t>NST, G2)</a:t>
            </a:r>
            <a:br>
              <a:rPr lang="de-DE" sz="2400" dirty="0">
                <a:solidFill>
                  <a:srgbClr val="92D050"/>
                </a:solidFill>
              </a:rPr>
            </a:br>
            <a:endParaRPr lang="de-DE" sz="2400" dirty="0">
              <a:solidFill>
                <a:srgbClr val="92D050"/>
              </a:solidFill>
            </a:endParaRPr>
          </a:p>
          <a:p>
            <a:r>
              <a:rPr lang="de-DE" sz="2400" dirty="0">
                <a:solidFill>
                  <a:srgbClr val="92D050"/>
                </a:solidFill>
              </a:rPr>
              <a:t>-   Stage: TNM = </a:t>
            </a:r>
          </a:p>
          <a:p>
            <a:r>
              <a:rPr lang="de-DE" sz="2400" dirty="0">
                <a:solidFill>
                  <a:srgbClr val="92D050"/>
                </a:solidFill>
              </a:rPr>
              <a:t>	T = </a:t>
            </a:r>
            <a:r>
              <a:rPr lang="de-DE" sz="2400" dirty="0" err="1">
                <a:solidFill>
                  <a:srgbClr val="92D050"/>
                </a:solidFill>
              </a:rPr>
              <a:t>size</a:t>
            </a:r>
            <a:r>
              <a:rPr lang="de-DE" sz="2400" dirty="0">
                <a:solidFill>
                  <a:srgbClr val="92D050"/>
                </a:solidFill>
              </a:rPr>
              <a:t>, N = </a:t>
            </a:r>
            <a:r>
              <a:rPr lang="de-DE" sz="2400" dirty="0" err="1">
                <a:solidFill>
                  <a:srgbClr val="92D050"/>
                </a:solidFill>
              </a:rPr>
              <a:t>lymph</a:t>
            </a:r>
            <a:r>
              <a:rPr lang="de-DE" sz="2400" dirty="0">
                <a:solidFill>
                  <a:srgbClr val="92D050"/>
                </a:solidFill>
              </a:rPr>
              <a:t> </a:t>
            </a:r>
            <a:r>
              <a:rPr lang="de-DE" sz="2400" dirty="0" err="1">
                <a:solidFill>
                  <a:srgbClr val="92D050"/>
                </a:solidFill>
              </a:rPr>
              <a:t>node</a:t>
            </a:r>
            <a:r>
              <a:rPr lang="de-DE" sz="2400" dirty="0">
                <a:solidFill>
                  <a:srgbClr val="92D050"/>
                </a:solidFill>
              </a:rPr>
              <a:t> </a:t>
            </a:r>
            <a:r>
              <a:rPr lang="de-DE" sz="2400" dirty="0" err="1">
                <a:solidFill>
                  <a:srgbClr val="92D050"/>
                </a:solidFill>
              </a:rPr>
              <a:t>involvement</a:t>
            </a:r>
            <a:r>
              <a:rPr lang="de-DE" sz="2400" dirty="0">
                <a:solidFill>
                  <a:srgbClr val="92D050"/>
                </a:solidFill>
              </a:rPr>
              <a:t>, M = </a:t>
            </a:r>
            <a:r>
              <a:rPr lang="de-DE" sz="2400" dirty="0" err="1">
                <a:solidFill>
                  <a:srgbClr val="92D050"/>
                </a:solidFill>
              </a:rPr>
              <a:t>metastasis</a:t>
            </a:r>
            <a:r>
              <a:rPr lang="de-DE" sz="2400" dirty="0">
                <a:solidFill>
                  <a:srgbClr val="92D050"/>
                </a:solidFill>
              </a:rPr>
              <a:t/>
            </a:r>
            <a:br>
              <a:rPr lang="de-DE" sz="2400" dirty="0">
                <a:solidFill>
                  <a:srgbClr val="92D050"/>
                </a:solidFill>
              </a:rPr>
            </a:br>
            <a:endParaRPr lang="de-DE" sz="2400" dirty="0">
              <a:solidFill>
                <a:srgbClr val="92D050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dirty="0">
                <a:solidFill>
                  <a:srgbClr val="92D050"/>
                </a:solidFill>
              </a:rPr>
              <a:t>Additional information to estimate the risk of recurrence/metastasis 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solidFill>
                  <a:srgbClr val="92D050"/>
                </a:solidFill>
              </a:rPr>
              <a:t>(e.g. hormone receptor status)</a:t>
            </a:r>
            <a:r>
              <a:rPr lang="de-DE" sz="2400" dirty="0">
                <a:solidFill>
                  <a:srgbClr val="92D050"/>
                </a:solidFill>
              </a:rPr>
              <a:t/>
            </a:r>
            <a:br>
              <a:rPr lang="de-DE" sz="2400" dirty="0">
                <a:solidFill>
                  <a:srgbClr val="92D050"/>
                </a:solidFill>
              </a:rPr>
            </a:br>
            <a:endParaRPr lang="de-DE" sz="2400" dirty="0">
              <a:solidFill>
                <a:srgbClr val="92D050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dirty="0">
                <a:solidFill>
                  <a:srgbClr val="92D050"/>
                </a:solidFill>
              </a:rPr>
              <a:t>Age and health status of the patient</a:t>
            </a:r>
            <a:r>
              <a:rPr lang="de-DE" sz="2400" dirty="0">
                <a:solidFill>
                  <a:srgbClr val="92D050"/>
                </a:solidFill>
              </a:rPr>
              <a:t/>
            </a:r>
            <a:br>
              <a:rPr lang="de-DE" sz="2400" dirty="0">
                <a:solidFill>
                  <a:srgbClr val="92D050"/>
                </a:solidFill>
              </a:rPr>
            </a:br>
            <a:endParaRPr lang="de-DE" sz="2400" dirty="0">
              <a:solidFill>
                <a:srgbClr val="92D050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dirty="0">
                <a:solidFill>
                  <a:srgbClr val="92D050"/>
                </a:solidFill>
              </a:rPr>
              <a:t>Puzzle metaphor : “We need all the puzzle pieces to have a </a:t>
            </a:r>
          </a:p>
          <a:p>
            <a:pPr defTabSz="357188"/>
            <a:r>
              <a:rPr lang="en-US" sz="2400" dirty="0">
                <a:solidFill>
                  <a:srgbClr val="92D050"/>
                </a:solidFill>
              </a:rPr>
              <a:t>	clear picture and know what is best for you!”</a:t>
            </a:r>
            <a:endParaRPr lang="de-DE" sz="2400" dirty="0">
              <a:solidFill>
                <a:srgbClr val="92D050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178074" y="318254"/>
            <a:ext cx="731642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indent="-914400">
              <a:buAutoNum type="arabicPeriod"/>
            </a:pPr>
            <a:r>
              <a:rPr lang="de-DE" sz="4800" dirty="0" err="1">
                <a:solidFill>
                  <a:srgbClr val="C00000"/>
                </a:solidFill>
              </a:rPr>
              <a:t>Curable</a:t>
            </a:r>
            <a:r>
              <a:rPr lang="de-DE" sz="4800" dirty="0">
                <a:solidFill>
                  <a:srgbClr val="C00000"/>
                </a:solidFill>
              </a:rPr>
              <a:t> </a:t>
            </a:r>
            <a:r>
              <a:rPr lang="de-DE" sz="4800" dirty="0" err="1">
                <a:solidFill>
                  <a:srgbClr val="C00000"/>
                </a:solidFill>
              </a:rPr>
              <a:t>vs</a:t>
            </a:r>
            <a:r>
              <a:rPr lang="de-DE" sz="4800" dirty="0">
                <a:solidFill>
                  <a:srgbClr val="C00000"/>
                </a:solidFill>
              </a:rPr>
              <a:t> not </a:t>
            </a:r>
            <a:r>
              <a:rPr lang="de-DE" sz="4800" dirty="0" err="1">
                <a:solidFill>
                  <a:srgbClr val="C00000"/>
                </a:solidFill>
              </a:rPr>
              <a:t>curable</a:t>
            </a:r>
            <a:endParaRPr lang="de-DE" sz="4800" dirty="0">
              <a:solidFill>
                <a:srgbClr val="C00000"/>
              </a:solidFill>
            </a:endParaRPr>
          </a:p>
          <a:p>
            <a:pPr marL="914400" indent="-914400">
              <a:buAutoNum type="arabicPeriod"/>
            </a:pPr>
            <a:r>
              <a:rPr lang="de-DE" sz="4800" dirty="0" err="1">
                <a:solidFill>
                  <a:srgbClr val="C00000"/>
                </a:solidFill>
              </a:rPr>
              <a:t>Chemotherapy</a:t>
            </a:r>
            <a:r>
              <a:rPr lang="de-DE" sz="4800" dirty="0">
                <a:solidFill>
                  <a:srgbClr val="C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09387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0881361" y="654685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Dr. Cosima Zemlin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698269" y="2884317"/>
            <a:ext cx="7130157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dirty="0">
                <a:solidFill>
                  <a:srgbClr val="92D050"/>
                </a:solidFill>
              </a:rPr>
              <a:t>1. Operation</a:t>
            </a:r>
          </a:p>
          <a:p>
            <a:r>
              <a:rPr lang="de-DE" sz="4800" dirty="0">
                <a:solidFill>
                  <a:srgbClr val="92D050"/>
                </a:solidFill>
              </a:rPr>
              <a:t>2. Radiation</a:t>
            </a:r>
          </a:p>
          <a:p>
            <a:r>
              <a:rPr lang="de-DE" sz="4800" dirty="0">
                <a:solidFill>
                  <a:srgbClr val="92D050"/>
                </a:solidFill>
              </a:rPr>
              <a:t>3. Anti-hormonal </a:t>
            </a:r>
            <a:r>
              <a:rPr lang="de-DE" sz="4800" dirty="0" err="1">
                <a:solidFill>
                  <a:srgbClr val="92D050"/>
                </a:solidFill>
              </a:rPr>
              <a:t>therapy</a:t>
            </a:r>
            <a:endParaRPr lang="de-DE" sz="4800" dirty="0">
              <a:solidFill>
                <a:srgbClr val="92D050"/>
              </a:solidFill>
            </a:endParaRPr>
          </a:p>
          <a:p>
            <a:r>
              <a:rPr lang="de-DE" sz="4800" dirty="0">
                <a:solidFill>
                  <a:srgbClr val="92D050"/>
                </a:solidFill>
              </a:rPr>
              <a:t>4. </a:t>
            </a:r>
            <a:r>
              <a:rPr lang="de-DE" sz="4800" dirty="0" err="1">
                <a:solidFill>
                  <a:srgbClr val="92D050"/>
                </a:solidFill>
              </a:rPr>
              <a:t>Chemotherapy</a:t>
            </a:r>
            <a:endParaRPr lang="de-DE" sz="4800" dirty="0">
              <a:solidFill>
                <a:srgbClr val="92D050"/>
              </a:solidFill>
            </a:endParaRPr>
          </a:p>
          <a:p>
            <a:r>
              <a:rPr lang="de-DE" sz="4800" dirty="0">
                <a:solidFill>
                  <a:srgbClr val="92D050"/>
                </a:solidFill>
              </a:rPr>
              <a:t>5. </a:t>
            </a:r>
            <a:r>
              <a:rPr lang="de-DE" sz="4800" dirty="0" err="1">
                <a:solidFill>
                  <a:srgbClr val="92D050"/>
                </a:solidFill>
              </a:rPr>
              <a:t>Antibodies</a:t>
            </a:r>
            <a:endParaRPr lang="de-DE" sz="4800" dirty="0">
              <a:solidFill>
                <a:srgbClr val="92D05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275014" y="299254"/>
            <a:ext cx="764664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200" dirty="0">
                <a:solidFill>
                  <a:srgbClr val="C00000"/>
                </a:solidFill>
              </a:rPr>
              <a:t>Therapy</a:t>
            </a:r>
          </a:p>
          <a:p>
            <a:r>
              <a:rPr lang="de-DE" sz="7200" dirty="0" err="1">
                <a:solidFill>
                  <a:srgbClr val="C00000"/>
                </a:solidFill>
              </a:rPr>
              <a:t>for</a:t>
            </a:r>
            <a:r>
              <a:rPr lang="de-DE" sz="7200" dirty="0">
                <a:solidFill>
                  <a:srgbClr val="C00000"/>
                </a:solidFill>
              </a:rPr>
              <a:t> </a:t>
            </a:r>
            <a:r>
              <a:rPr lang="de-DE" sz="7200" dirty="0" err="1">
                <a:solidFill>
                  <a:srgbClr val="C00000"/>
                </a:solidFill>
              </a:rPr>
              <a:t>breast</a:t>
            </a:r>
            <a:r>
              <a:rPr lang="de-DE" sz="7200" dirty="0">
                <a:solidFill>
                  <a:srgbClr val="C00000"/>
                </a:solidFill>
              </a:rPr>
              <a:t> </a:t>
            </a:r>
            <a:r>
              <a:rPr lang="de-DE" sz="7200" dirty="0" err="1">
                <a:solidFill>
                  <a:srgbClr val="C00000"/>
                </a:solidFill>
              </a:rPr>
              <a:t>cancer</a:t>
            </a:r>
            <a:r>
              <a:rPr lang="de-DE" sz="7200" dirty="0">
                <a:solidFill>
                  <a:srgbClr val="C00000"/>
                </a:solidFill>
              </a:rPr>
              <a:t>?</a:t>
            </a:r>
          </a:p>
        </p:txBody>
      </p:sp>
      <p:cxnSp>
        <p:nvCxnSpPr>
          <p:cNvPr id="6" name="Gerader Verbinder 5"/>
          <p:cNvCxnSpPr/>
          <p:nvPr/>
        </p:nvCxnSpPr>
        <p:spPr>
          <a:xfrm>
            <a:off x="507076" y="4405745"/>
            <a:ext cx="835429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513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0881361" y="654685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Dr. Cosima Zemlin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65512" y="1949234"/>
            <a:ext cx="964597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dirty="0">
                <a:solidFill>
                  <a:srgbClr val="92D050"/>
                </a:solidFill>
              </a:rPr>
              <a:t>1. Sports</a:t>
            </a:r>
          </a:p>
          <a:p>
            <a:r>
              <a:rPr lang="de-DE" sz="4800" dirty="0">
                <a:solidFill>
                  <a:srgbClr val="92D050"/>
                </a:solidFill>
              </a:rPr>
              <a:t>2. </a:t>
            </a:r>
            <a:r>
              <a:rPr lang="de-DE" sz="4800" dirty="0" err="1">
                <a:solidFill>
                  <a:srgbClr val="92D050"/>
                </a:solidFill>
              </a:rPr>
              <a:t>Healthy</a:t>
            </a:r>
            <a:r>
              <a:rPr lang="de-DE" sz="4800" dirty="0">
                <a:solidFill>
                  <a:srgbClr val="92D050"/>
                </a:solidFill>
              </a:rPr>
              <a:t> </a:t>
            </a:r>
            <a:r>
              <a:rPr lang="de-DE" sz="4800" dirty="0" err="1">
                <a:solidFill>
                  <a:srgbClr val="92D050"/>
                </a:solidFill>
              </a:rPr>
              <a:t>diet</a:t>
            </a:r>
            <a:endParaRPr lang="de-DE" sz="4800" dirty="0">
              <a:solidFill>
                <a:srgbClr val="92D050"/>
              </a:solidFill>
            </a:endParaRPr>
          </a:p>
          <a:p>
            <a:r>
              <a:rPr lang="de-DE" sz="4800" dirty="0">
                <a:solidFill>
                  <a:srgbClr val="92D050"/>
                </a:solidFill>
              </a:rPr>
              <a:t>3. </a:t>
            </a:r>
            <a:r>
              <a:rPr lang="de-DE" sz="4800" dirty="0" smtClean="0">
                <a:solidFill>
                  <a:srgbClr val="92D050"/>
                </a:solidFill>
              </a:rPr>
              <a:t>Psycho-</a:t>
            </a:r>
            <a:r>
              <a:rPr lang="de-DE" sz="4800" dirty="0" err="1" smtClean="0">
                <a:solidFill>
                  <a:srgbClr val="92D050"/>
                </a:solidFill>
              </a:rPr>
              <a:t>oncology</a:t>
            </a:r>
            <a:endParaRPr lang="de-DE" sz="4800" dirty="0">
              <a:solidFill>
                <a:srgbClr val="92D050"/>
              </a:solidFill>
            </a:endParaRPr>
          </a:p>
          <a:p>
            <a:r>
              <a:rPr lang="de-DE" sz="4800" dirty="0">
                <a:solidFill>
                  <a:srgbClr val="92D050"/>
                </a:solidFill>
              </a:rPr>
              <a:t>4. Folder, </a:t>
            </a:r>
            <a:r>
              <a:rPr lang="de-DE" sz="4800" dirty="0" err="1" smtClean="0">
                <a:solidFill>
                  <a:srgbClr val="92D050"/>
                </a:solidFill>
              </a:rPr>
              <a:t>to</a:t>
            </a:r>
            <a:r>
              <a:rPr lang="de-DE" sz="4800" dirty="0" smtClean="0">
                <a:solidFill>
                  <a:srgbClr val="92D050"/>
                </a:solidFill>
              </a:rPr>
              <a:t> </a:t>
            </a:r>
            <a:r>
              <a:rPr lang="de-DE" sz="4800" dirty="0" err="1" smtClean="0">
                <a:solidFill>
                  <a:srgbClr val="92D050"/>
                </a:solidFill>
              </a:rPr>
              <a:t>write</a:t>
            </a:r>
            <a:r>
              <a:rPr lang="de-DE" sz="4800" dirty="0" smtClean="0">
                <a:solidFill>
                  <a:srgbClr val="92D050"/>
                </a:solidFill>
              </a:rPr>
              <a:t> </a:t>
            </a:r>
            <a:r>
              <a:rPr lang="de-DE" sz="4800" dirty="0">
                <a:solidFill>
                  <a:srgbClr val="92D050"/>
                </a:solidFill>
              </a:rPr>
              <a:t>down </a:t>
            </a:r>
            <a:r>
              <a:rPr lang="de-DE" sz="4800" dirty="0" err="1">
                <a:solidFill>
                  <a:srgbClr val="92D050"/>
                </a:solidFill>
              </a:rPr>
              <a:t>questions</a:t>
            </a:r>
            <a:endParaRPr lang="de-DE" sz="4800" dirty="0">
              <a:solidFill>
                <a:srgbClr val="92D050"/>
              </a:solidFill>
            </a:endParaRPr>
          </a:p>
          <a:p>
            <a:r>
              <a:rPr lang="de-DE" sz="4800" dirty="0">
                <a:solidFill>
                  <a:srgbClr val="92D050"/>
                </a:solidFill>
              </a:rPr>
              <a:t>5. </a:t>
            </a:r>
            <a:r>
              <a:rPr lang="en-US" sz="4800" dirty="0">
                <a:solidFill>
                  <a:srgbClr val="92D050"/>
                </a:solidFill>
              </a:rPr>
              <a:t>Advice center, </a:t>
            </a:r>
            <a:r>
              <a:rPr lang="de-DE" sz="4800" dirty="0" err="1">
                <a:solidFill>
                  <a:srgbClr val="92D050"/>
                </a:solidFill>
              </a:rPr>
              <a:t>s</a:t>
            </a:r>
            <a:r>
              <a:rPr lang="de-DE" sz="4800" dirty="0" err="1" smtClean="0">
                <a:solidFill>
                  <a:srgbClr val="92D050"/>
                </a:solidFill>
              </a:rPr>
              <a:t>upport</a:t>
            </a:r>
            <a:r>
              <a:rPr lang="de-DE" sz="4800" dirty="0" smtClean="0">
                <a:solidFill>
                  <a:srgbClr val="92D050"/>
                </a:solidFill>
              </a:rPr>
              <a:t> </a:t>
            </a:r>
            <a:r>
              <a:rPr lang="de-DE" sz="4800" dirty="0" err="1" smtClean="0">
                <a:solidFill>
                  <a:srgbClr val="92D050"/>
                </a:solidFill>
              </a:rPr>
              <a:t>group</a:t>
            </a:r>
            <a:r>
              <a:rPr lang="en-US" sz="4800" dirty="0" smtClean="0">
                <a:solidFill>
                  <a:srgbClr val="92D050"/>
                </a:solidFill>
              </a:rPr>
              <a:t>, </a:t>
            </a:r>
            <a:endParaRPr lang="en-US" sz="4800" dirty="0">
              <a:solidFill>
                <a:srgbClr val="92D050"/>
              </a:solidFill>
            </a:endParaRPr>
          </a:p>
          <a:p>
            <a:pPr defTabSz="357188"/>
            <a:r>
              <a:rPr lang="en-US" sz="4800" dirty="0">
                <a:solidFill>
                  <a:srgbClr val="92D050"/>
                </a:solidFill>
              </a:rPr>
              <a:t>		health insurance</a:t>
            </a:r>
            <a:endParaRPr lang="de-DE" sz="4800" dirty="0">
              <a:solidFill>
                <a:srgbClr val="92D05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275014" y="299254"/>
            <a:ext cx="62183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200" dirty="0" err="1" smtClean="0">
                <a:solidFill>
                  <a:srgbClr val="C00000"/>
                </a:solidFill>
              </a:rPr>
              <a:t>What</a:t>
            </a:r>
            <a:r>
              <a:rPr lang="de-DE" sz="7200" dirty="0" smtClean="0">
                <a:solidFill>
                  <a:srgbClr val="C00000"/>
                </a:solidFill>
              </a:rPr>
              <a:t> </a:t>
            </a:r>
            <a:r>
              <a:rPr lang="de-DE" sz="7200" dirty="0" err="1" smtClean="0">
                <a:solidFill>
                  <a:srgbClr val="C00000"/>
                </a:solidFill>
              </a:rPr>
              <a:t>can</a:t>
            </a:r>
            <a:r>
              <a:rPr lang="de-DE" sz="7200" dirty="0" smtClean="0">
                <a:solidFill>
                  <a:srgbClr val="C00000"/>
                </a:solidFill>
              </a:rPr>
              <a:t> I do?</a:t>
            </a:r>
            <a:endParaRPr lang="de-DE" sz="7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87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0881361" y="654685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Dr. Cosima Zemlin</a:t>
            </a:r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1138845" y="274319"/>
            <a:ext cx="8711738" cy="49959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de-DE" sz="9600" dirty="0" err="1"/>
              <a:t>Thank</a:t>
            </a:r>
            <a:r>
              <a:rPr lang="de-DE" sz="9600" dirty="0"/>
              <a:t> </a:t>
            </a:r>
            <a:r>
              <a:rPr lang="de-DE" sz="9600" dirty="0" err="1"/>
              <a:t>you</a:t>
            </a:r>
            <a:r>
              <a:rPr lang="de-DE" sz="9600" dirty="0"/>
              <a:t> and </a:t>
            </a:r>
            <a:r>
              <a:rPr lang="de-DE" sz="9600" dirty="0" err="1"/>
              <a:t>good</a:t>
            </a:r>
            <a:r>
              <a:rPr lang="de-DE" sz="9600" dirty="0"/>
              <a:t> </a:t>
            </a:r>
            <a:r>
              <a:rPr lang="de-DE" sz="9600" dirty="0" err="1"/>
              <a:t>luck</a:t>
            </a:r>
            <a:r>
              <a:rPr lang="de-DE" sz="9600" dirty="0"/>
              <a:t>!</a:t>
            </a:r>
          </a:p>
          <a:p>
            <a:pPr algn="ctr"/>
            <a:endParaRPr lang="de-DE" sz="3200" dirty="0"/>
          </a:p>
          <a:p>
            <a:pPr algn="ctr"/>
            <a:r>
              <a:rPr lang="de-DE" sz="9600" dirty="0">
                <a:sym typeface="Wingdings" panose="05000000000000000000" pitchFamily="2" charset="2"/>
              </a:rPr>
              <a:t></a:t>
            </a:r>
            <a:endParaRPr lang="de-DE" sz="9600" dirty="0"/>
          </a:p>
        </p:txBody>
      </p:sp>
    </p:spTree>
    <p:extLst>
      <p:ext uri="{BB962C8B-B14F-4D97-AF65-F5344CB8AC3E}">
        <p14:creationId xmlns:p14="http://schemas.microsoft.com/office/powerpoint/2010/main" val="3850988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0881361" y="654685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Dr. Cosima Zemlin</a:t>
            </a:r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1138845" y="274319"/>
            <a:ext cx="8711738" cy="49959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de-DE" sz="9600" dirty="0" err="1"/>
              <a:t>Thank</a:t>
            </a:r>
            <a:r>
              <a:rPr lang="de-DE" sz="9600" dirty="0"/>
              <a:t> </a:t>
            </a:r>
            <a:r>
              <a:rPr lang="de-DE" sz="9600" dirty="0" err="1"/>
              <a:t>you</a:t>
            </a:r>
            <a:r>
              <a:rPr lang="de-DE" sz="9600" dirty="0"/>
              <a:t> and </a:t>
            </a:r>
            <a:r>
              <a:rPr lang="de-DE" sz="9600" dirty="0" err="1"/>
              <a:t>good</a:t>
            </a:r>
            <a:r>
              <a:rPr lang="de-DE" sz="9600" dirty="0"/>
              <a:t> </a:t>
            </a:r>
            <a:r>
              <a:rPr lang="de-DE" sz="9600" dirty="0" err="1"/>
              <a:t>luck</a:t>
            </a:r>
            <a:r>
              <a:rPr lang="de-DE" sz="9600" dirty="0"/>
              <a:t>!</a:t>
            </a:r>
          </a:p>
          <a:p>
            <a:pPr algn="ctr"/>
            <a:endParaRPr lang="de-DE" sz="3200" dirty="0"/>
          </a:p>
          <a:p>
            <a:pPr algn="ctr"/>
            <a:r>
              <a:rPr lang="de-DE" sz="9600" dirty="0">
                <a:sym typeface="Wingdings" panose="05000000000000000000" pitchFamily="2" charset="2"/>
              </a:rPr>
              <a:t></a:t>
            </a:r>
            <a:endParaRPr lang="de-DE" sz="9600" dirty="0"/>
          </a:p>
        </p:txBody>
      </p:sp>
      <p:sp>
        <p:nvSpPr>
          <p:cNvPr id="2" name="Textfeld 1"/>
          <p:cNvSpPr txBox="1"/>
          <p:nvPr/>
        </p:nvSpPr>
        <p:spPr>
          <a:xfrm>
            <a:off x="357447" y="5838973"/>
            <a:ext cx="56012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>
                <a:solidFill>
                  <a:srgbClr val="92D050"/>
                </a:solidFill>
              </a:rPr>
              <a:t>PS.: Humor </a:t>
            </a:r>
            <a:r>
              <a:rPr lang="de-DE" sz="4000" dirty="0" err="1" smtClean="0">
                <a:solidFill>
                  <a:srgbClr val="92D050"/>
                </a:solidFill>
              </a:rPr>
              <a:t>helps</a:t>
            </a:r>
            <a:r>
              <a:rPr lang="de-DE" sz="4000" dirty="0" smtClean="0">
                <a:solidFill>
                  <a:srgbClr val="92D050"/>
                </a:solidFill>
              </a:rPr>
              <a:t> </a:t>
            </a:r>
            <a:r>
              <a:rPr lang="de-DE" sz="4000" dirty="0" err="1" smtClean="0">
                <a:solidFill>
                  <a:srgbClr val="92D050"/>
                </a:solidFill>
              </a:rPr>
              <a:t>too</a:t>
            </a:r>
            <a:r>
              <a:rPr lang="de-DE" sz="4000" dirty="0" smtClean="0">
                <a:solidFill>
                  <a:srgbClr val="92D050"/>
                </a:solidFill>
              </a:rPr>
              <a:t>!!!</a:t>
            </a:r>
            <a:endParaRPr lang="de-DE" sz="4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404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0881361" y="654685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Dr. Cosima Zemlin</a:t>
            </a:r>
          </a:p>
        </p:txBody>
      </p:sp>
      <p:sp>
        <p:nvSpPr>
          <p:cNvPr id="3" name="Ellipse 2"/>
          <p:cNvSpPr/>
          <p:nvPr/>
        </p:nvSpPr>
        <p:spPr>
          <a:xfrm>
            <a:off x="1756598" y="3449782"/>
            <a:ext cx="4372495" cy="270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800" dirty="0" err="1">
                <a:solidFill>
                  <a:srgbClr val="C00000"/>
                </a:solidFill>
              </a:rPr>
              <a:t>Is</a:t>
            </a:r>
            <a:r>
              <a:rPr lang="de-DE" sz="4800" dirty="0">
                <a:solidFill>
                  <a:srgbClr val="C00000"/>
                </a:solidFill>
              </a:rPr>
              <a:t> </a:t>
            </a:r>
            <a:r>
              <a:rPr lang="de-DE" sz="4800" dirty="0" err="1">
                <a:solidFill>
                  <a:srgbClr val="C00000"/>
                </a:solidFill>
              </a:rPr>
              <a:t>it</a:t>
            </a:r>
            <a:r>
              <a:rPr lang="de-DE" sz="4800" dirty="0">
                <a:solidFill>
                  <a:srgbClr val="C00000"/>
                </a:solidFill>
              </a:rPr>
              <a:t> possible?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997575" y="482135"/>
            <a:ext cx="1037423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0" dirty="0" err="1">
                <a:solidFill>
                  <a:srgbClr val="C00000"/>
                </a:solidFill>
              </a:rPr>
              <a:t>Breaking</a:t>
            </a:r>
            <a:r>
              <a:rPr lang="de-DE" sz="8000" dirty="0">
                <a:solidFill>
                  <a:srgbClr val="C00000"/>
                </a:solidFill>
              </a:rPr>
              <a:t> Bad News</a:t>
            </a:r>
          </a:p>
          <a:p>
            <a:pPr algn="ctr"/>
            <a:r>
              <a:rPr lang="de-DE" sz="6600" dirty="0" err="1">
                <a:solidFill>
                  <a:srgbClr val="C00000"/>
                </a:solidFill>
              </a:rPr>
              <a:t>w</a:t>
            </a:r>
            <a:r>
              <a:rPr lang="de-DE" sz="6600" dirty="0" err="1" smtClean="0">
                <a:solidFill>
                  <a:srgbClr val="C00000"/>
                </a:solidFill>
              </a:rPr>
              <a:t>ell</a:t>
            </a:r>
            <a:r>
              <a:rPr lang="de-DE" sz="6600" dirty="0" smtClean="0">
                <a:solidFill>
                  <a:srgbClr val="C00000"/>
                </a:solidFill>
              </a:rPr>
              <a:t> </a:t>
            </a:r>
            <a:r>
              <a:rPr lang="de-DE" sz="6600" dirty="0" err="1" smtClean="0">
                <a:solidFill>
                  <a:srgbClr val="C00000"/>
                </a:solidFill>
              </a:rPr>
              <a:t>communicated</a:t>
            </a:r>
            <a:endParaRPr lang="de-DE" sz="6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51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0881361" y="654685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Dr. Cosima Zemlin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681642" y="2123801"/>
            <a:ext cx="567334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dirty="0">
                <a:solidFill>
                  <a:srgbClr val="C00000"/>
                </a:solidFill>
              </a:rPr>
              <a:t>S</a:t>
            </a:r>
            <a:r>
              <a:rPr lang="de-DE" sz="4000" dirty="0">
                <a:solidFill>
                  <a:srgbClr val="92D050"/>
                </a:solidFill>
              </a:rPr>
              <a:t>etting </a:t>
            </a:r>
            <a:r>
              <a:rPr lang="de-DE" sz="4000" dirty="0" err="1">
                <a:solidFill>
                  <a:srgbClr val="92D050"/>
                </a:solidFill>
              </a:rPr>
              <a:t>up</a:t>
            </a:r>
            <a:r>
              <a:rPr lang="de-DE" sz="4000" dirty="0">
                <a:solidFill>
                  <a:srgbClr val="92D050"/>
                </a:solidFill>
              </a:rPr>
              <a:t> and </a:t>
            </a:r>
            <a:r>
              <a:rPr lang="de-DE" sz="4000" dirty="0" err="1">
                <a:solidFill>
                  <a:srgbClr val="92D050"/>
                </a:solidFill>
              </a:rPr>
              <a:t>starting</a:t>
            </a:r>
            <a:endParaRPr lang="de-DE" sz="4000" dirty="0">
              <a:solidFill>
                <a:srgbClr val="92D050"/>
              </a:solidFill>
            </a:endParaRPr>
          </a:p>
          <a:p>
            <a:r>
              <a:rPr lang="de-DE" sz="4800" dirty="0" err="1">
                <a:solidFill>
                  <a:srgbClr val="C00000"/>
                </a:solidFill>
              </a:rPr>
              <a:t>P</a:t>
            </a:r>
            <a:r>
              <a:rPr lang="de-DE" sz="4000" dirty="0" err="1">
                <a:solidFill>
                  <a:srgbClr val="92D050"/>
                </a:solidFill>
              </a:rPr>
              <a:t>erception</a:t>
            </a:r>
            <a:endParaRPr lang="de-DE" sz="4000" dirty="0">
              <a:solidFill>
                <a:srgbClr val="92D050"/>
              </a:solidFill>
            </a:endParaRPr>
          </a:p>
          <a:p>
            <a:r>
              <a:rPr lang="de-DE" sz="4800" dirty="0">
                <a:solidFill>
                  <a:srgbClr val="C00000"/>
                </a:solidFill>
              </a:rPr>
              <a:t>I</a:t>
            </a:r>
            <a:r>
              <a:rPr lang="de-DE" sz="4000" dirty="0">
                <a:solidFill>
                  <a:srgbClr val="92D050"/>
                </a:solidFill>
              </a:rPr>
              <a:t>nvitation</a:t>
            </a:r>
          </a:p>
          <a:p>
            <a:r>
              <a:rPr lang="de-DE" sz="4800" dirty="0">
                <a:solidFill>
                  <a:srgbClr val="C00000"/>
                </a:solidFill>
              </a:rPr>
              <a:t>K</a:t>
            </a:r>
            <a:r>
              <a:rPr lang="de-DE" sz="4000" dirty="0">
                <a:solidFill>
                  <a:srgbClr val="92D050"/>
                </a:solidFill>
              </a:rPr>
              <a:t>nowledge</a:t>
            </a:r>
          </a:p>
          <a:p>
            <a:r>
              <a:rPr lang="de-DE" sz="4800" dirty="0" err="1">
                <a:solidFill>
                  <a:srgbClr val="C00000"/>
                </a:solidFill>
              </a:rPr>
              <a:t>E</a:t>
            </a:r>
            <a:r>
              <a:rPr lang="de-DE" sz="4000" dirty="0" err="1">
                <a:solidFill>
                  <a:srgbClr val="92D050"/>
                </a:solidFill>
              </a:rPr>
              <a:t>motions</a:t>
            </a:r>
            <a:endParaRPr lang="de-DE" sz="4000" dirty="0">
              <a:solidFill>
                <a:srgbClr val="92D050"/>
              </a:solidFill>
            </a:endParaRPr>
          </a:p>
          <a:p>
            <a:r>
              <a:rPr lang="de-DE" sz="4800" dirty="0" err="1">
                <a:solidFill>
                  <a:srgbClr val="C00000"/>
                </a:solidFill>
              </a:rPr>
              <a:t>S</a:t>
            </a:r>
            <a:r>
              <a:rPr lang="de-DE" sz="4000" dirty="0" err="1">
                <a:solidFill>
                  <a:srgbClr val="92D050"/>
                </a:solidFill>
              </a:rPr>
              <a:t>trategy</a:t>
            </a:r>
            <a:r>
              <a:rPr lang="de-DE" sz="4000" dirty="0">
                <a:solidFill>
                  <a:srgbClr val="92D050"/>
                </a:solidFill>
              </a:rPr>
              <a:t> </a:t>
            </a:r>
            <a:r>
              <a:rPr lang="de-DE" sz="4000" dirty="0" err="1">
                <a:solidFill>
                  <a:srgbClr val="92D050"/>
                </a:solidFill>
              </a:rPr>
              <a:t>and</a:t>
            </a:r>
            <a:r>
              <a:rPr lang="de-DE" sz="4000" dirty="0">
                <a:solidFill>
                  <a:srgbClr val="92D050"/>
                </a:solidFill>
              </a:rPr>
              <a:t> </a:t>
            </a:r>
            <a:r>
              <a:rPr lang="de-DE" sz="4000" dirty="0" err="1">
                <a:solidFill>
                  <a:srgbClr val="92D050"/>
                </a:solidFill>
              </a:rPr>
              <a:t>summary</a:t>
            </a:r>
            <a:endParaRPr lang="de-DE" sz="4000" dirty="0">
              <a:solidFill>
                <a:srgbClr val="92D05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830176" y="16622"/>
            <a:ext cx="538480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dirty="0">
                <a:solidFill>
                  <a:srgbClr val="C00000"/>
                </a:solidFill>
              </a:rPr>
              <a:t>Breaking Bad News</a:t>
            </a:r>
          </a:p>
          <a:p>
            <a:pPr algn="ctr"/>
            <a:r>
              <a:rPr lang="de-DE" sz="4000" dirty="0" err="1">
                <a:solidFill>
                  <a:srgbClr val="C00000"/>
                </a:solidFill>
              </a:rPr>
              <a:t>w</a:t>
            </a:r>
            <a:r>
              <a:rPr lang="de-DE" sz="4000" dirty="0" err="1" smtClean="0">
                <a:solidFill>
                  <a:srgbClr val="C00000"/>
                </a:solidFill>
              </a:rPr>
              <a:t>ell</a:t>
            </a:r>
            <a:r>
              <a:rPr lang="de-DE" sz="4000" dirty="0" smtClean="0">
                <a:solidFill>
                  <a:srgbClr val="C00000"/>
                </a:solidFill>
              </a:rPr>
              <a:t> </a:t>
            </a:r>
            <a:r>
              <a:rPr lang="de-DE" sz="4000" dirty="0" err="1" smtClean="0">
                <a:solidFill>
                  <a:srgbClr val="C00000"/>
                </a:solidFill>
              </a:rPr>
              <a:t>communicated</a:t>
            </a:r>
            <a:r>
              <a:rPr lang="de-DE" sz="4000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de-DE" sz="4000" dirty="0" err="1" smtClean="0">
                <a:solidFill>
                  <a:srgbClr val="C00000"/>
                </a:solidFill>
              </a:rPr>
              <a:t>Is</a:t>
            </a:r>
            <a:r>
              <a:rPr lang="de-DE" sz="4000" dirty="0" smtClean="0">
                <a:solidFill>
                  <a:srgbClr val="C00000"/>
                </a:solidFill>
              </a:rPr>
              <a:t> </a:t>
            </a:r>
            <a:r>
              <a:rPr lang="de-DE" sz="4000" dirty="0" err="1">
                <a:solidFill>
                  <a:srgbClr val="C00000"/>
                </a:solidFill>
              </a:rPr>
              <a:t>it</a:t>
            </a:r>
            <a:r>
              <a:rPr lang="de-DE" sz="4000" dirty="0">
                <a:solidFill>
                  <a:srgbClr val="C00000"/>
                </a:solidFill>
              </a:rPr>
              <a:t> possible?</a:t>
            </a:r>
          </a:p>
        </p:txBody>
      </p:sp>
    </p:spTree>
    <p:extLst>
      <p:ext uri="{BB962C8B-B14F-4D97-AF65-F5344CB8AC3E}">
        <p14:creationId xmlns:p14="http://schemas.microsoft.com/office/powerpoint/2010/main" val="1748312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0881361" y="654685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Dr. Cosima Zemlin</a:t>
            </a:r>
          </a:p>
        </p:txBody>
      </p:sp>
      <p:sp>
        <p:nvSpPr>
          <p:cNvPr id="3" name="Ellipse 2"/>
          <p:cNvSpPr/>
          <p:nvPr/>
        </p:nvSpPr>
        <p:spPr>
          <a:xfrm>
            <a:off x="1197033" y="109849"/>
            <a:ext cx="7938654" cy="1099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800" b="1" dirty="0">
                <a:solidFill>
                  <a:srgbClr val="C00000"/>
                </a:solidFill>
              </a:rPr>
              <a:t>S</a:t>
            </a:r>
            <a:r>
              <a:rPr lang="de-DE" sz="4000" dirty="0">
                <a:solidFill>
                  <a:srgbClr val="C00000"/>
                </a:solidFill>
              </a:rPr>
              <a:t>etting </a:t>
            </a:r>
            <a:r>
              <a:rPr lang="de-DE" sz="4000" dirty="0" err="1">
                <a:solidFill>
                  <a:srgbClr val="C00000"/>
                </a:solidFill>
              </a:rPr>
              <a:t>up</a:t>
            </a:r>
            <a:r>
              <a:rPr lang="de-DE" sz="4000" dirty="0">
                <a:solidFill>
                  <a:srgbClr val="C00000"/>
                </a:solidFill>
              </a:rPr>
              <a:t> </a:t>
            </a:r>
            <a:r>
              <a:rPr lang="de-DE" sz="4000" dirty="0" err="1">
                <a:solidFill>
                  <a:srgbClr val="C00000"/>
                </a:solidFill>
              </a:rPr>
              <a:t>and</a:t>
            </a:r>
            <a:r>
              <a:rPr lang="de-DE" sz="4000" dirty="0">
                <a:solidFill>
                  <a:srgbClr val="C00000"/>
                </a:solidFill>
              </a:rPr>
              <a:t> </a:t>
            </a:r>
            <a:r>
              <a:rPr lang="de-DE" sz="4000" dirty="0" err="1">
                <a:solidFill>
                  <a:srgbClr val="C00000"/>
                </a:solidFill>
              </a:rPr>
              <a:t>starting</a:t>
            </a:r>
            <a:endParaRPr lang="de-DE" sz="4000" dirty="0">
              <a:solidFill>
                <a:srgbClr val="C0000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16726" y="1508606"/>
            <a:ext cx="10078400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rgbClr val="92D050"/>
                </a:solidFill>
              </a:rPr>
              <a:t>- Am I </a:t>
            </a:r>
            <a:r>
              <a:rPr lang="de-DE" sz="3200" dirty="0" err="1">
                <a:solidFill>
                  <a:srgbClr val="92D050"/>
                </a:solidFill>
              </a:rPr>
              <a:t>prepared</a:t>
            </a:r>
            <a:r>
              <a:rPr lang="de-DE" sz="3200" dirty="0">
                <a:solidFill>
                  <a:srgbClr val="92D050"/>
                </a:solidFill>
              </a:rPr>
              <a:t>? </a:t>
            </a:r>
            <a:r>
              <a:rPr lang="de-DE" sz="3200" dirty="0" smtClean="0">
                <a:solidFill>
                  <a:srgbClr val="92D050"/>
                </a:solidFill>
              </a:rPr>
              <a:t>(</a:t>
            </a:r>
            <a:r>
              <a:rPr lang="de-DE" sz="3200" dirty="0" err="1" smtClean="0">
                <a:solidFill>
                  <a:srgbClr val="92D050"/>
                </a:solidFill>
              </a:rPr>
              <a:t>review</a:t>
            </a:r>
            <a:r>
              <a:rPr lang="de-DE" sz="3200" dirty="0" smtClean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medical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 smtClean="0">
                <a:solidFill>
                  <a:srgbClr val="92D050"/>
                </a:solidFill>
              </a:rPr>
              <a:t>findings</a:t>
            </a:r>
            <a:r>
              <a:rPr lang="de-DE" sz="3200" dirty="0" smtClean="0">
                <a:solidFill>
                  <a:srgbClr val="92D050"/>
                </a:solidFill>
              </a:rPr>
              <a:t>)</a:t>
            </a:r>
            <a:endParaRPr lang="de-DE" sz="3200" dirty="0">
              <a:solidFill>
                <a:srgbClr val="92D050"/>
              </a:solidFill>
            </a:endParaRPr>
          </a:p>
          <a:p>
            <a:r>
              <a:rPr lang="de-DE" sz="3200" dirty="0">
                <a:solidFill>
                  <a:srgbClr val="92D050"/>
                </a:solidFill>
              </a:rPr>
              <a:t>- Do I </a:t>
            </a:r>
            <a:r>
              <a:rPr lang="de-DE" sz="3200" dirty="0" err="1">
                <a:solidFill>
                  <a:srgbClr val="92D050"/>
                </a:solidFill>
              </a:rPr>
              <a:t>have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everything</a:t>
            </a:r>
            <a:r>
              <a:rPr lang="de-DE" sz="3200" dirty="0">
                <a:solidFill>
                  <a:srgbClr val="92D050"/>
                </a:solidFill>
              </a:rPr>
              <a:t> I </a:t>
            </a:r>
            <a:r>
              <a:rPr lang="de-DE" sz="3200" dirty="0" err="1">
                <a:solidFill>
                  <a:srgbClr val="92D050"/>
                </a:solidFill>
              </a:rPr>
              <a:t>need</a:t>
            </a:r>
            <a:r>
              <a:rPr lang="de-DE" sz="3200" dirty="0">
                <a:solidFill>
                  <a:srgbClr val="92D050"/>
                </a:solidFill>
              </a:rPr>
              <a:t>?</a:t>
            </a:r>
            <a:br>
              <a:rPr lang="de-DE" sz="3200" dirty="0">
                <a:solidFill>
                  <a:srgbClr val="92D050"/>
                </a:solidFill>
              </a:rPr>
            </a:br>
            <a:r>
              <a:rPr lang="de-DE" sz="3200" dirty="0">
                <a:solidFill>
                  <a:srgbClr val="92D050"/>
                </a:solidFill>
              </a:rPr>
              <a:t>  (</a:t>
            </a:r>
            <a:r>
              <a:rPr lang="de-DE" sz="3200" dirty="0" err="1">
                <a:solidFill>
                  <a:srgbClr val="92D050"/>
                </a:solidFill>
              </a:rPr>
              <a:t>Documents</a:t>
            </a:r>
            <a:r>
              <a:rPr lang="de-DE" sz="3200" dirty="0">
                <a:solidFill>
                  <a:srgbClr val="92D050"/>
                </a:solidFill>
              </a:rPr>
              <a:t> (</a:t>
            </a:r>
            <a:r>
              <a:rPr lang="de-DE" sz="3200" dirty="0" err="1">
                <a:solidFill>
                  <a:srgbClr val="92D050"/>
                </a:solidFill>
              </a:rPr>
              <a:t>Copies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for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the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patient</a:t>
            </a:r>
            <a:r>
              <a:rPr lang="de-DE" sz="3200" dirty="0">
                <a:solidFill>
                  <a:srgbClr val="92D050"/>
                </a:solidFill>
              </a:rPr>
              <a:t>), </a:t>
            </a:r>
            <a:br>
              <a:rPr lang="de-DE" sz="3200" dirty="0">
                <a:solidFill>
                  <a:srgbClr val="92D050"/>
                </a:solidFill>
              </a:rPr>
            </a:br>
            <a:r>
              <a:rPr lang="de-DE" sz="3200" dirty="0">
                <a:solidFill>
                  <a:srgbClr val="92D050"/>
                </a:solidFill>
              </a:rPr>
              <a:t>  Flyer (Support </a:t>
            </a:r>
            <a:r>
              <a:rPr lang="de-DE" sz="3200" dirty="0" err="1">
                <a:solidFill>
                  <a:srgbClr val="92D050"/>
                </a:solidFill>
              </a:rPr>
              <a:t>groups</a:t>
            </a:r>
            <a:r>
              <a:rPr lang="de-DE" sz="3200" dirty="0">
                <a:solidFill>
                  <a:srgbClr val="92D050"/>
                </a:solidFill>
              </a:rPr>
              <a:t>, </a:t>
            </a:r>
            <a:r>
              <a:rPr lang="de-DE" sz="3200" dirty="0" err="1">
                <a:solidFill>
                  <a:srgbClr val="92D050"/>
                </a:solidFill>
              </a:rPr>
              <a:t>Counseling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centre</a:t>
            </a:r>
            <a:r>
              <a:rPr lang="de-DE" sz="3200" dirty="0">
                <a:solidFill>
                  <a:srgbClr val="92D050"/>
                </a:solidFill>
              </a:rPr>
              <a:t>, Handout</a:t>
            </a:r>
            <a:r>
              <a:rPr lang="de-DE" sz="3200" dirty="0" smtClean="0">
                <a:solidFill>
                  <a:srgbClr val="92D050"/>
                </a:solidFill>
              </a:rPr>
              <a:t>))</a:t>
            </a:r>
            <a:endParaRPr lang="de-DE" sz="32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200" dirty="0" smtClean="0">
                <a:solidFill>
                  <a:srgbClr val="92D050"/>
                </a:solidFill>
              </a:rPr>
              <a:t>Take a </a:t>
            </a:r>
            <a:r>
              <a:rPr lang="de-DE" sz="3200" dirty="0" err="1" smtClean="0">
                <a:solidFill>
                  <a:srgbClr val="92D050"/>
                </a:solidFill>
              </a:rPr>
              <a:t>deep</a:t>
            </a:r>
            <a:r>
              <a:rPr lang="de-DE" sz="3200" dirty="0" smtClean="0">
                <a:solidFill>
                  <a:srgbClr val="92D050"/>
                </a:solidFill>
              </a:rPr>
              <a:t> </a:t>
            </a:r>
            <a:r>
              <a:rPr lang="de-DE" sz="3200" dirty="0" err="1" smtClean="0">
                <a:solidFill>
                  <a:srgbClr val="92D050"/>
                </a:solidFill>
              </a:rPr>
              <a:t>breath</a:t>
            </a:r>
            <a:endParaRPr lang="de-DE" sz="3200" dirty="0" smtClean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endParaRPr lang="de-DE" sz="3200" dirty="0">
              <a:solidFill>
                <a:srgbClr val="92D050"/>
              </a:solidFill>
            </a:endParaRPr>
          </a:p>
          <a:p>
            <a:r>
              <a:rPr lang="de-DE" sz="3200" dirty="0">
                <a:solidFill>
                  <a:srgbClr val="92D050"/>
                </a:solidFill>
              </a:rPr>
              <a:t>- Setting: </a:t>
            </a:r>
          </a:p>
          <a:p>
            <a:r>
              <a:rPr lang="de-DE" sz="3200" dirty="0">
                <a:solidFill>
                  <a:srgbClr val="92D050"/>
                </a:solidFill>
              </a:rPr>
              <a:t>- </a:t>
            </a:r>
            <a:r>
              <a:rPr lang="de-DE" sz="3200" dirty="0" err="1">
                <a:solidFill>
                  <a:srgbClr val="92D050"/>
                </a:solidFill>
              </a:rPr>
              <a:t>undisturbed</a:t>
            </a:r>
            <a:r>
              <a:rPr lang="de-DE" sz="3200" dirty="0">
                <a:solidFill>
                  <a:srgbClr val="92D050"/>
                </a:solidFill>
              </a:rPr>
              <a:t>? </a:t>
            </a:r>
          </a:p>
          <a:p>
            <a:r>
              <a:rPr lang="de-DE" sz="3200" dirty="0">
                <a:solidFill>
                  <a:srgbClr val="92D050"/>
                </a:solidFill>
              </a:rPr>
              <a:t>- at </a:t>
            </a:r>
            <a:r>
              <a:rPr lang="de-DE" sz="3200" dirty="0" err="1">
                <a:solidFill>
                  <a:srgbClr val="92D050"/>
                </a:solidFill>
              </a:rPr>
              <a:t>eye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level</a:t>
            </a:r>
            <a:r>
              <a:rPr lang="de-DE" sz="3200" dirty="0">
                <a:solidFill>
                  <a:srgbClr val="92D050"/>
                </a:solidFill>
              </a:rPr>
              <a:t>? </a:t>
            </a:r>
          </a:p>
          <a:p>
            <a:r>
              <a:rPr lang="de-DE" sz="3200" dirty="0">
                <a:solidFill>
                  <a:srgbClr val="92D050"/>
                </a:solidFill>
              </a:rPr>
              <a:t>- </a:t>
            </a:r>
            <a:r>
              <a:rPr lang="de-DE" sz="3200" dirty="0" err="1">
                <a:solidFill>
                  <a:srgbClr val="92D050"/>
                </a:solidFill>
              </a:rPr>
              <a:t>a</a:t>
            </a:r>
            <a:r>
              <a:rPr lang="de-DE" sz="3200" dirty="0" err="1" smtClean="0">
                <a:solidFill>
                  <a:srgbClr val="92D050"/>
                </a:solidFill>
              </a:rPr>
              <a:t>ccompanying</a:t>
            </a:r>
            <a:r>
              <a:rPr lang="de-DE" sz="3200" dirty="0" smtClean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person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desired</a:t>
            </a:r>
            <a:r>
              <a:rPr lang="de-DE" sz="3200" dirty="0">
                <a:solidFill>
                  <a:srgbClr val="92D050"/>
                </a:solidFill>
              </a:rPr>
              <a:t>?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6337814" y="4016985"/>
            <a:ext cx="240322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400" dirty="0" err="1">
                <a:solidFill>
                  <a:srgbClr val="C00000"/>
                </a:solidFill>
              </a:rPr>
              <a:t>s</a:t>
            </a:r>
            <a:r>
              <a:rPr lang="de-DE" sz="4400" dirty="0" err="1" smtClean="0">
                <a:solidFill>
                  <a:srgbClr val="C00000"/>
                </a:solidFill>
              </a:rPr>
              <a:t>uitable</a:t>
            </a:r>
            <a:r>
              <a:rPr lang="de-DE" sz="4400" dirty="0" smtClean="0">
                <a:solidFill>
                  <a:srgbClr val="C00000"/>
                </a:solidFill>
              </a:rPr>
              <a:t> </a:t>
            </a:r>
            <a:endParaRPr lang="de-DE" sz="4400" dirty="0">
              <a:solidFill>
                <a:srgbClr val="C00000"/>
              </a:solidFill>
            </a:endParaRPr>
          </a:p>
          <a:p>
            <a:pPr algn="ctr"/>
            <a:r>
              <a:rPr lang="de-DE" sz="4400" dirty="0" err="1">
                <a:solidFill>
                  <a:srgbClr val="C00000"/>
                </a:solidFill>
              </a:rPr>
              <a:t>s</a:t>
            </a:r>
            <a:r>
              <a:rPr lang="de-DE" sz="4400" dirty="0" err="1" smtClean="0">
                <a:solidFill>
                  <a:srgbClr val="C00000"/>
                </a:solidFill>
              </a:rPr>
              <a:t>etting</a:t>
            </a:r>
            <a:r>
              <a:rPr lang="de-DE" sz="4400" dirty="0" smtClean="0">
                <a:solidFill>
                  <a:srgbClr val="C00000"/>
                </a:solidFill>
              </a:rPr>
              <a:t>? </a:t>
            </a:r>
            <a:endParaRPr lang="de-DE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329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0881361" y="654685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Dr. Cosima Zemlin</a:t>
            </a:r>
          </a:p>
        </p:txBody>
      </p:sp>
      <p:sp>
        <p:nvSpPr>
          <p:cNvPr id="3" name="Ellipse 2"/>
          <p:cNvSpPr/>
          <p:nvPr/>
        </p:nvSpPr>
        <p:spPr>
          <a:xfrm>
            <a:off x="1197033" y="109849"/>
            <a:ext cx="7938654" cy="1228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800" b="1" dirty="0" err="1">
                <a:solidFill>
                  <a:srgbClr val="C00000"/>
                </a:solidFill>
              </a:rPr>
              <a:t>P</a:t>
            </a:r>
            <a:r>
              <a:rPr lang="de-DE" sz="4000" dirty="0" err="1">
                <a:solidFill>
                  <a:srgbClr val="C00000"/>
                </a:solidFill>
              </a:rPr>
              <a:t>erception</a:t>
            </a:r>
            <a:endParaRPr lang="de-DE" sz="4000" dirty="0">
              <a:solidFill>
                <a:srgbClr val="C00000"/>
              </a:solidFill>
            </a:endParaRPr>
          </a:p>
          <a:p>
            <a:pPr algn="ctr"/>
            <a:endParaRPr lang="de-DE" sz="2400" dirty="0">
              <a:solidFill>
                <a:srgbClr val="C0000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666849" y="1924242"/>
            <a:ext cx="9695283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rgbClr val="92D050"/>
                </a:solidFill>
              </a:rPr>
              <a:t>-  Look at </a:t>
            </a:r>
            <a:r>
              <a:rPr lang="de-DE" sz="3200" dirty="0" err="1">
                <a:solidFill>
                  <a:srgbClr val="92D050"/>
                </a:solidFill>
              </a:rPr>
              <a:t>the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patient</a:t>
            </a:r>
            <a:r>
              <a:rPr lang="de-DE" sz="3200" dirty="0">
                <a:solidFill>
                  <a:srgbClr val="92D050"/>
                </a:solidFill>
              </a:rPr>
              <a:t>: </a:t>
            </a:r>
            <a:r>
              <a:rPr lang="de-DE" sz="3200" dirty="0" err="1">
                <a:solidFill>
                  <a:srgbClr val="92D050"/>
                </a:solidFill>
              </a:rPr>
              <a:t>who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is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sitting</a:t>
            </a:r>
            <a:r>
              <a:rPr lang="de-DE" sz="3200" dirty="0">
                <a:solidFill>
                  <a:srgbClr val="92D050"/>
                </a:solidFill>
              </a:rPr>
              <a:t> in front </a:t>
            </a:r>
            <a:r>
              <a:rPr lang="de-DE" sz="3200" dirty="0" err="1">
                <a:solidFill>
                  <a:srgbClr val="92D050"/>
                </a:solidFill>
              </a:rPr>
              <a:t>of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me</a:t>
            </a:r>
            <a:r>
              <a:rPr lang="de-DE" sz="3200" dirty="0">
                <a:solidFill>
                  <a:srgbClr val="92D050"/>
                </a:solidFill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de-DE" sz="3200" dirty="0" err="1">
                <a:solidFill>
                  <a:srgbClr val="92D050"/>
                </a:solidFill>
              </a:rPr>
              <a:t>Introductory</a:t>
            </a:r>
            <a:r>
              <a:rPr lang="de-DE" sz="3200" dirty="0">
                <a:solidFill>
                  <a:srgbClr val="92D050"/>
                </a:solidFill>
              </a:rPr>
              <a:t> open </a:t>
            </a:r>
            <a:r>
              <a:rPr lang="de-DE" sz="3200" dirty="0" err="1">
                <a:solidFill>
                  <a:srgbClr val="92D050"/>
                </a:solidFill>
              </a:rPr>
              <a:t>question</a:t>
            </a:r>
            <a:endParaRPr lang="de-DE" sz="32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200" dirty="0" err="1">
                <a:solidFill>
                  <a:srgbClr val="92D050"/>
                </a:solidFill>
              </a:rPr>
              <a:t>What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does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the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patient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know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already</a:t>
            </a:r>
            <a:r>
              <a:rPr lang="de-DE" sz="3200" dirty="0">
                <a:solidFill>
                  <a:srgbClr val="92D050"/>
                </a:solidFill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de-DE" sz="3200" dirty="0" err="1">
                <a:solidFill>
                  <a:srgbClr val="92D050"/>
                </a:solidFill>
              </a:rPr>
              <a:t>Empathy</a:t>
            </a:r>
            <a:r>
              <a:rPr lang="de-DE" sz="3200" dirty="0">
                <a:solidFill>
                  <a:srgbClr val="92D050"/>
                </a:solidFill>
              </a:rPr>
              <a:t>, </a:t>
            </a:r>
            <a:r>
              <a:rPr lang="de-DE" sz="3200" dirty="0" err="1">
                <a:solidFill>
                  <a:srgbClr val="92D050"/>
                </a:solidFill>
              </a:rPr>
              <a:t>put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yourself</a:t>
            </a:r>
            <a:r>
              <a:rPr lang="de-DE" sz="3200" dirty="0">
                <a:solidFill>
                  <a:srgbClr val="92D050"/>
                </a:solidFill>
              </a:rPr>
              <a:t> in </a:t>
            </a:r>
            <a:r>
              <a:rPr lang="de-DE" sz="3200" dirty="0" err="1">
                <a:solidFill>
                  <a:srgbClr val="92D050"/>
                </a:solidFill>
              </a:rPr>
              <a:t>the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patients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place</a:t>
            </a:r>
            <a:endParaRPr lang="de-DE" sz="32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200" dirty="0" err="1">
                <a:solidFill>
                  <a:srgbClr val="92D050"/>
                </a:solidFill>
              </a:rPr>
              <a:t>Allow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breaks</a:t>
            </a:r>
            <a:endParaRPr lang="de-DE" sz="32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200" dirty="0">
                <a:solidFill>
                  <a:srgbClr val="92D050"/>
                </a:solidFill>
              </a:rPr>
              <a:t>Listen </a:t>
            </a:r>
            <a:r>
              <a:rPr lang="de-DE" sz="3200" dirty="0" err="1">
                <a:solidFill>
                  <a:srgbClr val="92D050"/>
                </a:solidFill>
              </a:rPr>
              <a:t>carefully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</a:p>
          <a:p>
            <a:endParaRPr lang="de-DE" sz="3200" dirty="0">
              <a:solidFill>
                <a:srgbClr val="92D050"/>
              </a:solidFill>
            </a:endParaRPr>
          </a:p>
          <a:p>
            <a:r>
              <a:rPr lang="de-DE" sz="32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4899709" y="4875582"/>
            <a:ext cx="240322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400" dirty="0" err="1" smtClean="0">
                <a:solidFill>
                  <a:srgbClr val="C00000"/>
                </a:solidFill>
              </a:rPr>
              <a:t>suitable</a:t>
            </a:r>
            <a:r>
              <a:rPr lang="de-DE" sz="4400" dirty="0" smtClean="0">
                <a:solidFill>
                  <a:srgbClr val="C00000"/>
                </a:solidFill>
              </a:rPr>
              <a:t> </a:t>
            </a:r>
            <a:endParaRPr lang="de-DE" sz="4400" dirty="0">
              <a:solidFill>
                <a:srgbClr val="C00000"/>
              </a:solidFill>
            </a:endParaRPr>
          </a:p>
          <a:p>
            <a:pPr algn="ctr"/>
            <a:r>
              <a:rPr lang="de-DE" sz="4400" dirty="0" err="1" smtClean="0">
                <a:solidFill>
                  <a:srgbClr val="C00000"/>
                </a:solidFill>
              </a:rPr>
              <a:t>setting</a:t>
            </a:r>
            <a:r>
              <a:rPr lang="de-DE" sz="4400" dirty="0">
                <a:solidFill>
                  <a:srgbClr val="C00000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605524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0881361" y="654685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Dr. Cosima Zemlin</a:t>
            </a:r>
          </a:p>
        </p:txBody>
      </p:sp>
      <p:sp>
        <p:nvSpPr>
          <p:cNvPr id="3" name="Ellipse 2"/>
          <p:cNvSpPr/>
          <p:nvPr/>
        </p:nvSpPr>
        <p:spPr>
          <a:xfrm>
            <a:off x="1197033" y="109849"/>
            <a:ext cx="7938654" cy="1228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800" b="1" dirty="0">
                <a:solidFill>
                  <a:srgbClr val="C00000"/>
                </a:solidFill>
              </a:rPr>
              <a:t>I</a:t>
            </a:r>
            <a:r>
              <a:rPr lang="de-DE" sz="4000" dirty="0">
                <a:solidFill>
                  <a:srgbClr val="C00000"/>
                </a:solidFill>
              </a:rPr>
              <a:t>nvitation</a:t>
            </a:r>
          </a:p>
          <a:p>
            <a:pPr algn="ctr"/>
            <a:r>
              <a:rPr lang="de-DE" sz="2400" dirty="0" err="1">
                <a:solidFill>
                  <a:srgbClr val="C00000"/>
                </a:solidFill>
              </a:rPr>
              <a:t>It‘s</a:t>
            </a:r>
            <a:r>
              <a:rPr lang="de-DE" sz="2400" dirty="0">
                <a:solidFill>
                  <a:srgbClr val="C00000"/>
                </a:solidFill>
              </a:rPr>
              <a:t> </a:t>
            </a:r>
            <a:r>
              <a:rPr lang="de-DE" sz="2400" dirty="0" err="1">
                <a:solidFill>
                  <a:srgbClr val="C00000"/>
                </a:solidFill>
              </a:rPr>
              <a:t>about</a:t>
            </a:r>
            <a:r>
              <a:rPr lang="de-DE" sz="2400" dirty="0">
                <a:solidFill>
                  <a:srgbClr val="C00000"/>
                </a:solidFill>
              </a:rPr>
              <a:t> </a:t>
            </a:r>
            <a:r>
              <a:rPr lang="de-DE" sz="2400" dirty="0" err="1">
                <a:solidFill>
                  <a:srgbClr val="C00000"/>
                </a:solidFill>
              </a:rPr>
              <a:t>the</a:t>
            </a:r>
            <a:r>
              <a:rPr lang="de-DE" sz="2400" dirty="0">
                <a:solidFill>
                  <a:srgbClr val="C00000"/>
                </a:solidFill>
              </a:rPr>
              <a:t> </a:t>
            </a:r>
            <a:r>
              <a:rPr lang="de-DE" sz="2400" dirty="0" err="1">
                <a:solidFill>
                  <a:srgbClr val="C00000"/>
                </a:solidFill>
              </a:rPr>
              <a:t>patient</a:t>
            </a:r>
            <a:endParaRPr lang="de-DE" sz="2400" dirty="0">
              <a:solidFill>
                <a:srgbClr val="C0000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00595" y="2531072"/>
            <a:ext cx="760817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rgbClr val="92D050"/>
                </a:solidFill>
              </a:rPr>
              <a:t>-  Look at </a:t>
            </a:r>
            <a:r>
              <a:rPr lang="de-DE" sz="3200" dirty="0" err="1">
                <a:solidFill>
                  <a:srgbClr val="92D050"/>
                </a:solidFill>
              </a:rPr>
              <a:t>the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patient</a:t>
            </a:r>
            <a:endParaRPr lang="de-DE" sz="32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200" dirty="0">
                <a:solidFill>
                  <a:srgbClr val="92D050"/>
                </a:solidFill>
              </a:rPr>
              <a:t>Ask </a:t>
            </a:r>
            <a:r>
              <a:rPr lang="de-DE" sz="3200" dirty="0" err="1">
                <a:solidFill>
                  <a:srgbClr val="92D050"/>
                </a:solidFill>
              </a:rPr>
              <a:t>if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there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are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questions</a:t>
            </a:r>
            <a:r>
              <a:rPr lang="de-DE" sz="3200" dirty="0">
                <a:solidFill>
                  <a:srgbClr val="92D050"/>
                </a:solidFill>
              </a:rPr>
              <a:t> (</a:t>
            </a:r>
            <a:r>
              <a:rPr lang="de-DE" sz="3200" dirty="0" smtClean="0">
                <a:solidFill>
                  <a:srgbClr val="92D050"/>
                </a:solidFill>
              </a:rPr>
              <a:t>repetitive)</a:t>
            </a:r>
            <a:endParaRPr lang="de-DE" sz="32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200" dirty="0">
                <a:solidFill>
                  <a:srgbClr val="92D050"/>
                </a:solidFill>
              </a:rPr>
              <a:t>Listen </a:t>
            </a:r>
            <a:r>
              <a:rPr lang="de-DE" sz="3200" dirty="0" err="1">
                <a:solidFill>
                  <a:srgbClr val="92D050"/>
                </a:solidFill>
              </a:rPr>
              <a:t>carefully</a:t>
            </a:r>
            <a:endParaRPr lang="de-DE" sz="32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200" dirty="0">
                <a:solidFill>
                  <a:srgbClr val="92D050"/>
                </a:solidFill>
              </a:rPr>
              <a:t>Right not </a:t>
            </a:r>
            <a:r>
              <a:rPr lang="de-DE" sz="3200" dirty="0" err="1">
                <a:solidFill>
                  <a:srgbClr val="92D050"/>
                </a:solidFill>
              </a:rPr>
              <a:t>to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know</a:t>
            </a:r>
            <a:endParaRPr lang="de-DE" sz="3200" dirty="0">
              <a:solidFill>
                <a:srgbClr val="92D050"/>
              </a:solidFill>
            </a:endParaRPr>
          </a:p>
          <a:p>
            <a:endParaRPr lang="de-DE" sz="3200" dirty="0">
              <a:solidFill>
                <a:srgbClr val="92D050"/>
              </a:solidFill>
            </a:endParaRPr>
          </a:p>
          <a:p>
            <a:endParaRPr lang="de-DE" sz="3200" dirty="0">
              <a:solidFill>
                <a:srgbClr val="92D05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523163" y="4854785"/>
            <a:ext cx="240322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400" dirty="0" err="1" smtClean="0">
                <a:solidFill>
                  <a:srgbClr val="C00000"/>
                </a:solidFill>
              </a:rPr>
              <a:t>suitable</a:t>
            </a:r>
            <a:r>
              <a:rPr lang="de-DE" sz="4400" dirty="0" smtClean="0">
                <a:solidFill>
                  <a:srgbClr val="C00000"/>
                </a:solidFill>
              </a:rPr>
              <a:t> </a:t>
            </a:r>
            <a:endParaRPr lang="de-DE" sz="4400" dirty="0">
              <a:solidFill>
                <a:srgbClr val="C00000"/>
              </a:solidFill>
            </a:endParaRPr>
          </a:p>
          <a:p>
            <a:pPr algn="ctr"/>
            <a:r>
              <a:rPr lang="de-DE" sz="4400" dirty="0" err="1" smtClean="0">
                <a:solidFill>
                  <a:srgbClr val="C00000"/>
                </a:solidFill>
              </a:rPr>
              <a:t>setting</a:t>
            </a:r>
            <a:r>
              <a:rPr lang="de-DE" sz="4400" dirty="0">
                <a:solidFill>
                  <a:srgbClr val="C00000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677691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0881361" y="654685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Dr. Cosima Zemlin</a:t>
            </a:r>
          </a:p>
        </p:txBody>
      </p:sp>
      <p:sp>
        <p:nvSpPr>
          <p:cNvPr id="3" name="Ellipse 2"/>
          <p:cNvSpPr/>
          <p:nvPr/>
        </p:nvSpPr>
        <p:spPr>
          <a:xfrm>
            <a:off x="1197033" y="109849"/>
            <a:ext cx="7938654" cy="13864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solidFill>
                  <a:srgbClr val="C00000"/>
                </a:solidFill>
              </a:rPr>
              <a:t>K</a:t>
            </a:r>
            <a:r>
              <a:rPr lang="de-DE" sz="4800" dirty="0">
                <a:solidFill>
                  <a:srgbClr val="C00000"/>
                </a:solidFill>
              </a:rPr>
              <a:t>nowledge</a:t>
            </a:r>
          </a:p>
          <a:p>
            <a:pPr algn="ctr"/>
            <a:r>
              <a:rPr lang="de-DE" sz="2400" dirty="0" err="1">
                <a:solidFill>
                  <a:srgbClr val="C00000"/>
                </a:solidFill>
              </a:rPr>
              <a:t>Convey</a:t>
            </a:r>
            <a:r>
              <a:rPr lang="de-DE" sz="2400" dirty="0">
                <a:solidFill>
                  <a:srgbClr val="C00000"/>
                </a:solidFill>
              </a:rPr>
              <a:t> </a:t>
            </a:r>
            <a:r>
              <a:rPr lang="de-DE" sz="2400" dirty="0" err="1">
                <a:solidFill>
                  <a:srgbClr val="C00000"/>
                </a:solidFill>
              </a:rPr>
              <a:t>information</a:t>
            </a:r>
            <a:endParaRPr lang="de-DE" sz="2400" dirty="0">
              <a:solidFill>
                <a:srgbClr val="C0000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83227" y="1797855"/>
            <a:ext cx="932095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de-DE" sz="3200" dirty="0">
                <a:solidFill>
                  <a:srgbClr val="92D050"/>
                </a:solidFill>
              </a:rPr>
              <a:t>Look at </a:t>
            </a:r>
            <a:r>
              <a:rPr lang="de-DE" sz="3200" dirty="0" err="1">
                <a:solidFill>
                  <a:srgbClr val="92D050"/>
                </a:solidFill>
              </a:rPr>
              <a:t>the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patient</a:t>
            </a:r>
            <a:endParaRPr lang="de-DE" sz="32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200" dirty="0" err="1">
                <a:solidFill>
                  <a:srgbClr val="92D050"/>
                </a:solidFill>
              </a:rPr>
              <a:t>Radiate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calmness</a:t>
            </a:r>
            <a:endParaRPr lang="de-DE" sz="32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200" dirty="0">
                <a:solidFill>
                  <a:srgbClr val="92D050"/>
                </a:solidFill>
              </a:rPr>
              <a:t>Easy </a:t>
            </a:r>
            <a:r>
              <a:rPr lang="de-DE" sz="3200" dirty="0" err="1">
                <a:solidFill>
                  <a:srgbClr val="92D050"/>
                </a:solidFill>
              </a:rPr>
              <a:t>wording</a:t>
            </a:r>
            <a:endParaRPr lang="de-DE" sz="32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200" dirty="0" err="1">
                <a:solidFill>
                  <a:srgbClr val="92D050"/>
                </a:solidFill>
              </a:rPr>
              <a:t>Make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medical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findings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clear</a:t>
            </a:r>
            <a:r>
              <a:rPr lang="de-DE" sz="3200" dirty="0">
                <a:solidFill>
                  <a:srgbClr val="92D050"/>
                </a:solidFill>
              </a:rPr>
              <a:t>, </a:t>
            </a:r>
            <a:br>
              <a:rPr lang="de-DE" sz="3200" dirty="0">
                <a:solidFill>
                  <a:srgbClr val="92D050"/>
                </a:solidFill>
              </a:rPr>
            </a:br>
            <a:r>
              <a:rPr lang="de-DE" sz="3200" dirty="0" err="1">
                <a:solidFill>
                  <a:srgbClr val="92D050"/>
                </a:solidFill>
              </a:rPr>
              <a:t>use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words</a:t>
            </a:r>
            <a:r>
              <a:rPr lang="de-DE" sz="3200" dirty="0">
                <a:solidFill>
                  <a:srgbClr val="92D050"/>
                </a:solidFill>
              </a:rPr>
              <a:t> like </a:t>
            </a:r>
            <a:r>
              <a:rPr lang="de-DE" sz="3200" dirty="0" err="1">
                <a:solidFill>
                  <a:srgbClr val="92D050"/>
                </a:solidFill>
              </a:rPr>
              <a:t>cancer</a:t>
            </a:r>
            <a:r>
              <a:rPr lang="de-DE" sz="3200" dirty="0">
                <a:solidFill>
                  <a:srgbClr val="92D050"/>
                </a:solidFill>
              </a:rPr>
              <a:t>, </a:t>
            </a:r>
            <a:r>
              <a:rPr lang="de-DE" sz="3200" dirty="0" err="1">
                <a:solidFill>
                  <a:srgbClr val="92D050"/>
                </a:solidFill>
              </a:rPr>
              <a:t>death</a:t>
            </a:r>
            <a:r>
              <a:rPr lang="de-DE" sz="3200" dirty="0">
                <a:solidFill>
                  <a:srgbClr val="92D050"/>
                </a:solidFill>
              </a:rPr>
              <a:t>, </a:t>
            </a:r>
            <a:r>
              <a:rPr lang="de-DE" sz="3200" dirty="0" err="1" smtClean="0">
                <a:solidFill>
                  <a:srgbClr val="92D050"/>
                </a:solidFill>
              </a:rPr>
              <a:t>fear</a:t>
            </a:r>
            <a:endParaRPr lang="de-DE" sz="3200" dirty="0" smtClean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200" dirty="0" smtClean="0">
                <a:solidFill>
                  <a:srgbClr val="92D050"/>
                </a:solidFill>
              </a:rPr>
              <a:t>Paint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 smtClean="0">
                <a:solidFill>
                  <a:srgbClr val="92D050"/>
                </a:solidFill>
              </a:rPr>
              <a:t>or</a:t>
            </a:r>
            <a:r>
              <a:rPr lang="de-DE" sz="3200" dirty="0" smtClean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write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things</a:t>
            </a:r>
            <a:r>
              <a:rPr lang="de-DE" sz="3200" dirty="0">
                <a:solidFill>
                  <a:srgbClr val="92D050"/>
                </a:solidFill>
              </a:rPr>
              <a:t> down</a:t>
            </a:r>
          </a:p>
          <a:p>
            <a:pPr marL="457200" indent="-457200">
              <a:buFontTx/>
              <a:buChar char="-"/>
            </a:pPr>
            <a:r>
              <a:rPr lang="de-DE" sz="3200" dirty="0" err="1">
                <a:solidFill>
                  <a:srgbClr val="92D050"/>
                </a:solidFill>
              </a:rPr>
              <a:t>Allow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breaks</a:t>
            </a:r>
            <a:endParaRPr lang="de-DE" sz="32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200" dirty="0">
                <a:solidFill>
                  <a:srgbClr val="92D050"/>
                </a:solidFill>
              </a:rPr>
              <a:t>Hand out </a:t>
            </a:r>
            <a:r>
              <a:rPr lang="de-DE" sz="3200" dirty="0" err="1">
                <a:solidFill>
                  <a:srgbClr val="92D050"/>
                </a:solidFill>
              </a:rPr>
              <a:t>information</a:t>
            </a:r>
            <a:r>
              <a:rPr lang="de-DE" sz="3200" dirty="0">
                <a:solidFill>
                  <a:srgbClr val="92D050"/>
                </a:solidFill>
              </a:rPr>
              <a:t> material, also </a:t>
            </a:r>
            <a:r>
              <a:rPr lang="de-DE" sz="3200" dirty="0" err="1">
                <a:solidFill>
                  <a:srgbClr val="92D050"/>
                </a:solidFill>
              </a:rPr>
              <a:t>inform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</a:p>
          <a:p>
            <a:r>
              <a:rPr lang="de-DE" sz="3200" dirty="0">
                <a:solidFill>
                  <a:srgbClr val="92D050"/>
                </a:solidFill>
              </a:rPr>
              <a:t>	</a:t>
            </a:r>
            <a:r>
              <a:rPr lang="de-DE" sz="3200" dirty="0" err="1">
                <a:solidFill>
                  <a:srgbClr val="92D050"/>
                </a:solidFill>
              </a:rPr>
              <a:t>about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patients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rights</a:t>
            </a:r>
            <a:r>
              <a:rPr lang="de-DE" sz="3200" dirty="0">
                <a:solidFill>
                  <a:srgbClr val="92D050"/>
                </a:solidFill>
              </a:rPr>
              <a:t> (</a:t>
            </a:r>
            <a:r>
              <a:rPr lang="en-US" sz="3200" dirty="0">
                <a:solidFill>
                  <a:srgbClr val="92D050"/>
                </a:solidFill>
              </a:rPr>
              <a:t>CAVE too much for once</a:t>
            </a:r>
            <a:r>
              <a:rPr lang="de-DE" sz="3200" dirty="0">
                <a:solidFill>
                  <a:srgbClr val="92D050"/>
                </a:solidFill>
              </a:rPr>
              <a:t>)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127520" y="1797855"/>
            <a:ext cx="240322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400" dirty="0" err="1" smtClean="0">
                <a:solidFill>
                  <a:srgbClr val="C00000"/>
                </a:solidFill>
              </a:rPr>
              <a:t>suitable</a:t>
            </a:r>
            <a:r>
              <a:rPr lang="de-DE" sz="4400" dirty="0" smtClean="0">
                <a:solidFill>
                  <a:srgbClr val="C00000"/>
                </a:solidFill>
              </a:rPr>
              <a:t> </a:t>
            </a:r>
            <a:endParaRPr lang="de-DE" sz="4400" dirty="0">
              <a:solidFill>
                <a:srgbClr val="C00000"/>
              </a:solidFill>
            </a:endParaRPr>
          </a:p>
          <a:p>
            <a:pPr algn="ctr"/>
            <a:r>
              <a:rPr lang="de-DE" sz="4400" dirty="0" err="1" smtClean="0">
                <a:solidFill>
                  <a:srgbClr val="C00000"/>
                </a:solidFill>
              </a:rPr>
              <a:t>setting</a:t>
            </a:r>
            <a:r>
              <a:rPr lang="de-DE" sz="4400" dirty="0">
                <a:solidFill>
                  <a:srgbClr val="C00000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126782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0881361" y="654685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Dr. Cosima Zemlin</a:t>
            </a:r>
          </a:p>
        </p:txBody>
      </p:sp>
      <p:sp>
        <p:nvSpPr>
          <p:cNvPr id="3" name="Ellipse 2"/>
          <p:cNvSpPr/>
          <p:nvPr/>
        </p:nvSpPr>
        <p:spPr>
          <a:xfrm>
            <a:off x="1197033" y="109849"/>
            <a:ext cx="7938654" cy="13864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err="1">
                <a:solidFill>
                  <a:srgbClr val="C00000"/>
                </a:solidFill>
              </a:rPr>
              <a:t>E</a:t>
            </a:r>
            <a:r>
              <a:rPr lang="de-DE" sz="4800" dirty="0" err="1">
                <a:solidFill>
                  <a:srgbClr val="C00000"/>
                </a:solidFill>
              </a:rPr>
              <a:t>motions</a:t>
            </a:r>
            <a:endParaRPr lang="de-DE" sz="4800" dirty="0">
              <a:solidFill>
                <a:srgbClr val="C00000"/>
              </a:solidFill>
            </a:endParaRPr>
          </a:p>
          <a:p>
            <a:pPr algn="ctr"/>
            <a:r>
              <a:rPr lang="de-DE" sz="2400" dirty="0">
                <a:solidFill>
                  <a:srgbClr val="C00000"/>
                </a:solidFill>
              </a:rPr>
              <a:t>Gefühl ist erlaubt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59028" y="1745681"/>
            <a:ext cx="10663497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de-DE" sz="3600" dirty="0">
                <a:solidFill>
                  <a:srgbClr val="92D050"/>
                </a:solidFill>
              </a:rPr>
              <a:t>Look at </a:t>
            </a:r>
            <a:r>
              <a:rPr lang="de-DE" sz="3600" dirty="0" err="1">
                <a:solidFill>
                  <a:srgbClr val="92D050"/>
                </a:solidFill>
              </a:rPr>
              <a:t>the</a:t>
            </a:r>
            <a:r>
              <a:rPr lang="de-DE" sz="3600" dirty="0">
                <a:solidFill>
                  <a:srgbClr val="92D050"/>
                </a:solidFill>
              </a:rPr>
              <a:t> </a:t>
            </a:r>
            <a:r>
              <a:rPr lang="de-DE" sz="3600" dirty="0" err="1">
                <a:solidFill>
                  <a:srgbClr val="92D050"/>
                </a:solidFill>
              </a:rPr>
              <a:t>patient</a:t>
            </a:r>
            <a:endParaRPr lang="de-DE" sz="36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600" dirty="0" err="1">
                <a:solidFill>
                  <a:srgbClr val="92D050"/>
                </a:solidFill>
              </a:rPr>
              <a:t>Radiate</a:t>
            </a:r>
            <a:r>
              <a:rPr lang="de-DE" sz="3600" dirty="0">
                <a:solidFill>
                  <a:srgbClr val="92D050"/>
                </a:solidFill>
              </a:rPr>
              <a:t> </a:t>
            </a:r>
            <a:r>
              <a:rPr lang="de-DE" sz="3600" dirty="0" err="1">
                <a:solidFill>
                  <a:srgbClr val="92D050"/>
                </a:solidFill>
              </a:rPr>
              <a:t>calmness</a:t>
            </a:r>
            <a:endParaRPr lang="de-DE" sz="36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600" dirty="0">
                <a:solidFill>
                  <a:srgbClr val="92D050"/>
                </a:solidFill>
              </a:rPr>
              <a:t>Show </a:t>
            </a:r>
            <a:r>
              <a:rPr lang="de-DE" sz="3600" dirty="0" err="1">
                <a:solidFill>
                  <a:srgbClr val="92D050"/>
                </a:solidFill>
              </a:rPr>
              <a:t>empathy</a:t>
            </a:r>
            <a:endParaRPr lang="de-DE" sz="36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600" dirty="0" err="1">
                <a:solidFill>
                  <a:srgbClr val="92D050"/>
                </a:solidFill>
              </a:rPr>
              <a:t>Allow</a:t>
            </a:r>
            <a:r>
              <a:rPr lang="de-DE" sz="3600" dirty="0">
                <a:solidFill>
                  <a:srgbClr val="92D050"/>
                </a:solidFill>
              </a:rPr>
              <a:t> </a:t>
            </a:r>
            <a:r>
              <a:rPr lang="de-DE" sz="3600" dirty="0" err="1">
                <a:solidFill>
                  <a:srgbClr val="92D050"/>
                </a:solidFill>
              </a:rPr>
              <a:t>breaks</a:t>
            </a:r>
            <a:endParaRPr lang="de-DE" sz="36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600" dirty="0" err="1">
                <a:solidFill>
                  <a:srgbClr val="92D050"/>
                </a:solidFill>
              </a:rPr>
              <a:t>Speak</a:t>
            </a:r>
            <a:r>
              <a:rPr lang="de-DE" sz="3600" dirty="0">
                <a:solidFill>
                  <a:srgbClr val="92D050"/>
                </a:solidFill>
              </a:rPr>
              <a:t> </a:t>
            </a:r>
            <a:r>
              <a:rPr lang="de-DE" sz="3600" dirty="0" err="1">
                <a:solidFill>
                  <a:srgbClr val="92D050"/>
                </a:solidFill>
              </a:rPr>
              <a:t>about</a:t>
            </a:r>
            <a:r>
              <a:rPr lang="de-DE" sz="3600" dirty="0">
                <a:solidFill>
                  <a:srgbClr val="92D050"/>
                </a:solidFill>
              </a:rPr>
              <a:t> </a:t>
            </a:r>
            <a:r>
              <a:rPr lang="de-DE" sz="3600" dirty="0" err="1">
                <a:solidFill>
                  <a:srgbClr val="92D050"/>
                </a:solidFill>
              </a:rPr>
              <a:t>emotions</a:t>
            </a:r>
            <a:endParaRPr lang="de-DE" sz="36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600" dirty="0" err="1">
                <a:solidFill>
                  <a:srgbClr val="92D050"/>
                </a:solidFill>
              </a:rPr>
              <a:t>How</a:t>
            </a:r>
            <a:r>
              <a:rPr lang="de-DE" sz="3600" dirty="0">
                <a:solidFill>
                  <a:srgbClr val="92D050"/>
                </a:solidFill>
              </a:rPr>
              <a:t> do </a:t>
            </a:r>
            <a:r>
              <a:rPr lang="de-DE" sz="3600" dirty="0" err="1">
                <a:solidFill>
                  <a:srgbClr val="92D050"/>
                </a:solidFill>
              </a:rPr>
              <a:t>you</a:t>
            </a:r>
            <a:r>
              <a:rPr lang="de-DE" sz="3600" dirty="0">
                <a:solidFill>
                  <a:srgbClr val="92D050"/>
                </a:solidFill>
              </a:rPr>
              <a:t> </a:t>
            </a:r>
            <a:r>
              <a:rPr lang="de-DE" sz="3600" dirty="0" err="1">
                <a:solidFill>
                  <a:srgbClr val="92D050"/>
                </a:solidFill>
              </a:rPr>
              <a:t>feel</a:t>
            </a:r>
            <a:r>
              <a:rPr lang="de-DE" sz="3600" dirty="0">
                <a:solidFill>
                  <a:srgbClr val="92D050"/>
                </a:solidFill>
              </a:rPr>
              <a:t> </a:t>
            </a:r>
            <a:r>
              <a:rPr lang="de-DE" sz="3600" dirty="0" err="1">
                <a:solidFill>
                  <a:srgbClr val="92D050"/>
                </a:solidFill>
              </a:rPr>
              <a:t>now</a:t>
            </a:r>
            <a:r>
              <a:rPr lang="de-DE" sz="3600" dirty="0">
                <a:solidFill>
                  <a:srgbClr val="92D050"/>
                </a:solidFill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de-DE" sz="3600" dirty="0" err="1">
                <a:solidFill>
                  <a:srgbClr val="92D050"/>
                </a:solidFill>
              </a:rPr>
              <a:t>What</a:t>
            </a:r>
            <a:r>
              <a:rPr lang="de-DE" sz="3600" dirty="0">
                <a:solidFill>
                  <a:srgbClr val="92D050"/>
                </a:solidFill>
              </a:rPr>
              <a:t> do </a:t>
            </a:r>
            <a:r>
              <a:rPr lang="de-DE" sz="3600" dirty="0" err="1">
                <a:solidFill>
                  <a:srgbClr val="92D050"/>
                </a:solidFill>
              </a:rPr>
              <a:t>you</a:t>
            </a:r>
            <a:r>
              <a:rPr lang="de-DE" sz="3600" dirty="0">
                <a:solidFill>
                  <a:srgbClr val="92D050"/>
                </a:solidFill>
              </a:rPr>
              <a:t> </a:t>
            </a:r>
            <a:r>
              <a:rPr lang="de-DE" sz="3600" dirty="0" err="1">
                <a:solidFill>
                  <a:srgbClr val="92D050"/>
                </a:solidFill>
              </a:rPr>
              <a:t>want</a:t>
            </a:r>
            <a:r>
              <a:rPr lang="de-DE" sz="3600" dirty="0">
                <a:solidFill>
                  <a:srgbClr val="92D050"/>
                </a:solidFill>
              </a:rPr>
              <a:t> / </a:t>
            </a:r>
            <a:r>
              <a:rPr lang="de-DE" sz="3600" dirty="0" err="1">
                <a:solidFill>
                  <a:srgbClr val="92D050"/>
                </a:solidFill>
              </a:rPr>
              <a:t>need</a:t>
            </a:r>
            <a:r>
              <a:rPr lang="de-DE" sz="3600" dirty="0">
                <a:solidFill>
                  <a:srgbClr val="92D050"/>
                </a:solidFill>
              </a:rPr>
              <a:t>? (</a:t>
            </a:r>
            <a:r>
              <a:rPr lang="de-DE" sz="3600" dirty="0" err="1">
                <a:solidFill>
                  <a:srgbClr val="92D050"/>
                </a:solidFill>
              </a:rPr>
              <a:t>patients</a:t>
            </a:r>
            <a:r>
              <a:rPr lang="de-DE" sz="3600" dirty="0">
                <a:solidFill>
                  <a:srgbClr val="92D050"/>
                </a:solidFill>
              </a:rPr>
              <a:t> </a:t>
            </a:r>
            <a:r>
              <a:rPr lang="de-DE" sz="3600" dirty="0" err="1">
                <a:solidFill>
                  <a:srgbClr val="92D050"/>
                </a:solidFill>
              </a:rPr>
              <a:t>decision</a:t>
            </a:r>
            <a:r>
              <a:rPr lang="de-DE" sz="3600" dirty="0">
                <a:solidFill>
                  <a:srgbClr val="92D050"/>
                </a:solidFill>
              </a:rPr>
              <a:t>!!!)</a:t>
            </a:r>
          </a:p>
          <a:p>
            <a:pPr marL="457200" indent="-457200">
              <a:buFontTx/>
              <a:buChar char="-"/>
            </a:pPr>
            <a:r>
              <a:rPr lang="de-DE" sz="3600" dirty="0" err="1">
                <a:solidFill>
                  <a:srgbClr val="92D050"/>
                </a:solidFill>
              </a:rPr>
              <a:t>Convey</a:t>
            </a:r>
            <a:r>
              <a:rPr lang="de-DE" sz="3600" dirty="0">
                <a:solidFill>
                  <a:srgbClr val="92D050"/>
                </a:solidFill>
              </a:rPr>
              <a:t> </a:t>
            </a:r>
            <a:r>
              <a:rPr lang="de-DE" sz="3600" dirty="0" err="1">
                <a:solidFill>
                  <a:srgbClr val="92D050"/>
                </a:solidFill>
              </a:rPr>
              <a:t>hope</a:t>
            </a:r>
            <a:r>
              <a:rPr lang="de-DE" sz="3600" dirty="0">
                <a:solidFill>
                  <a:srgbClr val="92D050"/>
                </a:solidFill>
              </a:rPr>
              <a:t>!!! </a:t>
            </a:r>
          </a:p>
          <a:p>
            <a:pPr marL="457200" indent="-457200">
              <a:buFontTx/>
              <a:buChar char="-"/>
            </a:pPr>
            <a:r>
              <a:rPr lang="de-DE" sz="3600" dirty="0">
                <a:solidFill>
                  <a:srgbClr val="92D050"/>
                </a:solidFill>
              </a:rPr>
              <a:t>Take </a:t>
            </a:r>
            <a:r>
              <a:rPr lang="de-DE" sz="3600" dirty="0" err="1">
                <a:solidFill>
                  <a:srgbClr val="92D050"/>
                </a:solidFill>
              </a:rPr>
              <a:t>away</a:t>
            </a:r>
            <a:r>
              <a:rPr lang="de-DE" sz="3600" dirty="0">
                <a:solidFill>
                  <a:srgbClr val="92D050"/>
                </a:solidFill>
              </a:rPr>
              <a:t> </a:t>
            </a:r>
            <a:r>
              <a:rPr lang="de-DE" sz="3600" dirty="0" err="1">
                <a:solidFill>
                  <a:srgbClr val="92D050"/>
                </a:solidFill>
              </a:rPr>
              <a:t>fears</a:t>
            </a:r>
            <a:r>
              <a:rPr lang="de-DE" sz="3600" dirty="0">
                <a:solidFill>
                  <a:srgbClr val="92D050"/>
                </a:solidFill>
              </a:rPr>
              <a:t>!!!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6562254" y="2329870"/>
            <a:ext cx="240322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400" dirty="0" err="1" smtClean="0">
                <a:solidFill>
                  <a:srgbClr val="C00000"/>
                </a:solidFill>
              </a:rPr>
              <a:t>suitable</a:t>
            </a:r>
            <a:r>
              <a:rPr lang="de-DE" sz="4400" dirty="0" smtClean="0">
                <a:solidFill>
                  <a:srgbClr val="C00000"/>
                </a:solidFill>
              </a:rPr>
              <a:t> </a:t>
            </a:r>
            <a:endParaRPr lang="de-DE" sz="4400" dirty="0">
              <a:solidFill>
                <a:srgbClr val="C00000"/>
              </a:solidFill>
            </a:endParaRPr>
          </a:p>
          <a:p>
            <a:pPr algn="ctr"/>
            <a:r>
              <a:rPr lang="de-DE" sz="4400" dirty="0" err="1" smtClean="0">
                <a:solidFill>
                  <a:srgbClr val="C00000"/>
                </a:solidFill>
              </a:rPr>
              <a:t>setting</a:t>
            </a:r>
            <a:r>
              <a:rPr lang="de-DE" sz="4400" dirty="0">
                <a:solidFill>
                  <a:srgbClr val="C00000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389110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0881361" y="654685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Dr. Cosima Zemlin</a:t>
            </a:r>
          </a:p>
        </p:txBody>
      </p:sp>
      <p:sp>
        <p:nvSpPr>
          <p:cNvPr id="3" name="Ellipse 2"/>
          <p:cNvSpPr/>
          <p:nvPr/>
        </p:nvSpPr>
        <p:spPr>
          <a:xfrm>
            <a:off x="515389" y="109848"/>
            <a:ext cx="10365972" cy="1161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err="1">
                <a:solidFill>
                  <a:srgbClr val="C00000"/>
                </a:solidFill>
              </a:rPr>
              <a:t>S</a:t>
            </a:r>
            <a:r>
              <a:rPr lang="de-DE" sz="4800" dirty="0" err="1">
                <a:solidFill>
                  <a:srgbClr val="C00000"/>
                </a:solidFill>
              </a:rPr>
              <a:t>trategy</a:t>
            </a:r>
            <a:r>
              <a:rPr lang="de-DE" sz="4800" dirty="0">
                <a:solidFill>
                  <a:srgbClr val="C00000"/>
                </a:solidFill>
              </a:rPr>
              <a:t> </a:t>
            </a:r>
            <a:r>
              <a:rPr lang="de-DE" sz="4800" dirty="0" err="1">
                <a:solidFill>
                  <a:srgbClr val="C00000"/>
                </a:solidFill>
              </a:rPr>
              <a:t>and</a:t>
            </a:r>
            <a:r>
              <a:rPr lang="de-DE" sz="4800" dirty="0">
                <a:solidFill>
                  <a:srgbClr val="C00000"/>
                </a:solidFill>
              </a:rPr>
              <a:t> </a:t>
            </a:r>
            <a:r>
              <a:rPr lang="de-DE" sz="4800" dirty="0" err="1">
                <a:solidFill>
                  <a:srgbClr val="C00000"/>
                </a:solidFill>
              </a:rPr>
              <a:t>summary</a:t>
            </a:r>
            <a:endParaRPr lang="de-DE" sz="4800" dirty="0">
              <a:solidFill>
                <a:srgbClr val="C0000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83227" y="1890992"/>
            <a:ext cx="9632765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de-DE" sz="3200" dirty="0">
                <a:solidFill>
                  <a:srgbClr val="92D050"/>
                </a:solidFill>
              </a:rPr>
              <a:t>Look at </a:t>
            </a:r>
            <a:r>
              <a:rPr lang="de-DE" sz="3200" dirty="0" err="1">
                <a:solidFill>
                  <a:srgbClr val="92D050"/>
                </a:solidFill>
              </a:rPr>
              <a:t>the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patient</a:t>
            </a:r>
            <a:endParaRPr lang="de-DE" sz="32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200" dirty="0" err="1">
                <a:solidFill>
                  <a:srgbClr val="92D050"/>
                </a:solidFill>
              </a:rPr>
              <a:t>Radiate</a:t>
            </a:r>
            <a:r>
              <a:rPr lang="de-DE" sz="3200" dirty="0">
                <a:solidFill>
                  <a:srgbClr val="92D050"/>
                </a:solidFill>
              </a:rPr>
              <a:t> </a:t>
            </a:r>
            <a:r>
              <a:rPr lang="de-DE" sz="3200" dirty="0" err="1">
                <a:solidFill>
                  <a:srgbClr val="92D050"/>
                </a:solidFill>
              </a:rPr>
              <a:t>calmness</a:t>
            </a:r>
            <a:endParaRPr lang="de-DE" sz="32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200" dirty="0">
                <a:solidFill>
                  <a:srgbClr val="92D050"/>
                </a:solidFill>
              </a:rPr>
              <a:t>Easy </a:t>
            </a:r>
            <a:r>
              <a:rPr lang="de-DE" sz="3200" dirty="0" err="1">
                <a:solidFill>
                  <a:srgbClr val="92D050"/>
                </a:solidFill>
              </a:rPr>
              <a:t>wording</a:t>
            </a:r>
            <a:endParaRPr lang="de-DE" sz="32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de-DE" sz="3200" dirty="0">
                <a:solidFill>
                  <a:srgbClr val="92D050"/>
                </a:solidFill>
              </a:rPr>
              <a:t>Hand out </a:t>
            </a:r>
            <a:r>
              <a:rPr lang="de-DE" sz="3200" dirty="0" err="1">
                <a:solidFill>
                  <a:srgbClr val="92D050"/>
                </a:solidFill>
              </a:rPr>
              <a:t>information</a:t>
            </a:r>
            <a:r>
              <a:rPr lang="de-DE" sz="3200" dirty="0">
                <a:solidFill>
                  <a:srgbClr val="92D050"/>
                </a:solidFill>
              </a:rPr>
              <a:t> material </a:t>
            </a:r>
          </a:p>
          <a:p>
            <a:pPr marL="457200" indent="-457200">
              <a:buFontTx/>
              <a:buChar char="-"/>
            </a:pPr>
            <a:r>
              <a:rPr lang="en-US" sz="3200" dirty="0">
                <a:solidFill>
                  <a:srgbClr val="92D050"/>
                </a:solidFill>
              </a:rPr>
              <a:t>Summarize the essentials and repeat them again</a:t>
            </a:r>
          </a:p>
          <a:p>
            <a:pPr marL="457200" indent="-457200">
              <a:buFontTx/>
              <a:buChar char="-"/>
            </a:pPr>
            <a:r>
              <a:rPr lang="en-US" sz="3200" dirty="0">
                <a:solidFill>
                  <a:srgbClr val="92D050"/>
                </a:solidFill>
              </a:rPr>
              <a:t>Room for questions (advice, </a:t>
            </a:r>
            <a:r>
              <a:rPr lang="en-US" sz="3200" dirty="0" smtClean="0">
                <a:solidFill>
                  <a:srgbClr val="92D050"/>
                </a:solidFill>
              </a:rPr>
              <a:t>recommend to </a:t>
            </a:r>
            <a:br>
              <a:rPr lang="en-US" sz="3200" dirty="0" smtClean="0">
                <a:solidFill>
                  <a:srgbClr val="92D050"/>
                </a:solidFill>
              </a:rPr>
            </a:br>
            <a:r>
              <a:rPr lang="en-US" sz="3200" dirty="0" smtClean="0">
                <a:solidFill>
                  <a:srgbClr val="92D050"/>
                </a:solidFill>
              </a:rPr>
              <a:t>note questions</a:t>
            </a:r>
            <a:r>
              <a:rPr lang="en-US" sz="3200" dirty="0">
                <a:solidFill>
                  <a:srgbClr val="92D050"/>
                </a:solidFill>
              </a:rPr>
              <a:t>	for </a:t>
            </a:r>
            <a:r>
              <a:rPr lang="en-US" sz="3200" dirty="0" smtClean="0">
                <a:solidFill>
                  <a:srgbClr val="92D050"/>
                </a:solidFill>
              </a:rPr>
              <a:t>the next meeting)</a:t>
            </a:r>
            <a:endParaRPr lang="en-US" sz="3200" dirty="0">
              <a:solidFill>
                <a:srgbClr val="92D050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3200" dirty="0">
                <a:solidFill>
                  <a:srgbClr val="92D050"/>
                </a:solidFill>
              </a:rPr>
              <a:t>In an adjuvant situation, emphasize HEALING</a:t>
            </a:r>
            <a:endParaRPr lang="de-DE" sz="3200" dirty="0">
              <a:solidFill>
                <a:srgbClr val="92D05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7127520" y="1797855"/>
            <a:ext cx="240322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400" dirty="0" err="1" smtClean="0">
                <a:solidFill>
                  <a:srgbClr val="C00000"/>
                </a:solidFill>
              </a:rPr>
              <a:t>suitable</a:t>
            </a:r>
            <a:r>
              <a:rPr lang="de-DE" sz="4400" dirty="0" smtClean="0">
                <a:solidFill>
                  <a:srgbClr val="C00000"/>
                </a:solidFill>
              </a:rPr>
              <a:t> </a:t>
            </a:r>
            <a:endParaRPr lang="de-DE" sz="4400" dirty="0">
              <a:solidFill>
                <a:srgbClr val="C00000"/>
              </a:solidFill>
            </a:endParaRPr>
          </a:p>
          <a:p>
            <a:pPr algn="ctr"/>
            <a:r>
              <a:rPr lang="de-DE" sz="4400" dirty="0" err="1" smtClean="0">
                <a:solidFill>
                  <a:srgbClr val="C00000"/>
                </a:solidFill>
              </a:rPr>
              <a:t>setting</a:t>
            </a:r>
            <a:r>
              <a:rPr lang="de-DE" sz="4400" dirty="0">
                <a:solidFill>
                  <a:srgbClr val="C00000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23586801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591</Words>
  <Application>Microsoft Office PowerPoint</Application>
  <PresentationFormat>Breitbild</PresentationFormat>
  <Paragraphs>139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</vt:lpstr>
      <vt:lpstr>Trebuchet MS</vt:lpstr>
      <vt:lpstr>Wingdings</vt:lpstr>
      <vt:lpstr>Wingdings 3</vt:lpstr>
      <vt:lpstr>Facette</vt:lpstr>
      <vt:lpstr>Breaking bad news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Universitätsklinikum des Saarlandes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Breaking bad news</dc:title>
  <dc:creator>fr-sport</dc:creator>
  <cp:lastModifiedBy>fr-sport</cp:lastModifiedBy>
  <cp:revision>30</cp:revision>
  <dcterms:created xsi:type="dcterms:W3CDTF">2022-10-03T08:15:22Z</dcterms:created>
  <dcterms:modified xsi:type="dcterms:W3CDTF">2023-09-12T15:44:42Z</dcterms:modified>
</cp:coreProperties>
</file>