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</p:sldIdLst>
  <p:sldSz cx="6858000" cy="9906000" type="A4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25" d="100"/>
          <a:sy n="25" d="100"/>
        </p:scale>
        <p:origin x="-2856" y="-738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21338;&#22763;\&#26681;&#31995;\145\&#34920;&#22411;4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0"/>
    <c:plotArea>
      <c:layout/>
      <c:pieChart>
        <c:varyColors val="1"/>
        <c:ser>
          <c:idx val="0"/>
          <c:order val="0"/>
          <c:cat>
            <c:strRef>
              <c:f>Sheet10!$K$1:$K$6</c:f>
              <c:strCache>
                <c:ptCount val="6"/>
                <c:pt idx="0">
                  <c:v>d≤10</c:v>
                </c:pt>
                <c:pt idx="1">
                  <c:v>10＜d≤20</c:v>
                </c:pt>
                <c:pt idx="2">
                  <c:v>20＜d≤30</c:v>
                </c:pt>
                <c:pt idx="3">
                  <c:v>30＜d≤40</c:v>
                </c:pt>
                <c:pt idx="4">
                  <c:v>40＜d≤50</c:v>
                </c:pt>
                <c:pt idx="5">
                  <c:v>50＜d</c:v>
                </c:pt>
              </c:strCache>
            </c:strRef>
          </c:cat>
          <c:val>
            <c:numRef>
              <c:f>Sheet10!$I$1:$I$6</c:f>
              <c:numCache>
                <c:formatCode>0.00%</c:formatCode>
                <c:ptCount val="6"/>
                <c:pt idx="0">
                  <c:v>0.79267946991708593</c:v>
                </c:pt>
                <c:pt idx="1">
                  <c:v>0.13023527744312946</c:v>
                </c:pt>
                <c:pt idx="2">
                  <c:v>4.4894054283891996E-2</c:v>
                </c:pt>
                <c:pt idx="3">
                  <c:v>1.8283608532350649E-2</c:v>
                </c:pt>
                <c:pt idx="4">
                  <c:v>7.263836723123804E-3</c:v>
                </c:pt>
                <c:pt idx="5">
                  <c:v>6.6437531004181136E-3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1330569304037739"/>
          <c:y val="0.5876224846894138"/>
          <c:w val="0.22081269618100496"/>
          <c:h val="0.4123775153105862"/>
        </c:manualLayout>
      </c:layout>
      <c:overlay val="0"/>
      <c:txPr>
        <a:bodyPr/>
        <a:lstStyle/>
        <a:p>
          <a:pPr rtl="0">
            <a:defRPr sz="800" b="1">
              <a:latin typeface="Arial" pitchFamily="34" charset="0"/>
              <a:cs typeface="Arial" pitchFamily="34" charset="0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2020/5/12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2020/5/12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4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2020/5/12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4290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8615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2020/5/12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2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2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2020/5/12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2020/5/12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2020/5/12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8" y="394408"/>
            <a:ext cx="3833812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4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2020/5/12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2020/5/12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2020/5/12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4972050" y="396701"/>
            <a:ext cx="1543050" cy="845220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396701"/>
            <a:ext cx="4514850" cy="845220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2020/5/12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342900" y="9181397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2020/5/12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343150" y="9181397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914900" y="9181397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tiff"/><Relationship Id="rId5" Type="http://schemas.openxmlformats.org/officeDocument/2006/relationships/image" Target="../media/image3.tiff"/><Relationship Id="rId4" Type="http://schemas.openxmlformats.org/officeDocument/2006/relationships/image" Target="../media/image2.tif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tiff"/><Relationship Id="rId3" Type="http://schemas.openxmlformats.org/officeDocument/2006/relationships/image" Target="../media/image6.tiff"/><Relationship Id="rId7" Type="http://schemas.openxmlformats.org/officeDocument/2006/relationships/image" Target="../media/image10.tiff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tiff"/><Relationship Id="rId5" Type="http://schemas.openxmlformats.org/officeDocument/2006/relationships/image" Target="../media/image8.tiff"/><Relationship Id="rId4" Type="http://schemas.openxmlformats.org/officeDocument/2006/relationships/image" Target="../media/image7.tiff"/><Relationship Id="rId9" Type="http://schemas.openxmlformats.org/officeDocument/2006/relationships/image" Target="../media/image12.tif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tiff"/><Relationship Id="rId3" Type="http://schemas.openxmlformats.org/officeDocument/2006/relationships/image" Target="../media/image14.tiff"/><Relationship Id="rId7" Type="http://schemas.openxmlformats.org/officeDocument/2006/relationships/image" Target="../media/image18.tiff"/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tiff"/><Relationship Id="rId5" Type="http://schemas.openxmlformats.org/officeDocument/2006/relationships/image" Target="../media/image16.tiff"/><Relationship Id="rId4" Type="http://schemas.openxmlformats.org/officeDocument/2006/relationships/image" Target="../media/image15.tiff"/><Relationship Id="rId9" Type="http://schemas.openxmlformats.org/officeDocument/2006/relationships/image" Target="../media/image20.tif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3448896" y="9490084"/>
            <a:ext cx="63190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 smtClean="0">
                <a:latin typeface="Arial" pitchFamily="34" charset="0"/>
                <a:cs typeface="Arial" pitchFamily="34" charset="0"/>
              </a:rPr>
              <a:t>Figure S1</a:t>
            </a:r>
            <a:endParaRPr lang="zh-CN" altLang="en-US" sz="800" dirty="0" smtClean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845118" y="212384"/>
            <a:ext cx="3901898" cy="2743200"/>
            <a:chOff x="634623" y="574971"/>
            <a:chExt cx="3901898" cy="2743200"/>
          </a:xfrm>
        </p:grpSpPr>
        <p:grpSp>
          <p:nvGrpSpPr>
            <p:cNvPr id="4" name="组合 3"/>
            <p:cNvGrpSpPr/>
            <p:nvPr/>
          </p:nvGrpSpPr>
          <p:grpSpPr>
            <a:xfrm>
              <a:off x="1071290" y="574971"/>
              <a:ext cx="3465231" cy="2743200"/>
              <a:chOff x="3499431" y="5457056"/>
              <a:chExt cx="3465231" cy="2743200"/>
            </a:xfrm>
          </p:grpSpPr>
          <p:graphicFrame>
            <p:nvGraphicFramePr>
              <p:cNvPr id="5" name="图表 4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660616836"/>
                  </p:ext>
                </p:extLst>
              </p:nvPr>
            </p:nvGraphicFramePr>
            <p:xfrm>
              <a:off x="3499431" y="5457056"/>
              <a:ext cx="3465231" cy="274320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"/>
              </a:graphicData>
            </a:graphic>
          </p:graphicFrame>
          <p:sp>
            <p:nvSpPr>
              <p:cNvPr id="6" name="TextBox 5"/>
              <p:cNvSpPr txBox="1"/>
              <p:nvPr/>
            </p:nvSpPr>
            <p:spPr>
              <a:xfrm>
                <a:off x="6418690" y="7977336"/>
                <a:ext cx="360996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latin typeface="Arial" pitchFamily="34" charset="0"/>
                    <a:cs typeface="Arial" pitchFamily="34" charset="0"/>
                  </a:rPr>
                  <a:t>(</a:t>
                </a:r>
                <a:r>
                  <a:rPr lang="en-US" altLang="zh-CN" sz="800" dirty="0" smtClean="0">
                    <a:latin typeface="Arial" pitchFamily="34" charset="0"/>
                    <a:cs typeface="Arial" pitchFamily="34" charset="0"/>
                  </a:rPr>
                  <a:t>kb)</a:t>
                </a:r>
                <a:endParaRPr lang="zh-CN" altLang="en-US" sz="800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2" name="TextBox 1"/>
            <p:cNvSpPr txBox="1"/>
            <p:nvPr/>
          </p:nvSpPr>
          <p:spPr>
            <a:xfrm>
              <a:off x="634623" y="920552"/>
              <a:ext cx="25840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b="1" dirty="0">
                  <a:latin typeface="Arial" pitchFamily="34" charset="0"/>
                  <a:cs typeface="Arial" pitchFamily="34" charset="0"/>
                </a:rPr>
                <a:t>A</a:t>
              </a:r>
              <a:endParaRPr lang="zh-CN" altLang="en-US" sz="800" b="1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860409" y="3133387"/>
            <a:ext cx="25840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 dirty="0">
                <a:latin typeface="Arial" pitchFamily="34" charset="0"/>
                <a:cs typeface="Arial" pitchFamily="34" charset="0"/>
              </a:rPr>
              <a:t>B</a:t>
            </a:r>
            <a:endParaRPr lang="zh-CN" altLang="en-US" sz="800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331357" y="3241109"/>
            <a:ext cx="2889731" cy="3667941"/>
            <a:chOff x="1765077" y="3241109"/>
            <a:chExt cx="2889731" cy="3667941"/>
          </a:xfrm>
        </p:grpSpPr>
        <p:pic>
          <p:nvPicPr>
            <p:cNvPr id="1029" name="Picture 5" descr="D:\博士\根系\145\RT\rnij.ti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9573" y="5096581"/>
              <a:ext cx="868363" cy="15970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7" name="Picture 3" descr="D:\博士\根系\145\RT\mrlij.tif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66952" y="3261839"/>
              <a:ext cx="865188" cy="15573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6" name="Picture 2" descr="D:\博士\根系\145\RT\rlij.tif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3886" y="3252314"/>
              <a:ext cx="831850" cy="15763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 rot="10800000">
              <a:off x="1765077" y="3542200"/>
              <a:ext cx="269277" cy="782963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sz="800" dirty="0" smtClean="0">
                  <a:latin typeface="Arial" pitchFamily="34" charset="0"/>
                  <a:cs typeface="Arial" pitchFamily="34" charset="0"/>
                </a:rPr>
                <a:t>Root length(cm)</a:t>
              </a:r>
              <a:endParaRPr lang="zh-CN" altLang="en-US" sz="800" dirty="0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657854" y="3241109"/>
              <a:ext cx="228885" cy="2629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 smtClean="0">
                  <a:solidFill>
                    <a:srgbClr val="FF0000"/>
                  </a:solidFill>
                </a:rPr>
                <a:t>*</a:t>
              </a:r>
              <a:endParaRPr lang="zh-CN" altLang="en-US" sz="1200" dirty="0">
                <a:solidFill>
                  <a:srgbClr val="FF0000"/>
                </a:solidFill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415610" y="4836394"/>
              <a:ext cx="83227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b="1" dirty="0" err="1" smtClean="0">
                  <a:latin typeface="Arial" pitchFamily="34" charset="0"/>
                  <a:cs typeface="Arial" pitchFamily="34" charset="0"/>
                </a:rPr>
                <a:t>Pop1</a:t>
              </a:r>
              <a:r>
                <a:rPr lang="en-US" altLang="zh-CN" sz="800" b="1" dirty="0" smtClean="0">
                  <a:latin typeface="Arial" pitchFamily="34" charset="0"/>
                  <a:cs typeface="Arial" pitchFamily="34" charset="0"/>
                </a:rPr>
                <a:t>    </a:t>
              </a:r>
              <a:r>
                <a:rPr lang="en-US" altLang="zh-CN" sz="800" b="1" dirty="0" smtClean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altLang="zh-CN" sz="800" b="1" dirty="0" smtClean="0">
                  <a:latin typeface="Arial" pitchFamily="34" charset="0"/>
                  <a:cs typeface="Arial" pitchFamily="34" charset="0"/>
                </a:rPr>
                <a:t>Pop2</a:t>
              </a:r>
              <a:endParaRPr lang="zh-CN" altLang="en-US" sz="8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 rot="16200000">
              <a:off x="2177575" y="3212156"/>
              <a:ext cx="130842" cy="320820"/>
            </a:xfrm>
            <a:prstGeom prst="rect">
              <a:avLst/>
            </a:prstGeom>
            <a:noFill/>
          </p:spPr>
          <p:txBody>
            <a:bodyPr vert="eaVert" wrap="none" lIns="0" rIns="0" rtlCol="0">
              <a:noAutofit/>
            </a:bodyPr>
            <a:lstStyle/>
            <a:p>
              <a:r>
                <a:rPr lang="en-US" altLang="zh-CN" sz="800" b="1" dirty="0" smtClean="0">
                  <a:latin typeface="Arial" pitchFamily="34" charset="0"/>
                  <a:cs typeface="Arial" pitchFamily="34" charset="0"/>
                </a:rPr>
                <a:t>10</a:t>
              </a:r>
              <a:endParaRPr lang="zh-CN" altLang="en-US" sz="8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 rot="16200000">
              <a:off x="2126002" y="3624572"/>
              <a:ext cx="130843" cy="223216"/>
            </a:xfrm>
            <a:prstGeom prst="rect">
              <a:avLst/>
            </a:prstGeom>
            <a:noFill/>
          </p:spPr>
          <p:txBody>
            <a:bodyPr vert="eaVert" wrap="none" lIns="0" rIns="0" rtlCol="0">
              <a:noAutofit/>
            </a:bodyPr>
            <a:lstStyle/>
            <a:p>
              <a:r>
                <a:rPr lang="en-US" altLang="zh-CN" sz="800" b="1" dirty="0" smtClean="0">
                  <a:latin typeface="Arial" pitchFamily="34" charset="0"/>
                  <a:cs typeface="Arial" pitchFamily="34" charset="0"/>
                </a:rPr>
                <a:t>7.5</a:t>
              </a:r>
              <a:endParaRPr lang="zh-CN" altLang="en-US" sz="8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 rot="16200000">
              <a:off x="2120718" y="4005234"/>
              <a:ext cx="130843" cy="223216"/>
            </a:xfrm>
            <a:prstGeom prst="rect">
              <a:avLst/>
            </a:prstGeom>
            <a:noFill/>
          </p:spPr>
          <p:txBody>
            <a:bodyPr vert="eaVert" wrap="none" lIns="0" rIns="0" rtlCol="0">
              <a:noAutofit/>
            </a:bodyPr>
            <a:lstStyle/>
            <a:p>
              <a:r>
                <a:rPr lang="en-US" altLang="zh-CN" sz="800" b="1" dirty="0" smtClean="0">
                  <a:latin typeface="Arial" pitchFamily="34" charset="0"/>
                  <a:cs typeface="Arial" pitchFamily="34" charset="0"/>
                </a:rPr>
                <a:t>5</a:t>
              </a:r>
              <a:endParaRPr lang="zh-CN" altLang="en-US" sz="8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 rot="16200000">
              <a:off x="2124780" y="4411345"/>
              <a:ext cx="130843" cy="223216"/>
            </a:xfrm>
            <a:prstGeom prst="rect">
              <a:avLst/>
            </a:prstGeom>
            <a:noFill/>
          </p:spPr>
          <p:txBody>
            <a:bodyPr vert="eaVert" wrap="none" lIns="0" rIns="0" rtlCol="0">
              <a:noAutofit/>
            </a:bodyPr>
            <a:lstStyle/>
            <a:p>
              <a:r>
                <a:rPr lang="en-US" altLang="zh-CN" sz="800" b="1" dirty="0" smtClean="0">
                  <a:latin typeface="Arial" pitchFamily="34" charset="0"/>
                  <a:cs typeface="Arial" pitchFamily="34" charset="0"/>
                </a:rPr>
                <a:t>2.5</a:t>
              </a:r>
              <a:endParaRPr lang="zh-CN" altLang="en-US" sz="8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 rot="10800000">
              <a:off x="3306838" y="3333245"/>
              <a:ext cx="284115" cy="1305305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sz="800" dirty="0" smtClean="0">
                  <a:latin typeface="Arial" pitchFamily="34" charset="0"/>
                  <a:cs typeface="Arial" pitchFamily="34" charset="0"/>
                </a:rPr>
                <a:t>Maximum of root length(cm)</a:t>
              </a:r>
              <a:endParaRPr lang="zh-CN" altLang="en-US" sz="800" dirty="0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036703" y="3334359"/>
              <a:ext cx="241497" cy="2633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 smtClean="0">
                  <a:solidFill>
                    <a:srgbClr val="FF0000"/>
                  </a:solidFill>
                </a:rPr>
                <a:t>*</a:t>
              </a:r>
              <a:endParaRPr lang="zh-CN" altLang="en-US" sz="1200" dirty="0">
                <a:solidFill>
                  <a:srgbClr val="FF0000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822529" y="4819177"/>
              <a:ext cx="83227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b="1" dirty="0" err="1" smtClean="0">
                  <a:latin typeface="Arial" pitchFamily="34" charset="0"/>
                  <a:cs typeface="Arial" pitchFamily="34" charset="0"/>
                </a:rPr>
                <a:t>Pop1</a:t>
              </a:r>
              <a:r>
                <a:rPr lang="en-US" altLang="zh-CN" sz="800" b="1" dirty="0" smtClean="0">
                  <a:latin typeface="Arial" pitchFamily="34" charset="0"/>
                  <a:cs typeface="Arial" pitchFamily="34" charset="0"/>
                </a:rPr>
                <a:t>    </a:t>
              </a:r>
              <a:r>
                <a:rPr lang="en-US" altLang="zh-CN" sz="800" b="1" dirty="0" smtClean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altLang="zh-CN" sz="800" b="1" dirty="0" smtClean="0">
                  <a:latin typeface="Arial" pitchFamily="34" charset="0"/>
                  <a:cs typeface="Arial" pitchFamily="34" charset="0"/>
                </a:rPr>
                <a:t>Pop2</a:t>
              </a:r>
              <a:endParaRPr lang="zh-CN" altLang="en-US" sz="8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 rot="16200000">
              <a:off x="3587751" y="3452245"/>
              <a:ext cx="131043" cy="235516"/>
            </a:xfrm>
            <a:prstGeom prst="rect">
              <a:avLst/>
            </a:prstGeom>
            <a:noFill/>
          </p:spPr>
          <p:txBody>
            <a:bodyPr vert="eaVert" wrap="none" lIns="0" rIns="0" rtlCol="0">
              <a:noAutofit/>
            </a:bodyPr>
            <a:lstStyle/>
            <a:p>
              <a:r>
                <a:rPr lang="en-US" altLang="zh-CN" sz="800" b="1" dirty="0" smtClean="0">
                  <a:latin typeface="Arial" pitchFamily="34" charset="0"/>
                  <a:cs typeface="Arial" pitchFamily="34" charset="0"/>
                </a:rPr>
                <a:t>15</a:t>
              </a:r>
              <a:endParaRPr lang="zh-CN" altLang="en-US" sz="8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 rot="16200000">
              <a:off x="3587752" y="3857228"/>
              <a:ext cx="131043" cy="235516"/>
            </a:xfrm>
            <a:prstGeom prst="rect">
              <a:avLst/>
            </a:prstGeom>
            <a:noFill/>
          </p:spPr>
          <p:txBody>
            <a:bodyPr vert="eaVert" wrap="none" lIns="0" rIns="0" rtlCol="0">
              <a:noAutofit/>
            </a:bodyPr>
            <a:lstStyle/>
            <a:p>
              <a:r>
                <a:rPr lang="en-US" altLang="zh-CN" sz="800" b="1" dirty="0" smtClean="0">
                  <a:latin typeface="Arial" pitchFamily="34" charset="0"/>
                  <a:cs typeface="Arial" pitchFamily="34" charset="0"/>
                </a:rPr>
                <a:t>10</a:t>
              </a:r>
              <a:endParaRPr lang="zh-CN" altLang="en-US" sz="8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 rot="16200000">
              <a:off x="3643190" y="4280087"/>
              <a:ext cx="131043" cy="235516"/>
            </a:xfrm>
            <a:prstGeom prst="rect">
              <a:avLst/>
            </a:prstGeom>
            <a:noFill/>
          </p:spPr>
          <p:txBody>
            <a:bodyPr vert="eaVert" wrap="none" lIns="0" rIns="0" rtlCol="0">
              <a:noAutofit/>
            </a:bodyPr>
            <a:lstStyle/>
            <a:p>
              <a:r>
                <a:rPr lang="en-US" altLang="zh-CN" sz="800" b="1" dirty="0" smtClean="0">
                  <a:latin typeface="Arial" pitchFamily="34" charset="0"/>
                  <a:cs typeface="Arial" pitchFamily="34" charset="0"/>
                </a:rPr>
                <a:t>5</a:t>
              </a:r>
              <a:endParaRPr lang="zh-CN" altLang="en-US" sz="8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 rot="10800000">
              <a:off x="1844824" y="5624378"/>
              <a:ext cx="308283" cy="54846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sz="800" dirty="0" smtClean="0">
                  <a:latin typeface="Arial" pitchFamily="34" charset="0"/>
                  <a:cs typeface="Arial" pitchFamily="34" charset="0"/>
                </a:rPr>
                <a:t>Root number</a:t>
              </a:r>
              <a:endParaRPr lang="zh-CN" altLang="en-US" sz="800" dirty="0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641276" y="5123313"/>
              <a:ext cx="262040" cy="2206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 smtClean="0">
                  <a:solidFill>
                    <a:srgbClr val="FF0000"/>
                  </a:solidFill>
                </a:rPr>
                <a:t>*</a:t>
              </a:r>
              <a:endParaRPr lang="zh-CN" altLang="en-US" sz="1200" dirty="0">
                <a:solidFill>
                  <a:srgbClr val="FF0000"/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2361476" y="6693606"/>
              <a:ext cx="94769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b="1" dirty="0" err="1" smtClean="0">
                  <a:latin typeface="Arial" pitchFamily="34" charset="0"/>
                  <a:cs typeface="Arial" pitchFamily="34" charset="0"/>
                </a:rPr>
                <a:t>Pop1</a:t>
              </a:r>
              <a:r>
                <a:rPr lang="en-US" altLang="zh-CN" sz="800" b="1" dirty="0" smtClean="0">
                  <a:latin typeface="Arial" pitchFamily="34" charset="0"/>
                  <a:cs typeface="Arial" pitchFamily="34" charset="0"/>
                </a:rPr>
                <a:t>   </a:t>
              </a:r>
              <a:r>
                <a:rPr lang="en-US" altLang="zh-CN" sz="800" b="1" dirty="0" smtClean="0">
                  <a:latin typeface="Arial" pitchFamily="34" charset="0"/>
                  <a:cs typeface="Arial" pitchFamily="34" charset="0"/>
                </a:rPr>
                <a:t>     </a:t>
              </a:r>
              <a:r>
                <a:rPr lang="en-US" altLang="zh-CN" sz="800" b="1" dirty="0" smtClean="0">
                  <a:latin typeface="Arial" pitchFamily="34" charset="0"/>
                  <a:cs typeface="Arial" pitchFamily="34" charset="0"/>
                </a:rPr>
                <a:t>Pop2</a:t>
              </a:r>
              <a:endParaRPr lang="zh-CN" altLang="en-US" sz="8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 rot="16200000">
              <a:off x="2227452" y="6338880"/>
              <a:ext cx="109791" cy="255551"/>
            </a:xfrm>
            <a:prstGeom prst="rect">
              <a:avLst/>
            </a:prstGeom>
            <a:noFill/>
          </p:spPr>
          <p:txBody>
            <a:bodyPr vert="eaVert" wrap="none" lIns="0" rIns="0" rtlCol="0">
              <a:noAutofit/>
            </a:bodyPr>
            <a:lstStyle/>
            <a:p>
              <a:r>
                <a:rPr lang="en-US" altLang="zh-CN" sz="800" b="1" dirty="0" smtClean="0">
                  <a:latin typeface="Arial" pitchFamily="34" charset="0"/>
                  <a:cs typeface="Arial" pitchFamily="34" charset="0"/>
                </a:rPr>
                <a:t>5</a:t>
              </a:r>
              <a:endParaRPr lang="zh-CN" altLang="en-US" sz="8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 rot="16200000">
              <a:off x="2171942" y="5983181"/>
              <a:ext cx="109791" cy="255551"/>
            </a:xfrm>
            <a:prstGeom prst="rect">
              <a:avLst/>
            </a:prstGeom>
            <a:noFill/>
          </p:spPr>
          <p:txBody>
            <a:bodyPr vert="eaVert" wrap="none" lIns="0" rIns="0" rtlCol="0">
              <a:noAutofit/>
            </a:bodyPr>
            <a:lstStyle/>
            <a:p>
              <a:r>
                <a:rPr lang="en-US" altLang="zh-CN" sz="800" b="1" dirty="0" smtClean="0">
                  <a:latin typeface="Arial" pitchFamily="34" charset="0"/>
                  <a:cs typeface="Arial" pitchFamily="34" charset="0"/>
                </a:rPr>
                <a:t>7.5</a:t>
              </a:r>
              <a:endParaRPr lang="zh-CN" altLang="en-US" sz="8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 rot="16200000">
              <a:off x="2181135" y="5657709"/>
              <a:ext cx="109791" cy="255551"/>
            </a:xfrm>
            <a:prstGeom prst="rect">
              <a:avLst/>
            </a:prstGeom>
            <a:noFill/>
          </p:spPr>
          <p:txBody>
            <a:bodyPr vert="eaVert" wrap="none" lIns="0" rIns="0" rtlCol="0">
              <a:noAutofit/>
            </a:bodyPr>
            <a:lstStyle/>
            <a:p>
              <a:r>
                <a:rPr lang="en-US" altLang="zh-CN" sz="800" b="1" dirty="0" smtClean="0">
                  <a:latin typeface="Arial" pitchFamily="34" charset="0"/>
                  <a:cs typeface="Arial" pitchFamily="34" charset="0"/>
                </a:rPr>
                <a:t>10</a:t>
              </a:r>
              <a:endParaRPr lang="zh-CN" altLang="en-US" sz="8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 rot="16200000">
              <a:off x="2139954" y="5357766"/>
              <a:ext cx="109790" cy="255551"/>
            </a:xfrm>
            <a:prstGeom prst="rect">
              <a:avLst/>
            </a:prstGeom>
            <a:noFill/>
          </p:spPr>
          <p:txBody>
            <a:bodyPr vert="eaVert" wrap="none" lIns="0" rIns="0" rtlCol="0">
              <a:noAutofit/>
            </a:bodyPr>
            <a:lstStyle/>
            <a:p>
              <a:r>
                <a:rPr lang="en-US" altLang="zh-CN" sz="800" b="1" dirty="0" smtClean="0">
                  <a:latin typeface="Arial" pitchFamily="34" charset="0"/>
                  <a:cs typeface="Arial" pitchFamily="34" charset="0"/>
                </a:rPr>
                <a:t>12.5</a:t>
              </a:r>
              <a:endParaRPr lang="zh-CN" altLang="en-US" sz="8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 rot="16200000">
              <a:off x="2178806" y="5050433"/>
              <a:ext cx="109791" cy="255551"/>
            </a:xfrm>
            <a:prstGeom prst="rect">
              <a:avLst/>
            </a:prstGeom>
            <a:noFill/>
          </p:spPr>
          <p:txBody>
            <a:bodyPr vert="eaVert" wrap="none" lIns="0" rIns="0" rtlCol="0">
              <a:noAutofit/>
            </a:bodyPr>
            <a:lstStyle/>
            <a:p>
              <a:r>
                <a:rPr lang="en-US" altLang="zh-CN" sz="800" b="1" dirty="0" smtClean="0">
                  <a:latin typeface="Arial" pitchFamily="34" charset="0"/>
                  <a:cs typeface="Arial" pitchFamily="34" charset="0"/>
                </a:rPr>
                <a:t>15</a:t>
              </a:r>
              <a:endParaRPr lang="zh-CN" altLang="en-US" sz="800" b="1" dirty="0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3300073" y="5167894"/>
              <a:ext cx="1325880" cy="1726415"/>
              <a:chOff x="3427169" y="5140890"/>
              <a:chExt cx="1371005" cy="2144705"/>
            </a:xfrm>
          </p:grpSpPr>
          <p:sp>
            <p:nvSpPr>
              <p:cNvPr id="11" name="TextBox 10"/>
              <p:cNvSpPr txBox="1"/>
              <p:nvPr/>
            </p:nvSpPr>
            <p:spPr>
              <a:xfrm rot="10800000">
                <a:off x="3427169" y="5457899"/>
                <a:ext cx="307777" cy="1172757"/>
              </a:xfrm>
              <a:prstGeom prst="rect">
                <a:avLst/>
              </a:prstGeom>
              <a:noFill/>
            </p:spPr>
            <p:txBody>
              <a:bodyPr vert="eaVert" wrap="none" rtlCol="0">
                <a:spAutoFit/>
              </a:bodyPr>
              <a:lstStyle/>
              <a:p>
                <a:r>
                  <a:rPr lang="en-US" altLang="zh-CN" sz="800" dirty="0" smtClean="0">
                    <a:latin typeface="Arial" pitchFamily="34" charset="0"/>
                    <a:cs typeface="Arial" pitchFamily="34" charset="0"/>
                  </a:rPr>
                  <a:t>Root growth ability (cm)</a:t>
                </a:r>
                <a:endParaRPr lang="zh-CN" altLang="en-US" sz="800" dirty="0" smtClean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3937569" y="7017951"/>
                <a:ext cx="860605" cy="2676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b="1" dirty="0" err="1" smtClean="0">
                    <a:latin typeface="Arial" pitchFamily="34" charset="0"/>
                    <a:cs typeface="Arial" pitchFamily="34" charset="0"/>
                  </a:rPr>
                  <a:t>Pop1</a:t>
                </a:r>
                <a:r>
                  <a:rPr lang="en-US" altLang="zh-CN" sz="800" b="1" dirty="0" smtClean="0">
                    <a:latin typeface="Arial" pitchFamily="34" charset="0"/>
                    <a:cs typeface="Arial" pitchFamily="34" charset="0"/>
                  </a:rPr>
                  <a:t>   </a:t>
                </a:r>
                <a:r>
                  <a:rPr lang="en-US" altLang="zh-CN" sz="800" b="1" dirty="0" smtClean="0">
                    <a:latin typeface="Arial" pitchFamily="34" charset="0"/>
                    <a:cs typeface="Arial" pitchFamily="34" charset="0"/>
                  </a:rPr>
                  <a:t>  </a:t>
                </a:r>
                <a:r>
                  <a:rPr lang="en-US" altLang="zh-CN" sz="800" b="1" dirty="0" err="1" smtClean="0">
                    <a:latin typeface="Arial" pitchFamily="34" charset="0"/>
                    <a:cs typeface="Arial" pitchFamily="34" charset="0"/>
                  </a:rPr>
                  <a:t>Pop2</a:t>
                </a:r>
                <a:endParaRPr lang="zh-CN" altLang="en-US" sz="8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 rot="16200000">
                <a:off x="3699615" y="5148585"/>
                <a:ext cx="176601" cy="161211"/>
              </a:xfrm>
              <a:prstGeom prst="rect">
                <a:avLst/>
              </a:prstGeom>
              <a:noFill/>
            </p:spPr>
            <p:txBody>
              <a:bodyPr vert="eaVert" wrap="none" lIns="0" rIns="0" rtlCol="0">
                <a:noAutofit/>
              </a:bodyPr>
              <a:lstStyle/>
              <a:p>
                <a:r>
                  <a:rPr lang="en-US" altLang="zh-CN" sz="800" b="1" dirty="0" smtClean="0">
                    <a:latin typeface="Arial" pitchFamily="34" charset="0"/>
                    <a:cs typeface="Arial" pitchFamily="34" charset="0"/>
                  </a:rPr>
                  <a:t>60</a:t>
                </a:r>
                <a:endParaRPr lang="zh-CN" altLang="en-US" sz="8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 rot="16200000">
                <a:off x="3770916" y="5635908"/>
                <a:ext cx="137852" cy="255131"/>
              </a:xfrm>
              <a:prstGeom prst="rect">
                <a:avLst/>
              </a:prstGeom>
              <a:noFill/>
            </p:spPr>
            <p:txBody>
              <a:bodyPr vert="eaVert" wrap="none" lIns="0" rIns="0" rtlCol="0">
                <a:noAutofit/>
              </a:bodyPr>
              <a:lstStyle/>
              <a:p>
                <a:r>
                  <a:rPr lang="en-US" altLang="zh-CN" sz="800" b="1" dirty="0" smtClean="0">
                    <a:latin typeface="Arial" pitchFamily="34" charset="0"/>
                    <a:cs typeface="Arial" pitchFamily="34" charset="0"/>
                  </a:rPr>
                  <a:t>40</a:t>
                </a:r>
                <a:endParaRPr lang="zh-CN" altLang="en-US" sz="8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 rot="16200000">
                <a:off x="3765950" y="6253071"/>
                <a:ext cx="137853" cy="255131"/>
              </a:xfrm>
              <a:prstGeom prst="rect">
                <a:avLst/>
              </a:prstGeom>
              <a:noFill/>
            </p:spPr>
            <p:txBody>
              <a:bodyPr vert="eaVert" wrap="none" lIns="0" rIns="0" rtlCol="0">
                <a:noAutofit/>
              </a:bodyPr>
              <a:lstStyle/>
              <a:p>
                <a:r>
                  <a:rPr lang="en-US" altLang="zh-CN" sz="800" b="1" dirty="0" smtClean="0">
                    <a:latin typeface="Arial" pitchFamily="34" charset="0"/>
                    <a:cs typeface="Arial" pitchFamily="34" charset="0"/>
                  </a:rPr>
                  <a:t>20</a:t>
                </a:r>
                <a:endParaRPr lang="zh-CN" altLang="en-US" sz="8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 rot="16200000">
                <a:off x="3793587" y="6801079"/>
                <a:ext cx="137852" cy="255131"/>
              </a:xfrm>
              <a:prstGeom prst="rect">
                <a:avLst/>
              </a:prstGeom>
              <a:noFill/>
            </p:spPr>
            <p:txBody>
              <a:bodyPr vert="eaVert" wrap="none" lIns="0" rIns="0" rtlCol="0">
                <a:noAutofit/>
              </a:bodyPr>
              <a:lstStyle/>
              <a:p>
                <a:r>
                  <a:rPr lang="en-US" altLang="zh-CN" sz="800" b="1" dirty="0" smtClean="0">
                    <a:latin typeface="Arial" pitchFamily="34" charset="0"/>
                    <a:cs typeface="Arial" pitchFamily="34" charset="0"/>
                  </a:rPr>
                  <a:t>0</a:t>
                </a:r>
                <a:endParaRPr lang="zh-CN" altLang="en-US" sz="800" b="1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pic>
          <p:nvPicPr>
            <p:cNvPr id="1030" name="Picture 6" descr="D:\博士\根系\145\RT\rgaij.tif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8294" y="5118356"/>
              <a:ext cx="825500" cy="15605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257251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D:\博士\根系\145\IRLQ.tif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7311" y="4229601"/>
            <a:ext cx="1440000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9" descr="D:\博士\根系\145\IRNQ.tif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7311" y="5688322"/>
            <a:ext cx="1440000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27483" y="1134071"/>
            <a:ext cx="12234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 dirty="0" smtClean="0">
                <a:latin typeface="Arial" pitchFamily="34" charset="0"/>
                <a:cs typeface="Arial" pitchFamily="34" charset="0"/>
              </a:rPr>
              <a:t>Pop1  population</a:t>
            </a:r>
          </a:p>
        </p:txBody>
      </p:sp>
      <p:pic>
        <p:nvPicPr>
          <p:cNvPr id="5" name="Picture 2" descr="D:\博士\根系\145\IMRL.tif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361" y="1380292"/>
            <a:ext cx="3060000" cy="1412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D:\博士\根系\145\IMRLQ.tif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7311" y="1395492"/>
            <a:ext cx="1440000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D:\博士\根系\145\IRGA.tif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361" y="2847696"/>
            <a:ext cx="3060000" cy="1412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D:\博士\根系\145\IRGAQ.tif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7311" y="2833850"/>
            <a:ext cx="1440000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D:\博士\根系\145\IRL.tiff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247" y="4257293"/>
            <a:ext cx="3060000" cy="1412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D:\博士\根系\145\IRN.tiff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247" y="5653380"/>
            <a:ext cx="3060000" cy="1412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 rot="16200000">
            <a:off x="230098" y="6256295"/>
            <a:ext cx="56457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 smtClean="0">
                <a:latin typeface="Arial" pitchFamily="34" charset="0"/>
                <a:cs typeface="Arial" pitchFamily="34" charset="0"/>
              </a:rPr>
              <a:t>-log </a:t>
            </a:r>
            <a:r>
              <a:rPr lang="en-US" altLang="zh-CN" sz="800" baseline="-25000" dirty="0" smtClean="0">
                <a:latin typeface="Arial" pitchFamily="34" charset="0"/>
                <a:cs typeface="Arial" pitchFamily="34" charset="0"/>
              </a:rPr>
              <a:t>10</a:t>
            </a:r>
            <a:r>
              <a:rPr lang="en-US" altLang="zh-CN" sz="800" baseline="30000" dirty="0" smtClean="0">
                <a:latin typeface="Arial" pitchFamily="34" charset="0"/>
                <a:cs typeface="Arial" pitchFamily="34" charset="0"/>
              </a:rPr>
              <a:t>(p)</a:t>
            </a:r>
            <a:endParaRPr lang="zh-CN" altLang="en-US" sz="800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 rot="16200000">
            <a:off x="255753" y="4855725"/>
            <a:ext cx="56457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 smtClean="0">
                <a:latin typeface="Arial" pitchFamily="34" charset="0"/>
                <a:cs typeface="Arial" pitchFamily="34" charset="0"/>
              </a:rPr>
              <a:t>-log </a:t>
            </a:r>
            <a:r>
              <a:rPr lang="en-US" altLang="zh-CN" sz="800" baseline="-25000" dirty="0" smtClean="0">
                <a:latin typeface="Arial" pitchFamily="34" charset="0"/>
                <a:cs typeface="Arial" pitchFamily="34" charset="0"/>
              </a:rPr>
              <a:t>10</a:t>
            </a:r>
            <a:r>
              <a:rPr lang="en-US" altLang="zh-CN" sz="800" baseline="30000" dirty="0" smtClean="0">
                <a:latin typeface="Arial" pitchFamily="34" charset="0"/>
                <a:cs typeface="Arial" pitchFamily="34" charset="0"/>
              </a:rPr>
              <a:t>(p)</a:t>
            </a:r>
            <a:endParaRPr lang="zh-CN" altLang="en-US" sz="800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 rot="16200000">
            <a:off x="255752" y="3420873"/>
            <a:ext cx="56457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 smtClean="0">
                <a:latin typeface="Arial" pitchFamily="34" charset="0"/>
                <a:cs typeface="Arial" pitchFamily="34" charset="0"/>
              </a:rPr>
              <a:t>-log </a:t>
            </a:r>
            <a:r>
              <a:rPr lang="en-US" altLang="zh-CN" sz="800" baseline="-25000" dirty="0" smtClean="0">
                <a:latin typeface="Arial" pitchFamily="34" charset="0"/>
                <a:cs typeface="Arial" pitchFamily="34" charset="0"/>
              </a:rPr>
              <a:t>10</a:t>
            </a:r>
            <a:r>
              <a:rPr lang="en-US" altLang="zh-CN" sz="800" baseline="30000" dirty="0" smtClean="0">
                <a:latin typeface="Arial" pitchFamily="34" charset="0"/>
                <a:cs typeface="Arial" pitchFamily="34" charset="0"/>
              </a:rPr>
              <a:t>(p)</a:t>
            </a:r>
            <a:endParaRPr lang="zh-CN" altLang="en-US" sz="800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 rot="16200000">
            <a:off x="291876" y="1995729"/>
            <a:ext cx="56457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 smtClean="0">
                <a:latin typeface="Arial" pitchFamily="34" charset="0"/>
                <a:cs typeface="Arial" pitchFamily="34" charset="0"/>
              </a:rPr>
              <a:t>-log </a:t>
            </a:r>
            <a:r>
              <a:rPr lang="en-US" altLang="zh-CN" sz="800" baseline="-25000" dirty="0" smtClean="0">
                <a:latin typeface="Arial" pitchFamily="34" charset="0"/>
                <a:cs typeface="Arial" pitchFamily="34" charset="0"/>
              </a:rPr>
              <a:t>10</a:t>
            </a:r>
            <a:r>
              <a:rPr lang="en-US" altLang="zh-CN" sz="800" baseline="30000" dirty="0" smtClean="0">
                <a:latin typeface="Arial" pitchFamily="34" charset="0"/>
                <a:cs typeface="Arial" pitchFamily="34" charset="0"/>
              </a:rPr>
              <a:t>(p)</a:t>
            </a:r>
            <a:endParaRPr lang="zh-CN" altLang="en-US" sz="800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 rot="16200000">
            <a:off x="3588634" y="6415920"/>
            <a:ext cx="102784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 smtClean="0">
                <a:latin typeface="Arial" pitchFamily="34" charset="0"/>
                <a:cs typeface="Arial" pitchFamily="34" charset="0"/>
              </a:rPr>
              <a:t> observed -log </a:t>
            </a:r>
            <a:r>
              <a:rPr lang="en-US" altLang="zh-CN" sz="800" baseline="-25000" dirty="0" smtClean="0">
                <a:latin typeface="Arial" pitchFamily="34" charset="0"/>
                <a:cs typeface="Arial" pitchFamily="34" charset="0"/>
              </a:rPr>
              <a:t>10</a:t>
            </a:r>
            <a:r>
              <a:rPr lang="en-US" altLang="zh-CN" sz="800" baseline="30000" dirty="0" smtClean="0">
                <a:latin typeface="Arial" pitchFamily="34" charset="0"/>
                <a:cs typeface="Arial" pitchFamily="34" charset="0"/>
              </a:rPr>
              <a:t>(p)</a:t>
            </a:r>
            <a:endParaRPr lang="zh-CN" altLang="en-US" sz="800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 rot="16200000">
            <a:off x="3588055" y="3487573"/>
            <a:ext cx="102784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 smtClean="0">
                <a:latin typeface="Arial" pitchFamily="34" charset="0"/>
                <a:cs typeface="Arial" pitchFamily="34" charset="0"/>
              </a:rPr>
              <a:t> observed -log </a:t>
            </a:r>
            <a:r>
              <a:rPr lang="en-US" altLang="zh-CN" sz="800" baseline="-25000" dirty="0" smtClean="0">
                <a:latin typeface="Arial" pitchFamily="34" charset="0"/>
                <a:cs typeface="Arial" pitchFamily="34" charset="0"/>
              </a:rPr>
              <a:t>10</a:t>
            </a:r>
            <a:r>
              <a:rPr lang="en-US" altLang="zh-CN" sz="800" baseline="30000" dirty="0" smtClean="0">
                <a:latin typeface="Arial" pitchFamily="34" charset="0"/>
                <a:cs typeface="Arial" pitchFamily="34" charset="0"/>
              </a:rPr>
              <a:t>(p)</a:t>
            </a:r>
            <a:endParaRPr lang="zh-CN" altLang="en-US" sz="800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 rot="16200000">
            <a:off x="3588055" y="4855725"/>
            <a:ext cx="102784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 smtClean="0">
                <a:latin typeface="Arial" pitchFamily="34" charset="0"/>
                <a:cs typeface="Arial" pitchFamily="34" charset="0"/>
              </a:rPr>
              <a:t> observed -log </a:t>
            </a:r>
            <a:r>
              <a:rPr lang="en-US" altLang="zh-CN" sz="800" baseline="-25000" dirty="0" smtClean="0">
                <a:latin typeface="Arial" pitchFamily="34" charset="0"/>
                <a:cs typeface="Arial" pitchFamily="34" charset="0"/>
              </a:rPr>
              <a:t>10</a:t>
            </a:r>
            <a:r>
              <a:rPr lang="en-US" altLang="zh-CN" sz="800" baseline="30000" dirty="0" smtClean="0">
                <a:latin typeface="Arial" pitchFamily="34" charset="0"/>
                <a:cs typeface="Arial" pitchFamily="34" charset="0"/>
              </a:rPr>
              <a:t>(p)</a:t>
            </a:r>
            <a:endParaRPr lang="zh-CN" altLang="en-US" sz="800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 rot="16200000">
            <a:off x="3601479" y="2007769"/>
            <a:ext cx="102784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 smtClean="0">
                <a:latin typeface="Arial" pitchFamily="34" charset="0"/>
                <a:cs typeface="Arial" pitchFamily="34" charset="0"/>
              </a:rPr>
              <a:t> observed -log </a:t>
            </a:r>
            <a:r>
              <a:rPr lang="en-US" altLang="zh-CN" sz="800" baseline="-25000" dirty="0" smtClean="0">
                <a:latin typeface="Arial" pitchFamily="34" charset="0"/>
                <a:cs typeface="Arial" pitchFamily="34" charset="0"/>
              </a:rPr>
              <a:t>10</a:t>
            </a:r>
            <a:r>
              <a:rPr lang="en-US" altLang="zh-CN" sz="800" baseline="30000" dirty="0" smtClean="0">
                <a:latin typeface="Arial" pitchFamily="34" charset="0"/>
                <a:cs typeface="Arial" pitchFamily="34" charset="0"/>
              </a:rPr>
              <a:t>(p)</a:t>
            </a:r>
            <a:endParaRPr lang="zh-CN" altLang="en-US" sz="800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104659" y="7190582"/>
            <a:ext cx="77938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 smtClean="0">
                <a:latin typeface="Arial" pitchFamily="34" charset="0"/>
                <a:cs typeface="Arial" pitchFamily="34" charset="0"/>
              </a:rPr>
              <a:t>chromosome</a:t>
            </a:r>
            <a:endParaRPr lang="zh-CN" altLang="en-US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534609" y="7184738"/>
            <a:ext cx="100540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 smtClean="0">
                <a:latin typeface="Arial" pitchFamily="34" charset="0"/>
                <a:cs typeface="Arial" pitchFamily="34" charset="0"/>
              </a:rPr>
              <a:t>Expected -</a:t>
            </a:r>
            <a:r>
              <a:rPr lang="en-US" altLang="zh-CN" sz="800" dirty="0">
                <a:latin typeface="Arial" pitchFamily="34" charset="0"/>
                <a:cs typeface="Arial" pitchFamily="34" charset="0"/>
              </a:rPr>
              <a:t>log </a:t>
            </a:r>
            <a:r>
              <a:rPr lang="en-US" altLang="zh-CN" sz="800" baseline="-25000" dirty="0">
                <a:latin typeface="Arial" pitchFamily="34" charset="0"/>
                <a:cs typeface="Arial" pitchFamily="34" charset="0"/>
              </a:rPr>
              <a:t>10</a:t>
            </a:r>
            <a:r>
              <a:rPr lang="en-US" altLang="zh-CN" sz="800" baseline="30000" dirty="0">
                <a:latin typeface="Arial" pitchFamily="34" charset="0"/>
                <a:cs typeface="Arial" pitchFamily="34" charset="0"/>
              </a:rPr>
              <a:t>(p</a:t>
            </a:r>
            <a:r>
              <a:rPr lang="en-US" altLang="zh-CN" sz="800" baseline="30000" dirty="0" smtClean="0">
                <a:latin typeface="Arial" pitchFamily="34" charset="0"/>
                <a:cs typeface="Arial" pitchFamily="34" charset="0"/>
              </a:rPr>
              <a:t>)</a:t>
            </a:r>
            <a:endParaRPr lang="zh-CN" altLang="en-US" sz="800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564312" y="1486552"/>
            <a:ext cx="40107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 smtClean="0">
                <a:latin typeface="Arial" pitchFamily="34" charset="0"/>
                <a:cs typeface="Arial" pitchFamily="34" charset="0"/>
              </a:rPr>
              <a:t>MRL</a:t>
            </a:r>
            <a:endParaRPr lang="zh-CN" altLang="en-US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556406" y="2919212"/>
            <a:ext cx="4074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 smtClean="0">
                <a:latin typeface="Arial" pitchFamily="34" charset="0"/>
                <a:cs typeface="Arial" pitchFamily="34" charset="0"/>
              </a:rPr>
              <a:t>RGA</a:t>
            </a:r>
            <a:endParaRPr lang="zh-CN" altLang="en-US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658305" y="4332670"/>
            <a:ext cx="31611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 smtClean="0">
                <a:latin typeface="Arial" pitchFamily="34" charset="0"/>
                <a:cs typeface="Arial" pitchFamily="34" charset="0"/>
              </a:rPr>
              <a:t>RL</a:t>
            </a:r>
            <a:endParaRPr lang="zh-CN" altLang="en-US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428006" y="5866284"/>
            <a:ext cx="33214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 smtClean="0">
                <a:latin typeface="Arial" pitchFamily="34" charset="0"/>
                <a:cs typeface="Arial" pitchFamily="34" charset="0"/>
              </a:rPr>
              <a:t>RN</a:t>
            </a:r>
            <a:endParaRPr lang="zh-CN" altLang="en-US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448896" y="9490084"/>
            <a:ext cx="63190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 smtClean="0">
                <a:latin typeface="Arial" pitchFamily="34" charset="0"/>
                <a:cs typeface="Arial" pitchFamily="34" charset="0"/>
              </a:rPr>
              <a:t>Figure S2</a:t>
            </a:r>
            <a:endParaRPr lang="zh-CN" altLang="en-US" sz="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916832" y="1424608"/>
            <a:ext cx="93968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 dirty="0" smtClean="0">
                <a:latin typeface="Arial" pitchFamily="34" charset="0"/>
                <a:cs typeface="Arial" pitchFamily="34" charset="0"/>
              </a:rPr>
              <a:t>seq4_18740406</a:t>
            </a:r>
            <a:endParaRPr lang="en-US" altLang="zh-CN" sz="8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2" name="直接箭头连接符 31"/>
          <p:cNvCxnSpPr/>
          <p:nvPr/>
        </p:nvCxnSpPr>
        <p:spPr>
          <a:xfrm flipH="1">
            <a:off x="2064847" y="1601568"/>
            <a:ext cx="74568" cy="12922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3118828" y="1636594"/>
            <a:ext cx="93968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 dirty="0">
                <a:latin typeface="Arial" pitchFamily="34" charset="0"/>
                <a:cs typeface="Arial" pitchFamily="34" charset="0"/>
              </a:rPr>
              <a:t>seq9_15520580</a:t>
            </a:r>
            <a:endParaRPr lang="zh-CN" altLang="en-US" sz="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172974" y="4534310"/>
            <a:ext cx="93968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 dirty="0">
                <a:latin typeface="Arial" pitchFamily="34" charset="0"/>
                <a:cs typeface="Arial" pitchFamily="34" charset="0"/>
              </a:rPr>
              <a:t>seq9_15520580</a:t>
            </a:r>
            <a:endParaRPr lang="zh-CN" altLang="en-US" sz="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703169" y="1450734"/>
            <a:ext cx="93968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 dirty="0">
                <a:latin typeface="Arial" pitchFamily="34" charset="0"/>
                <a:cs typeface="Arial" pitchFamily="34" charset="0"/>
              </a:rPr>
              <a:t>seq9_11941704</a:t>
            </a:r>
            <a:endParaRPr lang="zh-CN" altLang="en-US" sz="8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4" name="直接箭头连接符 33"/>
          <p:cNvCxnSpPr/>
          <p:nvPr/>
        </p:nvCxnSpPr>
        <p:spPr>
          <a:xfrm flipH="1">
            <a:off x="3112657" y="1624748"/>
            <a:ext cx="74568" cy="12922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箭头连接符 34"/>
          <p:cNvCxnSpPr/>
          <p:nvPr/>
        </p:nvCxnSpPr>
        <p:spPr>
          <a:xfrm flipH="1">
            <a:off x="3135725" y="1756552"/>
            <a:ext cx="74568" cy="12922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箭头连接符 36"/>
          <p:cNvCxnSpPr/>
          <p:nvPr/>
        </p:nvCxnSpPr>
        <p:spPr>
          <a:xfrm flipH="1">
            <a:off x="3204122" y="4650056"/>
            <a:ext cx="74568" cy="12922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2718624" y="4348190"/>
            <a:ext cx="93968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 dirty="0">
                <a:latin typeface="Arial" pitchFamily="34" charset="0"/>
                <a:cs typeface="Arial" pitchFamily="34" charset="0"/>
              </a:rPr>
              <a:t>seq9_11941704</a:t>
            </a:r>
            <a:endParaRPr lang="zh-CN" altLang="en-US" sz="8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9" name="直接箭头连接符 38"/>
          <p:cNvCxnSpPr/>
          <p:nvPr/>
        </p:nvCxnSpPr>
        <p:spPr>
          <a:xfrm flipH="1">
            <a:off x="3128112" y="4522204"/>
            <a:ext cx="74568" cy="12922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2717384" y="2973650"/>
            <a:ext cx="93968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 dirty="0">
                <a:latin typeface="Arial" pitchFamily="34" charset="0"/>
                <a:cs typeface="Arial" pitchFamily="34" charset="0"/>
              </a:rPr>
              <a:t>seq9_11941704</a:t>
            </a:r>
            <a:endParaRPr lang="zh-CN" altLang="en-US" sz="8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1" name="直接箭头连接符 40"/>
          <p:cNvCxnSpPr/>
          <p:nvPr/>
        </p:nvCxnSpPr>
        <p:spPr>
          <a:xfrm flipH="1">
            <a:off x="3126872" y="3147664"/>
            <a:ext cx="74568" cy="12922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71850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D:\博士\根系\145\TRN.tif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985" y="5882004"/>
            <a:ext cx="3060000" cy="1412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6" descr="D:\博士\根系\145\TRL.tif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887" y="4257293"/>
            <a:ext cx="3060000" cy="1412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D:\博士\根系\145\TRGA.tif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572" y="2839536"/>
            <a:ext cx="3060000" cy="1412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D:\博士\根系\145\TMRL.tif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340" y="1268160"/>
            <a:ext cx="3060000" cy="1412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296412" y="1379280"/>
            <a:ext cx="40107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 smtClean="0">
                <a:latin typeface="Arial" pitchFamily="34" charset="0"/>
                <a:cs typeface="Arial" pitchFamily="34" charset="0"/>
              </a:rPr>
              <a:t>MRL</a:t>
            </a:r>
            <a:endParaRPr lang="zh-CN" altLang="en-US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06088" y="2731814"/>
            <a:ext cx="4074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 smtClean="0">
                <a:latin typeface="Arial" pitchFamily="34" charset="0"/>
                <a:cs typeface="Arial" pitchFamily="34" charset="0"/>
              </a:rPr>
              <a:t>RGA</a:t>
            </a:r>
            <a:endParaRPr lang="zh-CN" altLang="en-US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64429" y="4392413"/>
            <a:ext cx="31611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 smtClean="0">
                <a:latin typeface="Arial" pitchFamily="34" charset="0"/>
                <a:cs typeface="Arial" pitchFamily="34" charset="0"/>
              </a:rPr>
              <a:t>RL</a:t>
            </a:r>
            <a:endParaRPr lang="zh-CN" altLang="en-US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364429" y="5794275"/>
            <a:ext cx="33214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 smtClean="0">
                <a:latin typeface="Arial" pitchFamily="34" charset="0"/>
                <a:cs typeface="Arial" pitchFamily="34" charset="0"/>
              </a:rPr>
              <a:t>RN</a:t>
            </a:r>
            <a:endParaRPr lang="zh-CN" altLang="en-US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00808" y="7466629"/>
            <a:ext cx="77938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 smtClean="0">
                <a:latin typeface="Arial" pitchFamily="34" charset="0"/>
                <a:cs typeface="Arial" pitchFamily="34" charset="0"/>
              </a:rPr>
              <a:t>chromosome</a:t>
            </a:r>
            <a:endParaRPr lang="zh-CN" altLang="en-US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10862" y="7473860"/>
            <a:ext cx="100540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 smtClean="0">
                <a:latin typeface="Arial" pitchFamily="34" charset="0"/>
                <a:cs typeface="Arial" pitchFamily="34" charset="0"/>
              </a:rPr>
              <a:t>Expected -</a:t>
            </a:r>
            <a:r>
              <a:rPr lang="en-US" altLang="zh-CN" sz="800" dirty="0">
                <a:latin typeface="Arial" pitchFamily="34" charset="0"/>
                <a:cs typeface="Arial" pitchFamily="34" charset="0"/>
              </a:rPr>
              <a:t>log </a:t>
            </a:r>
            <a:r>
              <a:rPr lang="en-US" altLang="zh-CN" sz="800" baseline="-25000" dirty="0">
                <a:latin typeface="Arial" pitchFamily="34" charset="0"/>
                <a:cs typeface="Arial" pitchFamily="34" charset="0"/>
              </a:rPr>
              <a:t>10</a:t>
            </a:r>
            <a:r>
              <a:rPr lang="en-US" altLang="zh-CN" sz="800" baseline="30000" dirty="0">
                <a:latin typeface="Arial" pitchFamily="34" charset="0"/>
                <a:cs typeface="Arial" pitchFamily="34" charset="0"/>
              </a:rPr>
              <a:t>(p</a:t>
            </a:r>
            <a:r>
              <a:rPr lang="en-US" altLang="zh-CN" sz="800" baseline="30000" dirty="0" smtClean="0">
                <a:latin typeface="Arial" pitchFamily="34" charset="0"/>
                <a:cs typeface="Arial" pitchFamily="34" charset="0"/>
              </a:rPr>
              <a:t>)</a:t>
            </a:r>
            <a:endParaRPr lang="zh-CN" altLang="en-US" sz="800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 rot="16200000">
            <a:off x="3743459" y="6415920"/>
            <a:ext cx="102784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 smtClean="0">
                <a:latin typeface="Arial" pitchFamily="34" charset="0"/>
                <a:cs typeface="Arial" pitchFamily="34" charset="0"/>
              </a:rPr>
              <a:t> observed -log </a:t>
            </a:r>
            <a:r>
              <a:rPr lang="en-US" altLang="zh-CN" sz="800" baseline="-25000" dirty="0" smtClean="0">
                <a:latin typeface="Arial" pitchFamily="34" charset="0"/>
                <a:cs typeface="Arial" pitchFamily="34" charset="0"/>
              </a:rPr>
              <a:t>10</a:t>
            </a:r>
            <a:r>
              <a:rPr lang="en-US" altLang="zh-CN" sz="800" baseline="30000" dirty="0" smtClean="0">
                <a:latin typeface="Arial" pitchFamily="34" charset="0"/>
                <a:cs typeface="Arial" pitchFamily="34" charset="0"/>
              </a:rPr>
              <a:t>(p)</a:t>
            </a:r>
            <a:endParaRPr lang="zh-CN" altLang="en-US" sz="800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 rot="16200000">
            <a:off x="3742880" y="3487573"/>
            <a:ext cx="102784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 smtClean="0">
                <a:latin typeface="Arial" pitchFamily="34" charset="0"/>
                <a:cs typeface="Arial" pitchFamily="34" charset="0"/>
              </a:rPr>
              <a:t> observed -log </a:t>
            </a:r>
            <a:r>
              <a:rPr lang="en-US" altLang="zh-CN" sz="800" baseline="-25000" dirty="0" smtClean="0">
                <a:latin typeface="Arial" pitchFamily="34" charset="0"/>
                <a:cs typeface="Arial" pitchFamily="34" charset="0"/>
              </a:rPr>
              <a:t>10</a:t>
            </a:r>
            <a:r>
              <a:rPr lang="en-US" altLang="zh-CN" sz="800" baseline="30000" dirty="0" smtClean="0">
                <a:latin typeface="Arial" pitchFamily="34" charset="0"/>
                <a:cs typeface="Arial" pitchFamily="34" charset="0"/>
              </a:rPr>
              <a:t>(p)</a:t>
            </a:r>
            <a:endParaRPr lang="zh-CN" altLang="en-US" sz="800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 rot="16200000">
            <a:off x="3742880" y="4855725"/>
            <a:ext cx="102784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 smtClean="0">
                <a:latin typeface="Arial" pitchFamily="34" charset="0"/>
                <a:cs typeface="Arial" pitchFamily="34" charset="0"/>
              </a:rPr>
              <a:t> observed -log </a:t>
            </a:r>
            <a:r>
              <a:rPr lang="en-US" altLang="zh-CN" sz="800" baseline="-25000" dirty="0" smtClean="0">
                <a:latin typeface="Arial" pitchFamily="34" charset="0"/>
                <a:cs typeface="Arial" pitchFamily="34" charset="0"/>
              </a:rPr>
              <a:t>10</a:t>
            </a:r>
            <a:r>
              <a:rPr lang="en-US" altLang="zh-CN" sz="800" baseline="30000" dirty="0" smtClean="0">
                <a:latin typeface="Arial" pitchFamily="34" charset="0"/>
                <a:cs typeface="Arial" pitchFamily="34" charset="0"/>
              </a:rPr>
              <a:t>(p)</a:t>
            </a:r>
            <a:endParaRPr lang="zh-CN" altLang="en-US" sz="800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 rot="16200000">
            <a:off x="3670872" y="1975405"/>
            <a:ext cx="102784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 smtClean="0">
                <a:latin typeface="Arial" pitchFamily="34" charset="0"/>
                <a:cs typeface="Arial" pitchFamily="34" charset="0"/>
              </a:rPr>
              <a:t> observed -log </a:t>
            </a:r>
            <a:r>
              <a:rPr lang="en-US" altLang="zh-CN" sz="800" baseline="-25000" dirty="0" smtClean="0">
                <a:latin typeface="Arial" pitchFamily="34" charset="0"/>
                <a:cs typeface="Arial" pitchFamily="34" charset="0"/>
              </a:rPr>
              <a:t>10</a:t>
            </a:r>
            <a:r>
              <a:rPr lang="en-US" altLang="zh-CN" sz="800" baseline="30000" dirty="0" smtClean="0">
                <a:latin typeface="Arial" pitchFamily="34" charset="0"/>
                <a:cs typeface="Arial" pitchFamily="34" charset="0"/>
              </a:rPr>
              <a:t>(p)</a:t>
            </a:r>
            <a:endParaRPr lang="zh-CN" altLang="en-US" sz="800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 rot="16200000">
            <a:off x="230098" y="6256295"/>
            <a:ext cx="56457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 smtClean="0">
                <a:latin typeface="Arial" pitchFamily="34" charset="0"/>
                <a:cs typeface="Arial" pitchFamily="34" charset="0"/>
              </a:rPr>
              <a:t>-log </a:t>
            </a:r>
            <a:r>
              <a:rPr lang="en-US" altLang="zh-CN" sz="800" baseline="-25000" dirty="0" smtClean="0">
                <a:latin typeface="Arial" pitchFamily="34" charset="0"/>
                <a:cs typeface="Arial" pitchFamily="34" charset="0"/>
              </a:rPr>
              <a:t>10</a:t>
            </a:r>
            <a:r>
              <a:rPr lang="en-US" altLang="zh-CN" sz="800" baseline="30000" dirty="0" smtClean="0">
                <a:latin typeface="Arial" pitchFamily="34" charset="0"/>
                <a:cs typeface="Arial" pitchFamily="34" charset="0"/>
              </a:rPr>
              <a:t>(p)</a:t>
            </a:r>
            <a:endParaRPr lang="zh-CN" altLang="en-US" sz="800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 rot="16200000">
            <a:off x="255753" y="4855725"/>
            <a:ext cx="56457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 smtClean="0">
                <a:latin typeface="Arial" pitchFamily="34" charset="0"/>
                <a:cs typeface="Arial" pitchFamily="34" charset="0"/>
              </a:rPr>
              <a:t>-log </a:t>
            </a:r>
            <a:r>
              <a:rPr lang="en-US" altLang="zh-CN" sz="800" baseline="-25000" dirty="0" smtClean="0">
                <a:latin typeface="Arial" pitchFamily="34" charset="0"/>
                <a:cs typeface="Arial" pitchFamily="34" charset="0"/>
              </a:rPr>
              <a:t>10</a:t>
            </a:r>
            <a:r>
              <a:rPr lang="en-US" altLang="zh-CN" sz="800" baseline="30000" dirty="0" smtClean="0">
                <a:latin typeface="Arial" pitchFamily="34" charset="0"/>
                <a:cs typeface="Arial" pitchFamily="34" charset="0"/>
              </a:rPr>
              <a:t>(p)</a:t>
            </a:r>
            <a:endParaRPr lang="zh-CN" altLang="en-US" sz="800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 rot="16200000">
            <a:off x="255752" y="3420873"/>
            <a:ext cx="56457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 smtClean="0">
                <a:latin typeface="Arial" pitchFamily="34" charset="0"/>
                <a:cs typeface="Arial" pitchFamily="34" charset="0"/>
              </a:rPr>
              <a:t>-log </a:t>
            </a:r>
            <a:r>
              <a:rPr lang="en-US" altLang="zh-CN" sz="800" baseline="-25000" dirty="0" smtClean="0">
                <a:latin typeface="Arial" pitchFamily="34" charset="0"/>
                <a:cs typeface="Arial" pitchFamily="34" charset="0"/>
              </a:rPr>
              <a:t>10</a:t>
            </a:r>
            <a:r>
              <a:rPr lang="en-US" altLang="zh-CN" sz="800" baseline="30000" dirty="0" smtClean="0">
                <a:latin typeface="Arial" pitchFamily="34" charset="0"/>
                <a:cs typeface="Arial" pitchFamily="34" charset="0"/>
              </a:rPr>
              <a:t>(p)</a:t>
            </a:r>
            <a:endParaRPr lang="zh-CN" altLang="en-US" sz="800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 rot="16200000">
            <a:off x="291876" y="1995729"/>
            <a:ext cx="56457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 smtClean="0">
                <a:latin typeface="Arial" pitchFamily="34" charset="0"/>
                <a:cs typeface="Arial" pitchFamily="34" charset="0"/>
              </a:rPr>
              <a:t>-log </a:t>
            </a:r>
            <a:r>
              <a:rPr lang="en-US" altLang="zh-CN" sz="800" baseline="-25000" dirty="0" smtClean="0">
                <a:latin typeface="Arial" pitchFamily="34" charset="0"/>
                <a:cs typeface="Arial" pitchFamily="34" charset="0"/>
              </a:rPr>
              <a:t>10</a:t>
            </a:r>
            <a:r>
              <a:rPr lang="en-US" altLang="zh-CN" sz="800" baseline="30000" dirty="0" smtClean="0">
                <a:latin typeface="Arial" pitchFamily="34" charset="0"/>
                <a:cs typeface="Arial" pitchFamily="34" charset="0"/>
              </a:rPr>
              <a:t>(p)</a:t>
            </a:r>
            <a:endParaRPr lang="zh-CN" altLang="en-US" sz="800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14985" y="678178"/>
            <a:ext cx="1188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 dirty="0" smtClean="0">
                <a:latin typeface="Arial" pitchFamily="34" charset="0"/>
                <a:cs typeface="Arial" pitchFamily="34" charset="0"/>
              </a:rPr>
              <a:t>Pop2 population</a:t>
            </a:r>
          </a:p>
        </p:txBody>
      </p:sp>
      <p:pic>
        <p:nvPicPr>
          <p:cNvPr id="21" name="Picture 3" descr="D:\博士\根系\145\TMRLQ.tif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4104" y="1319664"/>
            <a:ext cx="1440000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5" descr="D:\博士\根系\145\TRGAQ.tif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0908" y="2808595"/>
            <a:ext cx="1440000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7" descr="D:\博士\根系\145\TRLQ.tiff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6220" y="4301449"/>
            <a:ext cx="1494688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9" descr="D:\博士\根系\145\TRNQ.tiff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0908" y="5926306"/>
            <a:ext cx="1440000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/>
          <p:cNvSpPr txBox="1"/>
          <p:nvPr/>
        </p:nvSpPr>
        <p:spPr>
          <a:xfrm>
            <a:off x="2044813" y="3009364"/>
            <a:ext cx="88197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 dirty="0">
                <a:latin typeface="Arial" pitchFamily="34" charset="0"/>
                <a:cs typeface="Arial" pitchFamily="34" charset="0"/>
              </a:rPr>
              <a:t>seq5_6945054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448896" y="9490084"/>
            <a:ext cx="63190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 smtClean="0">
                <a:latin typeface="Arial" pitchFamily="34" charset="0"/>
                <a:cs typeface="Arial" pitchFamily="34" charset="0"/>
              </a:rPr>
              <a:t>Figure S3</a:t>
            </a:r>
            <a:endParaRPr lang="zh-CN" altLang="en-US" sz="800" dirty="0" smtClean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3" name="直接箭头连接符 32"/>
          <p:cNvCxnSpPr/>
          <p:nvPr/>
        </p:nvCxnSpPr>
        <p:spPr>
          <a:xfrm flipH="1">
            <a:off x="2100772" y="3178232"/>
            <a:ext cx="74568" cy="12922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1775144" y="1286862"/>
            <a:ext cx="93968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 dirty="0">
                <a:latin typeface="Arial" pitchFamily="34" charset="0"/>
                <a:cs typeface="Arial" pitchFamily="34" charset="0"/>
              </a:rPr>
              <a:t>seq4_15403602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919519" y="4315389"/>
            <a:ext cx="93968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 dirty="0">
                <a:latin typeface="Arial" pitchFamily="34" charset="0"/>
                <a:cs typeface="Arial" pitchFamily="34" charset="0"/>
              </a:rPr>
              <a:t>seq4_15403602</a:t>
            </a:r>
          </a:p>
        </p:txBody>
      </p:sp>
      <p:cxnSp>
        <p:nvCxnSpPr>
          <p:cNvPr id="35" name="直接箭头连接符 34"/>
          <p:cNvCxnSpPr/>
          <p:nvPr/>
        </p:nvCxnSpPr>
        <p:spPr>
          <a:xfrm flipH="1">
            <a:off x="1923159" y="1502306"/>
            <a:ext cx="74568" cy="12922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箭头连接符 35"/>
          <p:cNvCxnSpPr/>
          <p:nvPr/>
        </p:nvCxnSpPr>
        <p:spPr>
          <a:xfrm flipH="1">
            <a:off x="1951383" y="4491777"/>
            <a:ext cx="74568" cy="12922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1775143" y="2825457"/>
            <a:ext cx="93968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 dirty="0">
                <a:latin typeface="Arial" pitchFamily="34" charset="0"/>
                <a:cs typeface="Arial" pitchFamily="34" charset="0"/>
              </a:rPr>
              <a:t>seq4_15403602</a:t>
            </a:r>
          </a:p>
        </p:txBody>
      </p:sp>
      <p:cxnSp>
        <p:nvCxnSpPr>
          <p:cNvPr id="42" name="直接箭头连接符 41"/>
          <p:cNvCxnSpPr/>
          <p:nvPr/>
        </p:nvCxnSpPr>
        <p:spPr>
          <a:xfrm flipH="1">
            <a:off x="1923158" y="3040901"/>
            <a:ext cx="74568" cy="12922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1871498" y="1615882"/>
            <a:ext cx="88197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 dirty="0" smtClean="0">
                <a:latin typeface="Arial" pitchFamily="34" charset="0"/>
                <a:cs typeface="Arial" pitchFamily="34" charset="0"/>
              </a:rPr>
              <a:t>seq4_5315034</a:t>
            </a:r>
            <a:endParaRPr lang="en-US" altLang="zh-CN" sz="8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4" name="直接箭头连接符 43"/>
          <p:cNvCxnSpPr/>
          <p:nvPr/>
        </p:nvCxnSpPr>
        <p:spPr>
          <a:xfrm flipH="1">
            <a:off x="1828563" y="1704458"/>
            <a:ext cx="74568" cy="12922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1003123" y="2930597"/>
            <a:ext cx="88197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 dirty="0" smtClean="0">
                <a:latin typeface="Arial" pitchFamily="34" charset="0"/>
                <a:cs typeface="Arial" pitchFamily="34" charset="0"/>
              </a:rPr>
              <a:t>seq4_5315034</a:t>
            </a:r>
            <a:endParaRPr lang="en-US" altLang="zh-CN" sz="8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6" name="直接箭头连接符 45"/>
          <p:cNvCxnSpPr/>
          <p:nvPr/>
        </p:nvCxnSpPr>
        <p:spPr>
          <a:xfrm flipH="1">
            <a:off x="1753995" y="3060008"/>
            <a:ext cx="74568" cy="12922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1931641" y="4556874"/>
            <a:ext cx="88197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 dirty="0" smtClean="0">
                <a:latin typeface="Arial" pitchFamily="34" charset="0"/>
                <a:cs typeface="Arial" pitchFamily="34" charset="0"/>
              </a:rPr>
              <a:t>seq4_5315034</a:t>
            </a:r>
            <a:endParaRPr lang="en-US" altLang="zh-CN" sz="8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8" name="直接箭头连接符 47"/>
          <p:cNvCxnSpPr/>
          <p:nvPr/>
        </p:nvCxnSpPr>
        <p:spPr>
          <a:xfrm flipH="1">
            <a:off x="1848591" y="4576389"/>
            <a:ext cx="74568" cy="12922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2347867" y="5957568"/>
            <a:ext cx="93968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 dirty="0" smtClean="0">
                <a:latin typeface="Arial" pitchFamily="34" charset="0"/>
                <a:cs typeface="Arial" pitchFamily="34" charset="0"/>
              </a:rPr>
              <a:t>seq6_11153742</a:t>
            </a:r>
            <a:endParaRPr lang="en-US" altLang="zh-CN" sz="8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0" name="直接箭头连接符 49"/>
          <p:cNvCxnSpPr/>
          <p:nvPr/>
        </p:nvCxnSpPr>
        <p:spPr>
          <a:xfrm flipH="1">
            <a:off x="2377258" y="6108402"/>
            <a:ext cx="74568" cy="12922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3866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/>
          <p:cNvSpPr txBox="1"/>
          <p:nvPr/>
        </p:nvSpPr>
        <p:spPr>
          <a:xfrm>
            <a:off x="3448896" y="9490084"/>
            <a:ext cx="63190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 smtClean="0">
                <a:latin typeface="Arial" pitchFamily="34" charset="0"/>
                <a:cs typeface="Arial" pitchFamily="34" charset="0"/>
              </a:rPr>
              <a:t>Figure S4</a:t>
            </a:r>
            <a:endParaRPr lang="zh-CN" altLang="en-US" sz="800" dirty="0" smtClean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878377" y="1712640"/>
            <a:ext cx="4096699" cy="4392488"/>
            <a:chOff x="878377" y="1712640"/>
            <a:chExt cx="4096699" cy="4392488"/>
          </a:xfrm>
        </p:grpSpPr>
        <p:sp>
          <p:nvSpPr>
            <p:cNvPr id="58" name="TextBox 57"/>
            <p:cNvSpPr txBox="1"/>
            <p:nvPr/>
          </p:nvSpPr>
          <p:spPr>
            <a:xfrm>
              <a:off x="2729323" y="5889684"/>
              <a:ext cx="58381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b="1" dirty="0" smtClean="0">
                  <a:latin typeface="Arial" pitchFamily="34" charset="0"/>
                  <a:cs typeface="Arial" pitchFamily="34" charset="0"/>
                </a:rPr>
                <a:t>position</a:t>
              </a:r>
              <a:endParaRPr lang="zh-CN" altLang="en-US" sz="800" b="1" dirty="0" smtClean="0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59" name="组合 58"/>
            <p:cNvGrpSpPr/>
            <p:nvPr/>
          </p:nvGrpSpPr>
          <p:grpSpPr>
            <a:xfrm>
              <a:off x="1411280" y="5601652"/>
              <a:ext cx="3563796" cy="215444"/>
              <a:chOff x="1405139" y="560512"/>
              <a:chExt cx="3563796" cy="215444"/>
            </a:xfrm>
          </p:grpSpPr>
          <p:cxnSp>
            <p:nvCxnSpPr>
              <p:cNvPr id="62" name="直接连接符 61"/>
              <p:cNvCxnSpPr/>
              <p:nvPr/>
            </p:nvCxnSpPr>
            <p:spPr>
              <a:xfrm>
                <a:off x="1484783" y="560512"/>
                <a:ext cx="3166947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TextBox 62"/>
              <p:cNvSpPr txBox="1"/>
              <p:nvPr/>
            </p:nvSpPr>
            <p:spPr>
              <a:xfrm>
                <a:off x="1405139" y="560512"/>
                <a:ext cx="3563796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b="1" dirty="0" smtClean="0">
                    <a:latin typeface="Arial" pitchFamily="34" charset="0"/>
                    <a:cs typeface="Arial" pitchFamily="34" charset="0"/>
                  </a:rPr>
                  <a:t>0         5        10        15         20         25         30        35       40        45 Mb</a:t>
                </a:r>
                <a:endParaRPr lang="zh-CN" altLang="en-US" sz="800" b="1" dirty="0" smtClean="0"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60" name="TextBox 59"/>
            <p:cNvSpPr txBox="1"/>
            <p:nvPr/>
          </p:nvSpPr>
          <p:spPr>
            <a:xfrm rot="16200000">
              <a:off x="570760" y="3677115"/>
              <a:ext cx="83067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b="1" dirty="0" smtClean="0">
                  <a:latin typeface="Arial" pitchFamily="34" charset="0"/>
                  <a:cs typeface="Arial" pitchFamily="34" charset="0"/>
                </a:rPr>
                <a:t>chromosome</a:t>
              </a:r>
              <a:endParaRPr lang="zh-CN" altLang="en-US" sz="800" b="1" dirty="0" smtClean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61" name="Picture 2" descr="D:\博士\根系\145\chr1-12.tif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2167" y="1712640"/>
              <a:ext cx="3528000" cy="37509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" name="直接连接符 2"/>
            <p:cNvCxnSpPr/>
            <p:nvPr/>
          </p:nvCxnSpPr>
          <p:spPr>
            <a:xfrm flipV="1">
              <a:off x="1499903" y="5546026"/>
              <a:ext cx="0" cy="5922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 flipV="1">
              <a:off x="1840422" y="5542424"/>
              <a:ext cx="0" cy="5922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V="1">
              <a:off x="2154847" y="5546026"/>
              <a:ext cx="0" cy="5922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 flipV="1">
              <a:off x="2500600" y="5542424"/>
              <a:ext cx="0" cy="5922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flipV="1">
              <a:off x="2860640" y="5542424"/>
              <a:ext cx="0" cy="5922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V="1">
              <a:off x="3220680" y="5542424"/>
              <a:ext cx="0" cy="5922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V="1">
              <a:off x="3586390" y="5551854"/>
              <a:ext cx="0" cy="4757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 flipV="1">
              <a:off x="3940760" y="5542325"/>
              <a:ext cx="0" cy="5922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flipV="1">
              <a:off x="4285198" y="5537650"/>
              <a:ext cx="0" cy="5922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 flipV="1">
              <a:off x="4648908" y="5531650"/>
              <a:ext cx="0" cy="5922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459357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vert="eaVert" wrap="none" lIns="0" rIns="0" rtlCol="0">
        <a:noAutofit/>
      </a:bodyPr>
      <a:lstStyle>
        <a:defPPr>
          <a:defRPr sz="800" b="1" dirty="0">
            <a:latin typeface="Arial" pitchFamily="34" charset="0"/>
            <a:cs typeface="Arial" pitchFamily="34" charset="0"/>
          </a:defRPr>
        </a:defPPr>
      </a:lst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17992</TotalTime>
  <Words>187</Words>
  <Application>Microsoft Office PowerPoint</Application>
  <PresentationFormat>A4 纸张(210x297 毫米)</PresentationFormat>
  <Paragraphs>81</Paragraphs>
  <Slides>4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5" baseType="lpstr">
      <vt:lpstr>Office 主题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65</cp:revision>
  <dcterms:created xsi:type="dcterms:W3CDTF">2020-02-14T11:38:47Z</dcterms:created>
  <dcterms:modified xsi:type="dcterms:W3CDTF">2020-05-12T13:09:26Z</dcterms:modified>
</cp:coreProperties>
</file>