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0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FFA7CD-C522-428A-BC84-BCE2D946ABF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206DA8-6B07-4FAA-A2E3-F238223D49CF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tr-TR" b="1"/>
            <a:t>Methods and Cohorts: </a:t>
          </a:r>
          <a:endParaRPr lang="en-US"/>
        </a:p>
      </dgm:t>
    </dgm:pt>
    <dgm:pt modelId="{D0E5EF44-1E1B-4EBB-83D8-4CDDA48EE4E2}" type="parTrans" cxnId="{CD0CF08B-5017-48C3-AB8F-02C1BDE16DD4}">
      <dgm:prSet/>
      <dgm:spPr/>
      <dgm:t>
        <a:bodyPr/>
        <a:lstStyle/>
        <a:p>
          <a:endParaRPr lang="en-US"/>
        </a:p>
      </dgm:t>
    </dgm:pt>
    <dgm:pt modelId="{3686C304-910A-4B6C-8915-F1893EFEE6F4}" type="sibTrans" cxnId="{CD0CF08B-5017-48C3-AB8F-02C1BDE16DD4}">
      <dgm:prSet/>
      <dgm:spPr/>
      <dgm:t>
        <a:bodyPr/>
        <a:lstStyle/>
        <a:p>
          <a:endParaRPr lang="en-US"/>
        </a:p>
      </dgm:t>
    </dgm:pt>
    <dgm:pt modelId="{E3ABD4B7-A812-45EC-961F-64E04CB2E689}">
      <dgm:prSet/>
      <dgm:spPr/>
      <dgm:t>
        <a:bodyPr/>
        <a:lstStyle/>
        <a:p>
          <a:r>
            <a:rPr lang="tr-TR"/>
            <a:t>Metastatic CRPC (n=38)</a:t>
          </a:r>
          <a:endParaRPr lang="en-US"/>
        </a:p>
      </dgm:t>
    </dgm:pt>
    <dgm:pt modelId="{A03CE87E-4EC4-4B79-99F4-00283D9323DD}" type="parTrans" cxnId="{356F197D-5887-446A-9C44-633DDE9FBA65}">
      <dgm:prSet/>
      <dgm:spPr/>
      <dgm:t>
        <a:bodyPr/>
        <a:lstStyle/>
        <a:p>
          <a:endParaRPr lang="en-US"/>
        </a:p>
      </dgm:t>
    </dgm:pt>
    <dgm:pt modelId="{7696ADAC-AD19-46E3-ABD3-5D21BC6396D1}" type="sibTrans" cxnId="{356F197D-5887-446A-9C44-633DDE9FBA65}">
      <dgm:prSet/>
      <dgm:spPr/>
      <dgm:t>
        <a:bodyPr/>
        <a:lstStyle/>
        <a:p>
          <a:endParaRPr lang="en-US"/>
        </a:p>
      </dgm:t>
    </dgm:pt>
    <dgm:pt modelId="{1848507D-C724-45BE-A1C2-7C0CD30F3C9A}">
      <dgm:prSet/>
      <dgm:spPr/>
      <dgm:t>
        <a:bodyPr/>
        <a:lstStyle/>
        <a:p>
          <a:r>
            <a:rPr lang="tr-TR"/>
            <a:t>Lu-177, </a:t>
          </a:r>
          <a:r>
            <a:rPr lang="en-US"/>
            <a:t>4.0 to 6.8 GBq</a:t>
          </a:r>
          <a:r>
            <a:rPr lang="tr-TR"/>
            <a:t>,</a:t>
          </a:r>
          <a:r>
            <a:rPr lang="en-US"/>
            <a:t> every </a:t>
          </a:r>
          <a:r>
            <a:rPr lang="tr-TR"/>
            <a:t>6/9 weeks, 1-6 cycles</a:t>
          </a:r>
          <a:endParaRPr lang="en-US"/>
        </a:p>
      </dgm:t>
    </dgm:pt>
    <dgm:pt modelId="{89B0C759-8D0D-4293-A85B-09789FDC76CB}" type="parTrans" cxnId="{0173A4A0-3BA8-4622-9C7E-68463ECA2E31}">
      <dgm:prSet/>
      <dgm:spPr/>
      <dgm:t>
        <a:bodyPr/>
        <a:lstStyle/>
        <a:p>
          <a:endParaRPr lang="en-US"/>
        </a:p>
      </dgm:t>
    </dgm:pt>
    <dgm:pt modelId="{20385B93-A2BB-49B2-816B-89538F4B534C}" type="sibTrans" cxnId="{0173A4A0-3BA8-4622-9C7E-68463ECA2E31}">
      <dgm:prSet/>
      <dgm:spPr/>
      <dgm:t>
        <a:bodyPr/>
        <a:lstStyle/>
        <a:p>
          <a:endParaRPr lang="en-US"/>
        </a:p>
      </dgm:t>
    </dgm:pt>
    <dgm:pt modelId="{B2AAB34D-9BF6-4FF9-96BD-943CC2C36127}">
      <dgm:prSet/>
      <dgm:spPr/>
      <dgm:t>
        <a:bodyPr/>
        <a:lstStyle/>
        <a:p>
          <a:r>
            <a:rPr lang="tr-TR"/>
            <a:t>2nd or later line treatment</a:t>
          </a:r>
          <a:endParaRPr lang="en-US"/>
        </a:p>
      </dgm:t>
    </dgm:pt>
    <dgm:pt modelId="{DF0DC4E2-69E0-4CF0-876A-888EAD8232C8}" type="parTrans" cxnId="{DD9E9758-8AD6-4489-AACC-FE9D00935209}">
      <dgm:prSet/>
      <dgm:spPr/>
      <dgm:t>
        <a:bodyPr/>
        <a:lstStyle/>
        <a:p>
          <a:endParaRPr lang="en-US"/>
        </a:p>
      </dgm:t>
    </dgm:pt>
    <dgm:pt modelId="{EBD4C908-7B1B-4FE2-951E-274EE21900CC}" type="sibTrans" cxnId="{DD9E9758-8AD6-4489-AACC-FE9D00935209}">
      <dgm:prSet/>
      <dgm:spPr/>
      <dgm:t>
        <a:bodyPr/>
        <a:lstStyle/>
        <a:p>
          <a:endParaRPr lang="en-US"/>
        </a:p>
      </dgm:t>
    </dgm:pt>
    <dgm:pt modelId="{BA9A6F2E-824E-4EC3-8C61-409BE9E48044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tr-TR" b="1"/>
            <a:t>Findings</a:t>
          </a:r>
          <a:endParaRPr lang="en-US"/>
        </a:p>
      </dgm:t>
    </dgm:pt>
    <dgm:pt modelId="{1FAE2B55-11F8-4129-941F-6D7BAD6CF1DE}" type="parTrans" cxnId="{BFEA3F67-5498-4086-8C4A-2CC3BB9D60FB}">
      <dgm:prSet/>
      <dgm:spPr/>
      <dgm:t>
        <a:bodyPr/>
        <a:lstStyle/>
        <a:p>
          <a:endParaRPr lang="en-US"/>
        </a:p>
      </dgm:t>
    </dgm:pt>
    <dgm:pt modelId="{FD0B75A7-57F1-4B53-AC12-733EE064780E}" type="sibTrans" cxnId="{BFEA3F67-5498-4086-8C4A-2CC3BB9D60FB}">
      <dgm:prSet/>
      <dgm:spPr/>
      <dgm:t>
        <a:bodyPr/>
        <a:lstStyle/>
        <a:p>
          <a:endParaRPr lang="en-US"/>
        </a:p>
      </dgm:t>
    </dgm:pt>
    <dgm:pt modelId="{15087D88-1547-4BF9-9EEB-B62EF7D6777D}">
      <dgm:prSet/>
      <dgm:spPr/>
      <dgm:t>
        <a:bodyPr/>
        <a:lstStyle/>
        <a:p>
          <a:r>
            <a:rPr lang="tr-TR"/>
            <a:t>M</a:t>
          </a:r>
          <a:r>
            <a:rPr lang="en-US"/>
            <a:t>edian PFS</a:t>
          </a:r>
          <a:r>
            <a:rPr lang="tr-TR"/>
            <a:t> </a:t>
          </a:r>
          <a:r>
            <a:rPr lang="en-US"/>
            <a:t>5.8</a:t>
          </a:r>
          <a:r>
            <a:rPr lang="tr-TR"/>
            <a:t> m </a:t>
          </a:r>
          <a:endParaRPr lang="en-US"/>
        </a:p>
      </dgm:t>
    </dgm:pt>
    <dgm:pt modelId="{2CD5F07D-F4A1-4222-84F4-51EAC42CA171}" type="parTrans" cxnId="{42956F6F-C6AB-4CD6-A47C-D66A454EB0A9}">
      <dgm:prSet/>
      <dgm:spPr/>
      <dgm:t>
        <a:bodyPr/>
        <a:lstStyle/>
        <a:p>
          <a:endParaRPr lang="en-US"/>
        </a:p>
      </dgm:t>
    </dgm:pt>
    <dgm:pt modelId="{7996DF19-DD2B-4A30-96D6-58C3C4E1FB27}" type="sibTrans" cxnId="{42956F6F-C6AB-4CD6-A47C-D66A454EB0A9}">
      <dgm:prSet/>
      <dgm:spPr/>
      <dgm:t>
        <a:bodyPr/>
        <a:lstStyle/>
        <a:p>
          <a:endParaRPr lang="en-US"/>
        </a:p>
      </dgm:t>
    </dgm:pt>
    <dgm:pt modelId="{DAAAAA43-39C7-48A3-A8FC-2E3C15BC0E73}">
      <dgm:prSet/>
      <dgm:spPr/>
      <dgm:t>
        <a:bodyPr/>
        <a:lstStyle/>
        <a:p>
          <a:r>
            <a:rPr lang="tr-TR"/>
            <a:t>Median </a:t>
          </a:r>
          <a:r>
            <a:rPr lang="en-US"/>
            <a:t>OS</a:t>
          </a:r>
          <a:r>
            <a:rPr lang="tr-TR"/>
            <a:t>* 1</a:t>
          </a:r>
          <a:r>
            <a:rPr lang="en-US"/>
            <a:t>2.3</a:t>
          </a:r>
          <a:r>
            <a:rPr lang="tr-TR"/>
            <a:t> m</a:t>
          </a:r>
          <a:endParaRPr lang="en-US"/>
        </a:p>
      </dgm:t>
    </dgm:pt>
    <dgm:pt modelId="{2A19F31A-180F-47DE-BE4A-43D474787110}" type="parTrans" cxnId="{D34894AD-C2B4-4631-ACC9-A7C95E20DB31}">
      <dgm:prSet/>
      <dgm:spPr/>
      <dgm:t>
        <a:bodyPr/>
        <a:lstStyle/>
        <a:p>
          <a:endParaRPr lang="en-US"/>
        </a:p>
      </dgm:t>
    </dgm:pt>
    <dgm:pt modelId="{2438C9C0-4353-4144-A377-0AEC5F895B10}" type="sibTrans" cxnId="{D34894AD-C2B4-4631-ACC9-A7C95E20DB31}">
      <dgm:prSet/>
      <dgm:spPr/>
      <dgm:t>
        <a:bodyPr/>
        <a:lstStyle/>
        <a:p>
          <a:endParaRPr lang="en-US"/>
        </a:p>
      </dgm:t>
    </dgm:pt>
    <dgm:pt modelId="{5E200AD6-F829-4951-A003-8B607B81A3FC}">
      <dgm:prSet/>
      <dgm:spPr/>
      <dgm:t>
        <a:bodyPr/>
        <a:lstStyle/>
        <a:p>
          <a:r>
            <a:rPr lang="tr-TR"/>
            <a:t>ORR:</a:t>
          </a:r>
          <a:r>
            <a:rPr lang="en-US"/>
            <a:t> 36.8%</a:t>
          </a:r>
        </a:p>
      </dgm:t>
    </dgm:pt>
    <dgm:pt modelId="{C9F80764-6BA0-41EB-BF44-596B05276DEB}" type="parTrans" cxnId="{3A8E4592-85C7-49AF-9A6B-4254E193E4FD}">
      <dgm:prSet/>
      <dgm:spPr/>
      <dgm:t>
        <a:bodyPr/>
        <a:lstStyle/>
        <a:p>
          <a:endParaRPr lang="en-US"/>
        </a:p>
      </dgm:t>
    </dgm:pt>
    <dgm:pt modelId="{464EEE2D-3F36-4203-9669-0BCFA76342FA}" type="sibTrans" cxnId="{3A8E4592-85C7-49AF-9A6B-4254E193E4FD}">
      <dgm:prSet/>
      <dgm:spPr/>
      <dgm:t>
        <a:bodyPr/>
        <a:lstStyle/>
        <a:p>
          <a:endParaRPr lang="en-US"/>
        </a:p>
      </dgm:t>
    </dgm:pt>
    <dgm:pt modelId="{DAEB9142-EA18-4597-8191-E5BEBE28E140}">
      <dgm:prSet/>
      <dgm:spPr/>
      <dgm:t>
        <a:bodyPr/>
        <a:lstStyle/>
        <a:p>
          <a:r>
            <a:rPr lang="tr-TR" dirty="0" err="1"/>
            <a:t>For</a:t>
          </a:r>
          <a:r>
            <a:rPr lang="tr-TR" dirty="0"/>
            <a:t> PFS</a:t>
          </a:r>
        </a:p>
        <a:p>
          <a:r>
            <a:rPr lang="en-US" dirty="0" err="1"/>
            <a:t>SUVmax</a:t>
          </a:r>
          <a:r>
            <a:rPr lang="en-US" dirty="0"/>
            <a:t> value of &lt;4 after treatment</a:t>
          </a:r>
        </a:p>
      </dgm:t>
    </dgm:pt>
    <dgm:pt modelId="{7E943D82-CA15-49CF-984E-6E71E34D4F17}" type="parTrans" cxnId="{7F98E197-8D17-4883-A04C-22D1823BD37B}">
      <dgm:prSet/>
      <dgm:spPr/>
      <dgm:t>
        <a:bodyPr/>
        <a:lstStyle/>
        <a:p>
          <a:endParaRPr lang="en-US"/>
        </a:p>
      </dgm:t>
    </dgm:pt>
    <dgm:pt modelId="{D49FFEF3-F2F4-48CE-BAD2-CACB5623DFD3}" type="sibTrans" cxnId="{7F98E197-8D17-4883-A04C-22D1823BD37B}">
      <dgm:prSet/>
      <dgm:spPr/>
      <dgm:t>
        <a:bodyPr/>
        <a:lstStyle/>
        <a:p>
          <a:endParaRPr lang="en-US"/>
        </a:p>
      </dgm:t>
    </dgm:pt>
    <dgm:pt modelId="{A446BA43-D8B0-48A8-B679-0B4FCF491363}">
      <dgm:prSet/>
      <dgm:spPr/>
      <dgm:t>
        <a:bodyPr/>
        <a:lstStyle/>
        <a:p>
          <a:r>
            <a:rPr lang="tr-TR" dirty="0" err="1"/>
            <a:t>For</a:t>
          </a:r>
          <a:r>
            <a:rPr lang="tr-TR" dirty="0"/>
            <a:t> OS</a:t>
          </a:r>
        </a:p>
        <a:p>
          <a:r>
            <a:rPr lang="en-US" dirty="0"/>
            <a:t>ECOG PS </a:t>
          </a:r>
          <a:r>
            <a:rPr lang="tr-TR" dirty="0"/>
            <a:t>, </a:t>
          </a:r>
          <a:r>
            <a:rPr lang="en-US" dirty="0"/>
            <a:t>pre LU-177-PSMA ALP</a:t>
          </a:r>
          <a:r>
            <a:rPr lang="tr-TR" dirty="0"/>
            <a:t>,  </a:t>
          </a:r>
          <a:r>
            <a:rPr lang="en-US" dirty="0"/>
            <a:t>post Lu-177 PSA</a:t>
          </a:r>
          <a:r>
            <a:rPr lang="tr-TR" dirty="0"/>
            <a:t> Post Lu-177</a:t>
          </a:r>
          <a:r>
            <a:rPr lang="en-US" dirty="0"/>
            <a:t>SUV max</a:t>
          </a:r>
        </a:p>
      </dgm:t>
    </dgm:pt>
    <dgm:pt modelId="{F0C68395-E190-4C7B-ABB5-1DF9D9918337}" type="parTrans" cxnId="{A98C74FF-F30D-4B03-AACF-FA55435BDC54}">
      <dgm:prSet/>
      <dgm:spPr/>
      <dgm:t>
        <a:bodyPr/>
        <a:lstStyle/>
        <a:p>
          <a:endParaRPr lang="en-US"/>
        </a:p>
      </dgm:t>
    </dgm:pt>
    <dgm:pt modelId="{A3638CD4-687C-439D-9B33-BF7812582807}" type="sibTrans" cxnId="{A98C74FF-F30D-4B03-AACF-FA55435BDC54}">
      <dgm:prSet/>
      <dgm:spPr/>
      <dgm:t>
        <a:bodyPr/>
        <a:lstStyle/>
        <a:p>
          <a:endParaRPr lang="en-US"/>
        </a:p>
      </dgm:t>
    </dgm:pt>
    <dgm:pt modelId="{B2D95662-75E9-469D-B026-55BE92FD47D2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tr-TR" dirty="0" err="1"/>
            <a:t>Prognostic</a:t>
          </a:r>
          <a:r>
            <a:rPr lang="tr-TR" dirty="0"/>
            <a:t> </a:t>
          </a:r>
          <a:r>
            <a:rPr lang="tr-TR" dirty="0" err="1"/>
            <a:t>Markers</a:t>
          </a:r>
          <a:endParaRPr lang="en-US" dirty="0"/>
        </a:p>
      </dgm:t>
    </dgm:pt>
    <dgm:pt modelId="{80CBC537-37E3-41D9-8835-EE4CFA2CA829}" type="parTrans" cxnId="{FE9EE542-21E0-44CA-9AF4-7B199DD043D8}">
      <dgm:prSet/>
      <dgm:spPr/>
      <dgm:t>
        <a:bodyPr/>
        <a:lstStyle/>
        <a:p>
          <a:endParaRPr lang="en-US"/>
        </a:p>
      </dgm:t>
    </dgm:pt>
    <dgm:pt modelId="{44444E5C-C128-42F7-A8F9-9B719DBA5E33}" type="sibTrans" cxnId="{FE9EE542-21E0-44CA-9AF4-7B199DD043D8}">
      <dgm:prSet/>
      <dgm:spPr/>
      <dgm:t>
        <a:bodyPr/>
        <a:lstStyle/>
        <a:p>
          <a:endParaRPr lang="en-US"/>
        </a:p>
      </dgm:t>
    </dgm:pt>
    <dgm:pt modelId="{D48D4964-A2E7-4444-9E15-BE662A62D1C5}" type="pres">
      <dgm:prSet presAssocID="{51FFA7CD-C522-428A-BC84-BCE2D946ABF0}" presName="diagram" presStyleCnt="0">
        <dgm:presLayoutVars>
          <dgm:dir/>
          <dgm:resizeHandles val="exact"/>
        </dgm:presLayoutVars>
      </dgm:prSet>
      <dgm:spPr/>
    </dgm:pt>
    <dgm:pt modelId="{892AF16E-4446-4F11-ACAC-961967BF09F6}" type="pres">
      <dgm:prSet presAssocID="{2A206DA8-6B07-4FAA-A2E3-F238223D49CF}" presName="node" presStyleLbl="node1" presStyleIdx="0" presStyleCnt="11">
        <dgm:presLayoutVars>
          <dgm:bulletEnabled val="1"/>
        </dgm:presLayoutVars>
      </dgm:prSet>
      <dgm:spPr/>
    </dgm:pt>
    <dgm:pt modelId="{57084043-D24B-437E-AE03-C72DA5EE62B5}" type="pres">
      <dgm:prSet presAssocID="{3686C304-910A-4B6C-8915-F1893EFEE6F4}" presName="sibTrans" presStyleCnt="0"/>
      <dgm:spPr/>
    </dgm:pt>
    <dgm:pt modelId="{CF9D638E-0F1F-49FA-903C-64687A6CE833}" type="pres">
      <dgm:prSet presAssocID="{E3ABD4B7-A812-45EC-961F-64E04CB2E689}" presName="node" presStyleLbl="node1" presStyleIdx="1" presStyleCnt="11">
        <dgm:presLayoutVars>
          <dgm:bulletEnabled val="1"/>
        </dgm:presLayoutVars>
      </dgm:prSet>
      <dgm:spPr/>
    </dgm:pt>
    <dgm:pt modelId="{B9A46610-2FD2-49F8-8DAD-5BE3FAD11FFD}" type="pres">
      <dgm:prSet presAssocID="{7696ADAC-AD19-46E3-ABD3-5D21BC6396D1}" presName="sibTrans" presStyleCnt="0"/>
      <dgm:spPr/>
    </dgm:pt>
    <dgm:pt modelId="{4616E1AC-C8AC-4426-8E58-93B6F2560519}" type="pres">
      <dgm:prSet presAssocID="{1848507D-C724-45BE-A1C2-7C0CD30F3C9A}" presName="node" presStyleLbl="node1" presStyleIdx="2" presStyleCnt="11">
        <dgm:presLayoutVars>
          <dgm:bulletEnabled val="1"/>
        </dgm:presLayoutVars>
      </dgm:prSet>
      <dgm:spPr/>
    </dgm:pt>
    <dgm:pt modelId="{C22169E9-D031-49A3-9108-611BBBC5BBF4}" type="pres">
      <dgm:prSet presAssocID="{20385B93-A2BB-49B2-816B-89538F4B534C}" presName="sibTrans" presStyleCnt="0"/>
      <dgm:spPr/>
    </dgm:pt>
    <dgm:pt modelId="{23F4D447-E0A5-45C6-A486-3A9DCE2F2D9A}" type="pres">
      <dgm:prSet presAssocID="{B2AAB34D-9BF6-4FF9-96BD-943CC2C36127}" presName="node" presStyleLbl="node1" presStyleIdx="3" presStyleCnt="11">
        <dgm:presLayoutVars>
          <dgm:bulletEnabled val="1"/>
        </dgm:presLayoutVars>
      </dgm:prSet>
      <dgm:spPr/>
    </dgm:pt>
    <dgm:pt modelId="{CAFD3E60-8EA8-4321-9F37-A9A695BD2607}" type="pres">
      <dgm:prSet presAssocID="{EBD4C908-7B1B-4FE2-951E-274EE21900CC}" presName="sibTrans" presStyleCnt="0"/>
      <dgm:spPr/>
    </dgm:pt>
    <dgm:pt modelId="{0F263335-840F-491C-974E-8A89817A7459}" type="pres">
      <dgm:prSet presAssocID="{BA9A6F2E-824E-4EC3-8C61-409BE9E48044}" presName="node" presStyleLbl="node1" presStyleIdx="4" presStyleCnt="11">
        <dgm:presLayoutVars>
          <dgm:bulletEnabled val="1"/>
        </dgm:presLayoutVars>
      </dgm:prSet>
      <dgm:spPr/>
    </dgm:pt>
    <dgm:pt modelId="{41BBCFB3-4EFC-469D-A009-625FA47FCA80}" type="pres">
      <dgm:prSet presAssocID="{FD0B75A7-57F1-4B53-AC12-733EE064780E}" presName="sibTrans" presStyleCnt="0"/>
      <dgm:spPr/>
    </dgm:pt>
    <dgm:pt modelId="{88F17454-8828-4353-A6BC-95607D4786B7}" type="pres">
      <dgm:prSet presAssocID="{B2D95662-75E9-469D-B026-55BE92FD47D2}" presName="node" presStyleLbl="node1" presStyleIdx="5" presStyleCnt="11" custLinFactX="-21229" custLinFactY="14196" custLinFactNeighborX="-100000" custLinFactNeighborY="100000">
        <dgm:presLayoutVars>
          <dgm:bulletEnabled val="1"/>
        </dgm:presLayoutVars>
      </dgm:prSet>
      <dgm:spPr/>
    </dgm:pt>
    <dgm:pt modelId="{E1A16C6D-8BAA-438E-9446-93C3651FB84C}" type="pres">
      <dgm:prSet presAssocID="{44444E5C-C128-42F7-A8F9-9B719DBA5E33}" presName="sibTrans" presStyleCnt="0"/>
      <dgm:spPr/>
    </dgm:pt>
    <dgm:pt modelId="{880CE359-2BAF-4EDA-AD27-E44B9BDFEBC3}" type="pres">
      <dgm:prSet presAssocID="{15087D88-1547-4BF9-9EEB-B62EF7D6777D}" presName="node" presStyleLbl="node1" presStyleIdx="6" presStyleCnt="11">
        <dgm:presLayoutVars>
          <dgm:bulletEnabled val="1"/>
        </dgm:presLayoutVars>
      </dgm:prSet>
      <dgm:spPr/>
    </dgm:pt>
    <dgm:pt modelId="{BA28AF5A-510A-4694-97A0-658431F777C5}" type="pres">
      <dgm:prSet presAssocID="{7996DF19-DD2B-4A30-96D6-58C3C4E1FB27}" presName="sibTrans" presStyleCnt="0"/>
      <dgm:spPr/>
    </dgm:pt>
    <dgm:pt modelId="{BF3293B3-DAF6-4F33-AA0F-65B3B9F1479B}" type="pres">
      <dgm:prSet presAssocID="{DAAAAA43-39C7-48A3-A8FC-2E3C15BC0E73}" presName="node" presStyleLbl="node1" presStyleIdx="7" presStyleCnt="11">
        <dgm:presLayoutVars>
          <dgm:bulletEnabled val="1"/>
        </dgm:presLayoutVars>
      </dgm:prSet>
      <dgm:spPr/>
    </dgm:pt>
    <dgm:pt modelId="{9FCC705B-3C60-41BB-B8FD-3FC21C8E047D}" type="pres">
      <dgm:prSet presAssocID="{2438C9C0-4353-4144-A377-0AEC5F895B10}" presName="sibTrans" presStyleCnt="0"/>
      <dgm:spPr/>
    </dgm:pt>
    <dgm:pt modelId="{5113D696-19FF-464A-92D2-78D667778C3C}" type="pres">
      <dgm:prSet presAssocID="{5E200AD6-F829-4951-A003-8B607B81A3FC}" presName="node" presStyleLbl="node1" presStyleIdx="8" presStyleCnt="11" custLinFactY="-19532" custLinFactNeighborX="52142" custLinFactNeighborY="-100000">
        <dgm:presLayoutVars>
          <dgm:bulletEnabled val="1"/>
        </dgm:presLayoutVars>
      </dgm:prSet>
      <dgm:spPr/>
    </dgm:pt>
    <dgm:pt modelId="{9D5EA959-AD5D-4D5B-8B24-88B29EA32796}" type="pres">
      <dgm:prSet presAssocID="{464EEE2D-3F36-4203-9669-0BCFA76342FA}" presName="sibTrans" presStyleCnt="0"/>
      <dgm:spPr/>
    </dgm:pt>
    <dgm:pt modelId="{24366A35-C4FF-4697-A57F-E6BEA01C5BB1}" type="pres">
      <dgm:prSet presAssocID="{DAEB9142-EA18-4597-8191-E5BEBE28E140}" presName="node" presStyleLbl="node1" presStyleIdx="9" presStyleCnt="11" custLinFactNeighborX="-60615" custLinFactNeighborY="-5534">
        <dgm:presLayoutVars>
          <dgm:bulletEnabled val="1"/>
        </dgm:presLayoutVars>
      </dgm:prSet>
      <dgm:spPr/>
    </dgm:pt>
    <dgm:pt modelId="{EFBF84B7-C5CF-4A56-9604-3C21173D6D80}" type="pres">
      <dgm:prSet presAssocID="{D49FFEF3-F2F4-48CE-BAD2-CACB5623DFD3}" presName="sibTrans" presStyleCnt="0"/>
      <dgm:spPr/>
    </dgm:pt>
    <dgm:pt modelId="{8CD0C253-DAE7-407E-9B5B-BF0A6DD3B251}" type="pres">
      <dgm:prSet presAssocID="{A446BA43-D8B0-48A8-B679-0B4FCF491363}" presName="node" presStyleLbl="node1" presStyleIdx="10" presStyleCnt="11" custLinFactNeighborX="-64500" custLinFactNeighborY="-5534">
        <dgm:presLayoutVars>
          <dgm:bulletEnabled val="1"/>
        </dgm:presLayoutVars>
      </dgm:prSet>
      <dgm:spPr/>
    </dgm:pt>
  </dgm:ptLst>
  <dgm:cxnLst>
    <dgm:cxn modelId="{B3FBBA3F-F29C-435E-8C40-F9299B8CA649}" type="presOf" srcId="{B2D95662-75E9-469D-B026-55BE92FD47D2}" destId="{88F17454-8828-4353-A6BC-95607D4786B7}" srcOrd="0" destOrd="0" presId="urn:microsoft.com/office/officeart/2005/8/layout/default"/>
    <dgm:cxn modelId="{FE9EE542-21E0-44CA-9AF4-7B199DD043D8}" srcId="{51FFA7CD-C522-428A-BC84-BCE2D946ABF0}" destId="{B2D95662-75E9-469D-B026-55BE92FD47D2}" srcOrd="5" destOrd="0" parTransId="{80CBC537-37E3-41D9-8835-EE4CFA2CA829}" sibTransId="{44444E5C-C128-42F7-A8F9-9B719DBA5E33}"/>
    <dgm:cxn modelId="{C02D8864-FC71-46A5-B087-CC8C2CE25A0E}" type="presOf" srcId="{1848507D-C724-45BE-A1C2-7C0CD30F3C9A}" destId="{4616E1AC-C8AC-4426-8E58-93B6F2560519}" srcOrd="0" destOrd="0" presId="urn:microsoft.com/office/officeart/2005/8/layout/default"/>
    <dgm:cxn modelId="{BFEA3F67-5498-4086-8C4A-2CC3BB9D60FB}" srcId="{51FFA7CD-C522-428A-BC84-BCE2D946ABF0}" destId="{BA9A6F2E-824E-4EC3-8C61-409BE9E48044}" srcOrd="4" destOrd="0" parTransId="{1FAE2B55-11F8-4129-941F-6D7BAD6CF1DE}" sibTransId="{FD0B75A7-57F1-4B53-AC12-733EE064780E}"/>
    <dgm:cxn modelId="{42956F6F-C6AB-4CD6-A47C-D66A454EB0A9}" srcId="{51FFA7CD-C522-428A-BC84-BCE2D946ABF0}" destId="{15087D88-1547-4BF9-9EEB-B62EF7D6777D}" srcOrd="6" destOrd="0" parTransId="{2CD5F07D-F4A1-4222-84F4-51EAC42CA171}" sibTransId="{7996DF19-DD2B-4A30-96D6-58C3C4E1FB27}"/>
    <dgm:cxn modelId="{D9475551-A224-47F8-8B98-7568C7B04BB4}" type="presOf" srcId="{E3ABD4B7-A812-45EC-961F-64E04CB2E689}" destId="{CF9D638E-0F1F-49FA-903C-64687A6CE833}" srcOrd="0" destOrd="0" presId="urn:microsoft.com/office/officeart/2005/8/layout/default"/>
    <dgm:cxn modelId="{1A19CD72-58A1-4054-8503-4E6BA2365F88}" type="presOf" srcId="{DAAAAA43-39C7-48A3-A8FC-2E3C15BC0E73}" destId="{BF3293B3-DAF6-4F33-AA0F-65B3B9F1479B}" srcOrd="0" destOrd="0" presId="urn:microsoft.com/office/officeart/2005/8/layout/default"/>
    <dgm:cxn modelId="{DD9E9758-8AD6-4489-AACC-FE9D00935209}" srcId="{51FFA7CD-C522-428A-BC84-BCE2D946ABF0}" destId="{B2AAB34D-9BF6-4FF9-96BD-943CC2C36127}" srcOrd="3" destOrd="0" parTransId="{DF0DC4E2-69E0-4CF0-876A-888EAD8232C8}" sibTransId="{EBD4C908-7B1B-4FE2-951E-274EE21900CC}"/>
    <dgm:cxn modelId="{3F292C7B-9B97-4075-B810-08BADCE111D7}" type="presOf" srcId="{51FFA7CD-C522-428A-BC84-BCE2D946ABF0}" destId="{D48D4964-A2E7-4444-9E15-BE662A62D1C5}" srcOrd="0" destOrd="0" presId="urn:microsoft.com/office/officeart/2005/8/layout/default"/>
    <dgm:cxn modelId="{F5D7BF7B-E54F-4AA8-97C6-B3B454EF2C67}" type="presOf" srcId="{BA9A6F2E-824E-4EC3-8C61-409BE9E48044}" destId="{0F263335-840F-491C-974E-8A89817A7459}" srcOrd="0" destOrd="0" presId="urn:microsoft.com/office/officeart/2005/8/layout/default"/>
    <dgm:cxn modelId="{356F197D-5887-446A-9C44-633DDE9FBA65}" srcId="{51FFA7CD-C522-428A-BC84-BCE2D946ABF0}" destId="{E3ABD4B7-A812-45EC-961F-64E04CB2E689}" srcOrd="1" destOrd="0" parTransId="{A03CE87E-4EC4-4B79-99F4-00283D9323DD}" sibTransId="{7696ADAC-AD19-46E3-ABD3-5D21BC6396D1}"/>
    <dgm:cxn modelId="{3D5EB98B-0FFF-46B7-9DA1-035A426E6CDE}" type="presOf" srcId="{15087D88-1547-4BF9-9EEB-B62EF7D6777D}" destId="{880CE359-2BAF-4EDA-AD27-E44B9BDFEBC3}" srcOrd="0" destOrd="0" presId="urn:microsoft.com/office/officeart/2005/8/layout/default"/>
    <dgm:cxn modelId="{CD0CF08B-5017-48C3-AB8F-02C1BDE16DD4}" srcId="{51FFA7CD-C522-428A-BC84-BCE2D946ABF0}" destId="{2A206DA8-6B07-4FAA-A2E3-F238223D49CF}" srcOrd="0" destOrd="0" parTransId="{D0E5EF44-1E1B-4EBB-83D8-4CDDA48EE4E2}" sibTransId="{3686C304-910A-4B6C-8915-F1893EFEE6F4}"/>
    <dgm:cxn modelId="{3A8E4592-85C7-49AF-9A6B-4254E193E4FD}" srcId="{51FFA7CD-C522-428A-BC84-BCE2D946ABF0}" destId="{5E200AD6-F829-4951-A003-8B607B81A3FC}" srcOrd="8" destOrd="0" parTransId="{C9F80764-6BA0-41EB-BF44-596B05276DEB}" sibTransId="{464EEE2D-3F36-4203-9669-0BCFA76342FA}"/>
    <dgm:cxn modelId="{7F98E197-8D17-4883-A04C-22D1823BD37B}" srcId="{51FFA7CD-C522-428A-BC84-BCE2D946ABF0}" destId="{DAEB9142-EA18-4597-8191-E5BEBE28E140}" srcOrd="9" destOrd="0" parTransId="{7E943D82-CA15-49CF-984E-6E71E34D4F17}" sibTransId="{D49FFEF3-F2F4-48CE-BAD2-CACB5623DFD3}"/>
    <dgm:cxn modelId="{0173A4A0-3BA8-4622-9C7E-68463ECA2E31}" srcId="{51FFA7CD-C522-428A-BC84-BCE2D946ABF0}" destId="{1848507D-C724-45BE-A1C2-7C0CD30F3C9A}" srcOrd="2" destOrd="0" parTransId="{89B0C759-8D0D-4293-A85B-09789FDC76CB}" sibTransId="{20385B93-A2BB-49B2-816B-89538F4B534C}"/>
    <dgm:cxn modelId="{AB6FC7AC-ECCE-451C-A16B-6EE7F57F0479}" type="presOf" srcId="{5E200AD6-F829-4951-A003-8B607B81A3FC}" destId="{5113D696-19FF-464A-92D2-78D667778C3C}" srcOrd="0" destOrd="0" presId="urn:microsoft.com/office/officeart/2005/8/layout/default"/>
    <dgm:cxn modelId="{D34894AD-C2B4-4631-ACC9-A7C95E20DB31}" srcId="{51FFA7CD-C522-428A-BC84-BCE2D946ABF0}" destId="{DAAAAA43-39C7-48A3-A8FC-2E3C15BC0E73}" srcOrd="7" destOrd="0" parTransId="{2A19F31A-180F-47DE-BE4A-43D474787110}" sibTransId="{2438C9C0-4353-4144-A377-0AEC5F895B10}"/>
    <dgm:cxn modelId="{29573DC9-7B51-420A-943B-465A10E9CCCD}" type="presOf" srcId="{2A206DA8-6B07-4FAA-A2E3-F238223D49CF}" destId="{892AF16E-4446-4F11-ACAC-961967BF09F6}" srcOrd="0" destOrd="0" presId="urn:microsoft.com/office/officeart/2005/8/layout/default"/>
    <dgm:cxn modelId="{9517E4D1-003D-477A-8BAE-9D9A379E7DED}" type="presOf" srcId="{B2AAB34D-9BF6-4FF9-96BD-943CC2C36127}" destId="{23F4D447-E0A5-45C6-A486-3A9DCE2F2D9A}" srcOrd="0" destOrd="0" presId="urn:microsoft.com/office/officeart/2005/8/layout/default"/>
    <dgm:cxn modelId="{E663CCED-DC70-4BB0-BDC7-95FCCB7F7C6A}" type="presOf" srcId="{DAEB9142-EA18-4597-8191-E5BEBE28E140}" destId="{24366A35-C4FF-4697-A57F-E6BEA01C5BB1}" srcOrd="0" destOrd="0" presId="urn:microsoft.com/office/officeart/2005/8/layout/default"/>
    <dgm:cxn modelId="{BA7229FB-1247-4112-B01F-CE5AC41CF846}" type="presOf" srcId="{A446BA43-D8B0-48A8-B679-0B4FCF491363}" destId="{8CD0C253-DAE7-407E-9B5B-BF0A6DD3B251}" srcOrd="0" destOrd="0" presId="urn:microsoft.com/office/officeart/2005/8/layout/default"/>
    <dgm:cxn modelId="{A98C74FF-F30D-4B03-AACF-FA55435BDC54}" srcId="{51FFA7CD-C522-428A-BC84-BCE2D946ABF0}" destId="{A446BA43-D8B0-48A8-B679-0B4FCF491363}" srcOrd="10" destOrd="0" parTransId="{F0C68395-E190-4C7B-ABB5-1DF9D9918337}" sibTransId="{A3638CD4-687C-439D-9B33-BF7812582807}"/>
    <dgm:cxn modelId="{6419F1E0-7828-4ABE-BBB7-1F618628119A}" type="presParOf" srcId="{D48D4964-A2E7-4444-9E15-BE662A62D1C5}" destId="{892AF16E-4446-4F11-ACAC-961967BF09F6}" srcOrd="0" destOrd="0" presId="urn:microsoft.com/office/officeart/2005/8/layout/default"/>
    <dgm:cxn modelId="{2B72DB52-63F1-4C35-B5CD-7593655986FC}" type="presParOf" srcId="{D48D4964-A2E7-4444-9E15-BE662A62D1C5}" destId="{57084043-D24B-437E-AE03-C72DA5EE62B5}" srcOrd="1" destOrd="0" presId="urn:microsoft.com/office/officeart/2005/8/layout/default"/>
    <dgm:cxn modelId="{FA057C1E-219B-4251-992E-7560425CCD2B}" type="presParOf" srcId="{D48D4964-A2E7-4444-9E15-BE662A62D1C5}" destId="{CF9D638E-0F1F-49FA-903C-64687A6CE833}" srcOrd="2" destOrd="0" presId="urn:microsoft.com/office/officeart/2005/8/layout/default"/>
    <dgm:cxn modelId="{31829C43-C0C9-43D4-83A0-DB9B8AAC9154}" type="presParOf" srcId="{D48D4964-A2E7-4444-9E15-BE662A62D1C5}" destId="{B9A46610-2FD2-49F8-8DAD-5BE3FAD11FFD}" srcOrd="3" destOrd="0" presId="urn:microsoft.com/office/officeart/2005/8/layout/default"/>
    <dgm:cxn modelId="{A0F8E032-6771-4CF4-A635-349A384B77AE}" type="presParOf" srcId="{D48D4964-A2E7-4444-9E15-BE662A62D1C5}" destId="{4616E1AC-C8AC-4426-8E58-93B6F2560519}" srcOrd="4" destOrd="0" presId="urn:microsoft.com/office/officeart/2005/8/layout/default"/>
    <dgm:cxn modelId="{D282A4A5-CFB8-49C9-AB45-4F75491C1971}" type="presParOf" srcId="{D48D4964-A2E7-4444-9E15-BE662A62D1C5}" destId="{C22169E9-D031-49A3-9108-611BBBC5BBF4}" srcOrd="5" destOrd="0" presId="urn:microsoft.com/office/officeart/2005/8/layout/default"/>
    <dgm:cxn modelId="{2AC20684-784E-48AD-9939-A7C2AD9F0D0F}" type="presParOf" srcId="{D48D4964-A2E7-4444-9E15-BE662A62D1C5}" destId="{23F4D447-E0A5-45C6-A486-3A9DCE2F2D9A}" srcOrd="6" destOrd="0" presId="urn:microsoft.com/office/officeart/2005/8/layout/default"/>
    <dgm:cxn modelId="{90396DA3-F829-478F-AA2A-83E3A888598A}" type="presParOf" srcId="{D48D4964-A2E7-4444-9E15-BE662A62D1C5}" destId="{CAFD3E60-8EA8-4321-9F37-A9A695BD2607}" srcOrd="7" destOrd="0" presId="urn:microsoft.com/office/officeart/2005/8/layout/default"/>
    <dgm:cxn modelId="{AD0E60B5-784A-435D-AF5F-131D73AE2A49}" type="presParOf" srcId="{D48D4964-A2E7-4444-9E15-BE662A62D1C5}" destId="{0F263335-840F-491C-974E-8A89817A7459}" srcOrd="8" destOrd="0" presId="urn:microsoft.com/office/officeart/2005/8/layout/default"/>
    <dgm:cxn modelId="{0A3AEF57-90A3-4449-828C-5C350724E4EB}" type="presParOf" srcId="{D48D4964-A2E7-4444-9E15-BE662A62D1C5}" destId="{41BBCFB3-4EFC-469D-A009-625FA47FCA80}" srcOrd="9" destOrd="0" presId="urn:microsoft.com/office/officeart/2005/8/layout/default"/>
    <dgm:cxn modelId="{5F6F1DAE-6475-4292-90D0-952628745001}" type="presParOf" srcId="{D48D4964-A2E7-4444-9E15-BE662A62D1C5}" destId="{88F17454-8828-4353-A6BC-95607D4786B7}" srcOrd="10" destOrd="0" presId="urn:microsoft.com/office/officeart/2005/8/layout/default"/>
    <dgm:cxn modelId="{36EABA1F-52E5-4F1D-8B94-27D63C9CA5DE}" type="presParOf" srcId="{D48D4964-A2E7-4444-9E15-BE662A62D1C5}" destId="{E1A16C6D-8BAA-438E-9446-93C3651FB84C}" srcOrd="11" destOrd="0" presId="urn:microsoft.com/office/officeart/2005/8/layout/default"/>
    <dgm:cxn modelId="{EDA325E3-7C08-46D7-8EF6-F77754914808}" type="presParOf" srcId="{D48D4964-A2E7-4444-9E15-BE662A62D1C5}" destId="{880CE359-2BAF-4EDA-AD27-E44B9BDFEBC3}" srcOrd="12" destOrd="0" presId="urn:microsoft.com/office/officeart/2005/8/layout/default"/>
    <dgm:cxn modelId="{2C99B1D6-3134-4074-92DF-DA0B6B37713E}" type="presParOf" srcId="{D48D4964-A2E7-4444-9E15-BE662A62D1C5}" destId="{BA28AF5A-510A-4694-97A0-658431F777C5}" srcOrd="13" destOrd="0" presId="urn:microsoft.com/office/officeart/2005/8/layout/default"/>
    <dgm:cxn modelId="{A9598B28-30A2-4B1D-B3E8-D9A61DC8503D}" type="presParOf" srcId="{D48D4964-A2E7-4444-9E15-BE662A62D1C5}" destId="{BF3293B3-DAF6-4F33-AA0F-65B3B9F1479B}" srcOrd="14" destOrd="0" presId="urn:microsoft.com/office/officeart/2005/8/layout/default"/>
    <dgm:cxn modelId="{F437A77C-35D6-4039-AB2F-0D8DCF234D31}" type="presParOf" srcId="{D48D4964-A2E7-4444-9E15-BE662A62D1C5}" destId="{9FCC705B-3C60-41BB-B8FD-3FC21C8E047D}" srcOrd="15" destOrd="0" presId="urn:microsoft.com/office/officeart/2005/8/layout/default"/>
    <dgm:cxn modelId="{19D74FC0-5053-47B4-A31C-1D5AED34AF24}" type="presParOf" srcId="{D48D4964-A2E7-4444-9E15-BE662A62D1C5}" destId="{5113D696-19FF-464A-92D2-78D667778C3C}" srcOrd="16" destOrd="0" presId="urn:microsoft.com/office/officeart/2005/8/layout/default"/>
    <dgm:cxn modelId="{FCDF508E-7479-4899-BF59-330E6CBA2A43}" type="presParOf" srcId="{D48D4964-A2E7-4444-9E15-BE662A62D1C5}" destId="{9D5EA959-AD5D-4D5B-8B24-88B29EA32796}" srcOrd="17" destOrd="0" presId="urn:microsoft.com/office/officeart/2005/8/layout/default"/>
    <dgm:cxn modelId="{32F7CCFA-B3B8-4C9F-AA66-2AE088EBEC57}" type="presParOf" srcId="{D48D4964-A2E7-4444-9E15-BE662A62D1C5}" destId="{24366A35-C4FF-4697-A57F-E6BEA01C5BB1}" srcOrd="18" destOrd="0" presId="urn:microsoft.com/office/officeart/2005/8/layout/default"/>
    <dgm:cxn modelId="{985154E5-19BF-4AD5-BB44-978BE588C3E8}" type="presParOf" srcId="{D48D4964-A2E7-4444-9E15-BE662A62D1C5}" destId="{EFBF84B7-C5CF-4A56-9604-3C21173D6D80}" srcOrd="19" destOrd="0" presId="urn:microsoft.com/office/officeart/2005/8/layout/default"/>
    <dgm:cxn modelId="{2EECFC8E-3015-4299-8124-C0215FC22064}" type="presParOf" srcId="{D48D4964-A2E7-4444-9E15-BE662A62D1C5}" destId="{8CD0C253-DAE7-407E-9B5B-BF0A6DD3B251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2AF16E-4446-4F11-ACAC-961967BF09F6}">
      <dsp:nvSpPr>
        <dsp:cNvPr id="0" name=""/>
        <dsp:cNvSpPr/>
      </dsp:nvSpPr>
      <dsp:spPr>
        <a:xfrm>
          <a:off x="1877" y="361762"/>
          <a:ext cx="1489453" cy="893672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b="1" kern="1200"/>
            <a:t>Methods and Cohorts: </a:t>
          </a:r>
          <a:endParaRPr lang="en-US" sz="1000" kern="1200"/>
        </a:p>
      </dsp:txBody>
      <dsp:txXfrm>
        <a:off x="1877" y="361762"/>
        <a:ext cx="1489453" cy="893672"/>
      </dsp:txXfrm>
    </dsp:sp>
    <dsp:sp modelId="{CF9D638E-0F1F-49FA-903C-64687A6CE833}">
      <dsp:nvSpPr>
        <dsp:cNvPr id="0" name=""/>
        <dsp:cNvSpPr/>
      </dsp:nvSpPr>
      <dsp:spPr>
        <a:xfrm>
          <a:off x="1640276" y="361762"/>
          <a:ext cx="1489453" cy="8936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kern="1200"/>
            <a:t>Metastatic CRPC (n=38)</a:t>
          </a:r>
          <a:endParaRPr lang="en-US" sz="1000" kern="1200"/>
        </a:p>
      </dsp:txBody>
      <dsp:txXfrm>
        <a:off x="1640276" y="361762"/>
        <a:ext cx="1489453" cy="893672"/>
      </dsp:txXfrm>
    </dsp:sp>
    <dsp:sp modelId="{4616E1AC-C8AC-4426-8E58-93B6F2560519}">
      <dsp:nvSpPr>
        <dsp:cNvPr id="0" name=""/>
        <dsp:cNvSpPr/>
      </dsp:nvSpPr>
      <dsp:spPr>
        <a:xfrm>
          <a:off x="3278675" y="361762"/>
          <a:ext cx="1489453" cy="8936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kern="1200"/>
            <a:t>Lu-177, </a:t>
          </a:r>
          <a:r>
            <a:rPr lang="en-US" sz="1000" kern="1200"/>
            <a:t>4.0 to 6.8 GBq</a:t>
          </a:r>
          <a:r>
            <a:rPr lang="tr-TR" sz="1000" kern="1200"/>
            <a:t>,</a:t>
          </a:r>
          <a:r>
            <a:rPr lang="en-US" sz="1000" kern="1200"/>
            <a:t> every </a:t>
          </a:r>
          <a:r>
            <a:rPr lang="tr-TR" sz="1000" kern="1200"/>
            <a:t>6/9 weeks, 1-6 cycles</a:t>
          </a:r>
          <a:endParaRPr lang="en-US" sz="1000" kern="1200"/>
        </a:p>
      </dsp:txBody>
      <dsp:txXfrm>
        <a:off x="3278675" y="361762"/>
        <a:ext cx="1489453" cy="893672"/>
      </dsp:txXfrm>
    </dsp:sp>
    <dsp:sp modelId="{23F4D447-E0A5-45C6-A486-3A9DCE2F2D9A}">
      <dsp:nvSpPr>
        <dsp:cNvPr id="0" name=""/>
        <dsp:cNvSpPr/>
      </dsp:nvSpPr>
      <dsp:spPr>
        <a:xfrm>
          <a:off x="4917074" y="361762"/>
          <a:ext cx="1489453" cy="8936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kern="1200"/>
            <a:t>2nd or later line treatment</a:t>
          </a:r>
          <a:endParaRPr lang="en-US" sz="1000" kern="1200"/>
        </a:p>
      </dsp:txBody>
      <dsp:txXfrm>
        <a:off x="4917074" y="361762"/>
        <a:ext cx="1489453" cy="893672"/>
      </dsp:txXfrm>
    </dsp:sp>
    <dsp:sp modelId="{0F263335-840F-491C-974E-8A89817A7459}">
      <dsp:nvSpPr>
        <dsp:cNvPr id="0" name=""/>
        <dsp:cNvSpPr/>
      </dsp:nvSpPr>
      <dsp:spPr>
        <a:xfrm>
          <a:off x="1877" y="1404379"/>
          <a:ext cx="1489453" cy="893672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b="1" kern="1200"/>
            <a:t>Findings</a:t>
          </a:r>
          <a:endParaRPr lang="en-US" sz="1000" kern="1200"/>
        </a:p>
      </dsp:txBody>
      <dsp:txXfrm>
        <a:off x="1877" y="1404379"/>
        <a:ext cx="1489453" cy="893672"/>
      </dsp:txXfrm>
    </dsp:sp>
    <dsp:sp modelId="{88F17454-8828-4353-A6BC-95607D4786B7}">
      <dsp:nvSpPr>
        <dsp:cNvPr id="0" name=""/>
        <dsp:cNvSpPr/>
      </dsp:nvSpPr>
      <dsp:spPr>
        <a:xfrm>
          <a:off x="0" y="2424917"/>
          <a:ext cx="1489453" cy="893672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kern="1200" dirty="0" err="1"/>
            <a:t>Prognostic</a:t>
          </a:r>
          <a:r>
            <a:rPr lang="tr-TR" sz="1000" kern="1200" dirty="0"/>
            <a:t> </a:t>
          </a:r>
          <a:r>
            <a:rPr lang="tr-TR" sz="1000" kern="1200" dirty="0" err="1"/>
            <a:t>Markers</a:t>
          </a:r>
          <a:endParaRPr lang="en-US" sz="1000" kern="1200" dirty="0"/>
        </a:p>
      </dsp:txBody>
      <dsp:txXfrm>
        <a:off x="0" y="2424917"/>
        <a:ext cx="1489453" cy="893672"/>
      </dsp:txXfrm>
    </dsp:sp>
    <dsp:sp modelId="{880CE359-2BAF-4EDA-AD27-E44B9BDFEBC3}">
      <dsp:nvSpPr>
        <dsp:cNvPr id="0" name=""/>
        <dsp:cNvSpPr/>
      </dsp:nvSpPr>
      <dsp:spPr>
        <a:xfrm>
          <a:off x="3278675" y="1404379"/>
          <a:ext cx="1489453" cy="8936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kern="1200"/>
            <a:t>M</a:t>
          </a:r>
          <a:r>
            <a:rPr lang="en-US" sz="1000" kern="1200"/>
            <a:t>edian PFS</a:t>
          </a:r>
          <a:r>
            <a:rPr lang="tr-TR" sz="1000" kern="1200"/>
            <a:t> </a:t>
          </a:r>
          <a:r>
            <a:rPr lang="en-US" sz="1000" kern="1200"/>
            <a:t>5.8</a:t>
          </a:r>
          <a:r>
            <a:rPr lang="tr-TR" sz="1000" kern="1200"/>
            <a:t> m </a:t>
          </a:r>
          <a:endParaRPr lang="en-US" sz="1000" kern="1200"/>
        </a:p>
      </dsp:txBody>
      <dsp:txXfrm>
        <a:off x="3278675" y="1404379"/>
        <a:ext cx="1489453" cy="893672"/>
      </dsp:txXfrm>
    </dsp:sp>
    <dsp:sp modelId="{BF3293B3-DAF6-4F33-AA0F-65B3B9F1479B}">
      <dsp:nvSpPr>
        <dsp:cNvPr id="0" name=""/>
        <dsp:cNvSpPr/>
      </dsp:nvSpPr>
      <dsp:spPr>
        <a:xfrm>
          <a:off x="4917074" y="1404379"/>
          <a:ext cx="1489453" cy="8936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kern="1200"/>
            <a:t>Median </a:t>
          </a:r>
          <a:r>
            <a:rPr lang="en-US" sz="1000" kern="1200"/>
            <a:t>OS</a:t>
          </a:r>
          <a:r>
            <a:rPr lang="tr-TR" sz="1000" kern="1200"/>
            <a:t>* 1</a:t>
          </a:r>
          <a:r>
            <a:rPr lang="en-US" sz="1000" kern="1200"/>
            <a:t>2.3</a:t>
          </a:r>
          <a:r>
            <a:rPr lang="tr-TR" sz="1000" kern="1200"/>
            <a:t> m</a:t>
          </a:r>
          <a:endParaRPr lang="en-US" sz="1000" kern="1200"/>
        </a:p>
      </dsp:txBody>
      <dsp:txXfrm>
        <a:off x="4917074" y="1404379"/>
        <a:ext cx="1489453" cy="893672"/>
      </dsp:txXfrm>
    </dsp:sp>
    <dsp:sp modelId="{5113D696-19FF-464A-92D2-78D667778C3C}">
      <dsp:nvSpPr>
        <dsp:cNvPr id="0" name=""/>
        <dsp:cNvSpPr/>
      </dsp:nvSpPr>
      <dsp:spPr>
        <a:xfrm>
          <a:off x="1597707" y="1378773"/>
          <a:ext cx="1489453" cy="8936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kern="1200"/>
            <a:t>ORR:</a:t>
          </a:r>
          <a:r>
            <a:rPr lang="en-US" sz="1000" kern="1200"/>
            <a:t> 36.8%</a:t>
          </a:r>
        </a:p>
      </dsp:txBody>
      <dsp:txXfrm>
        <a:off x="1597707" y="1378773"/>
        <a:ext cx="1489453" cy="893672"/>
      </dsp:txXfrm>
    </dsp:sp>
    <dsp:sp modelId="{24366A35-C4FF-4697-A57F-E6BEA01C5BB1}">
      <dsp:nvSpPr>
        <dsp:cNvPr id="0" name=""/>
        <dsp:cNvSpPr/>
      </dsp:nvSpPr>
      <dsp:spPr>
        <a:xfrm>
          <a:off x="1556643" y="2397541"/>
          <a:ext cx="1489453" cy="8936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kern="1200" dirty="0" err="1"/>
            <a:t>For</a:t>
          </a:r>
          <a:r>
            <a:rPr lang="tr-TR" sz="1000" kern="1200" dirty="0"/>
            <a:t> PFS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SUVmax</a:t>
          </a:r>
          <a:r>
            <a:rPr lang="en-US" sz="1000" kern="1200" dirty="0"/>
            <a:t> value of &lt;4 after treatment</a:t>
          </a:r>
        </a:p>
      </dsp:txBody>
      <dsp:txXfrm>
        <a:off x="1556643" y="2397541"/>
        <a:ext cx="1489453" cy="893672"/>
      </dsp:txXfrm>
    </dsp:sp>
    <dsp:sp modelId="{8CD0C253-DAE7-407E-9B5B-BF0A6DD3B251}">
      <dsp:nvSpPr>
        <dsp:cNvPr id="0" name=""/>
        <dsp:cNvSpPr/>
      </dsp:nvSpPr>
      <dsp:spPr>
        <a:xfrm>
          <a:off x="3137177" y="2397541"/>
          <a:ext cx="1489453" cy="8936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kern="1200" dirty="0" err="1"/>
            <a:t>For</a:t>
          </a:r>
          <a:r>
            <a:rPr lang="tr-TR" sz="1000" kern="1200" dirty="0"/>
            <a:t> OS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ECOG PS </a:t>
          </a:r>
          <a:r>
            <a:rPr lang="tr-TR" sz="1000" kern="1200" dirty="0"/>
            <a:t>, </a:t>
          </a:r>
          <a:r>
            <a:rPr lang="en-US" sz="1000" kern="1200" dirty="0"/>
            <a:t>pre LU-177-PSMA ALP</a:t>
          </a:r>
          <a:r>
            <a:rPr lang="tr-TR" sz="1000" kern="1200" dirty="0"/>
            <a:t>,  </a:t>
          </a:r>
          <a:r>
            <a:rPr lang="en-US" sz="1000" kern="1200" dirty="0"/>
            <a:t>post Lu-177 PSA</a:t>
          </a:r>
          <a:r>
            <a:rPr lang="tr-TR" sz="1000" kern="1200" dirty="0"/>
            <a:t> Post Lu-177</a:t>
          </a:r>
          <a:r>
            <a:rPr lang="en-US" sz="1000" kern="1200" dirty="0"/>
            <a:t>SUV max</a:t>
          </a:r>
        </a:p>
      </dsp:txBody>
      <dsp:txXfrm>
        <a:off x="3137177" y="2397541"/>
        <a:ext cx="1489453" cy="893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4AF0A-B614-8980-1C77-37B46312FA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A4C04F-94D5-4043-9EFC-CBB8312043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DA815-6ED3-4B5E-FFDA-57CB87D49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159EB-F1E5-464E-889B-A1C11885482C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3DE756-69BB-1829-928D-38F4256F1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FCBE9-0623-AE5C-8E0A-465D33CA8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644C4-4BD1-42D9-A303-3D770A103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464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AF213-5306-B4AA-C013-339CA6757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26643A-D639-38E7-EE03-C7DCD1C2CE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986BF-1FDB-B142-AA88-C2B543565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159EB-F1E5-464E-889B-A1C11885482C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CB852C-5FBC-AA9C-6D93-C7E5E57E9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A8744-E366-6818-8909-01A3ED6D5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644C4-4BD1-42D9-A303-3D770A103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412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92473D-355B-73A6-8291-62EF066C11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457F79-1477-9AC1-AE73-9CF75870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00224A-5F40-118C-16D9-4A2A62911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159EB-F1E5-464E-889B-A1C11885482C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1474-5EE8-C68F-C790-C324C7B47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72FFB-0222-3500-3093-896B1B122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644C4-4BD1-42D9-A303-3D770A103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220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690C8-1BEA-35A4-104D-ABEDD6741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FB075-23BA-3BD4-C64D-F52A323E1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E3732-B67F-B567-7448-F628E6729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159EB-F1E5-464E-889B-A1C11885482C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62480-2882-A479-03D3-4B6D92AC0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27A1BF-17E9-B471-1F9A-2EFB7D7FB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644C4-4BD1-42D9-A303-3D770A103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570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41B0C-63D8-A24B-1AEE-F83F93A5B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73088C-0C21-A4BC-42EE-D9B9DA77A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6318C-7061-8947-A70B-C2AA62B7E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159EB-F1E5-464E-889B-A1C11885482C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11AE22-F479-98EA-B8BD-6A523D3EE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866A50-2FB5-6DAD-475F-E6F6F61F0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644C4-4BD1-42D9-A303-3D770A103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595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ECBB-EF6B-44CD-5FF1-E0B3BB88C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A8713-46A9-F803-781B-0349516615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6BE3BB-5FF7-2F13-23EB-19048ACD0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A9708A-927A-852F-665D-B43D4D3DA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159EB-F1E5-464E-889B-A1C11885482C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B86B6D-CC7F-ACA6-88BE-C0FB6D71D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A84A16-BB26-7083-8698-E3E740AE4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644C4-4BD1-42D9-A303-3D770A103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01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CE28-3F17-10D6-EBCE-6E79F49F8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55D832-093A-EBF2-B10B-5324DB9879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157AF7-06E9-6EF2-241C-C76DE250D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46F57A-F766-E5BC-7E41-DF62AE39E5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E526F9-6636-DFC1-8EDE-3ABFBE7560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E3EEB0-0A06-03EB-F261-47EE608AB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159EB-F1E5-464E-889B-A1C11885482C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1089BA-73FE-F9EC-FEDA-21E4059BF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17EE3-2DDD-DEF9-5710-0FAE19237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644C4-4BD1-42D9-A303-3D770A103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163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37B1C-AFFF-F687-350E-43D0E452F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6CCFB2-71B9-1176-8242-6416084C5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159EB-F1E5-464E-889B-A1C11885482C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51C64A-93C5-FCDE-15B4-92AE99339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103CEA-6337-CA1A-5BA8-87036D712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644C4-4BD1-42D9-A303-3D770A103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563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81D7D4-1556-4E2A-27BF-6DF5A714A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159EB-F1E5-464E-889B-A1C11885482C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BEC69-16CA-F316-FA7D-EA21F05CB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E33999-8C49-5C5C-BDF0-86194657E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644C4-4BD1-42D9-A303-3D770A103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966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8C043-DEE7-7D5A-49E5-9CFEEB679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7DD4E-1A15-02D7-341C-894F82C5D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9F24E2-9A91-7560-C230-21D921DFF8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F78299-70A6-C14E-5766-93C85EEC6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159EB-F1E5-464E-889B-A1C11885482C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93027E-2D72-4EBA-6291-EAEE2A284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9BD1F0-93CC-8B87-C371-F980E0DB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644C4-4BD1-42D9-A303-3D770A103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58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36892-6634-A62D-71AF-BABFF0355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CCF911-DA55-BFF0-E200-68B7BA741D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948D2B-F08E-D2CE-D06E-D772F8FAC2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E5854C-DC77-2748-9A16-E9B5FEC72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159EB-F1E5-464E-889B-A1C11885482C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375EA6-8FF1-82F1-5EBB-FD5F6D631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5C1AC4-09C0-AAD0-F732-EAC1CAC6B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644C4-4BD1-42D9-A303-3D770A103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017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07181D-8FBF-EE27-8C5F-F71144865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9B6890-478F-1939-31AE-9F5B0BBA4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FCB49-79B1-1621-D1AF-831305278E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159EB-F1E5-464E-889B-A1C11885482C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4FD0C-E5F7-C6D4-F409-4AF597C66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994185-A7BC-7AC0-BD46-73982D04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F644C4-4BD1-42D9-A303-3D770A103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02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A8886A6-5426-494B-96D8-D962D2BA0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A3ED336-C09E-46E8-9774-B977D15FC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2347"/>
            <a:ext cx="12191999" cy="6105653"/>
          </a:xfrm>
          <a:custGeom>
            <a:avLst/>
            <a:gdLst>
              <a:gd name="connsiteX0" fmla="*/ 7538181 w 12191999"/>
              <a:gd name="connsiteY0" fmla="*/ 484 h 6105653"/>
              <a:gd name="connsiteX1" fmla="*/ 7569993 w 12191999"/>
              <a:gd name="connsiteY1" fmla="*/ 5527 h 6105653"/>
              <a:gd name="connsiteX2" fmla="*/ 7587853 w 12191999"/>
              <a:gd name="connsiteY2" fmla="*/ 84028 h 6105653"/>
              <a:gd name="connsiteX3" fmla="*/ 7559278 w 12191999"/>
              <a:gd name="connsiteY3" fmla="*/ 325347 h 6105653"/>
              <a:gd name="connsiteX4" fmla="*/ 7795021 w 12191999"/>
              <a:gd name="connsiteY4" fmla="*/ 25878 h 6105653"/>
              <a:gd name="connsiteX5" fmla="*/ 7759302 w 12191999"/>
              <a:gd name="connsiteY5" fmla="*/ 249752 h 6105653"/>
              <a:gd name="connsiteX6" fmla="*/ 7852171 w 12191999"/>
              <a:gd name="connsiteY6" fmla="*/ 313717 h 6105653"/>
              <a:gd name="connsiteX7" fmla="*/ 8002190 w 12191999"/>
              <a:gd name="connsiteY7" fmla="*/ 418385 h 6105653"/>
              <a:gd name="connsiteX8" fmla="*/ 8084343 w 12191999"/>
              <a:gd name="connsiteY8" fmla="*/ 491072 h 6105653"/>
              <a:gd name="connsiteX9" fmla="*/ 8348662 w 12191999"/>
              <a:gd name="connsiteY9" fmla="*/ 520146 h 6105653"/>
              <a:gd name="connsiteX10" fmla="*/ 8637984 w 12191999"/>
              <a:gd name="connsiteY10" fmla="*/ 459090 h 6105653"/>
              <a:gd name="connsiteX11" fmla="*/ 8784431 w 12191999"/>
              <a:gd name="connsiteY11" fmla="*/ 290457 h 6105653"/>
              <a:gd name="connsiteX12" fmla="*/ 8948737 w 12191999"/>
              <a:gd name="connsiteY12" fmla="*/ 339884 h 6105653"/>
              <a:gd name="connsiteX13" fmla="*/ 8848725 w 12191999"/>
              <a:gd name="connsiteY13" fmla="*/ 697501 h 6105653"/>
              <a:gd name="connsiteX14" fmla="*/ 9238059 w 12191999"/>
              <a:gd name="connsiteY14" fmla="*/ 165437 h 6105653"/>
              <a:gd name="connsiteX15" fmla="*/ 9255919 w 12191999"/>
              <a:gd name="connsiteY15" fmla="*/ 255567 h 6105653"/>
              <a:gd name="connsiteX16" fmla="*/ 9477374 w 12191999"/>
              <a:gd name="connsiteY16" fmla="*/ 578295 h 6105653"/>
              <a:gd name="connsiteX17" fmla="*/ 9488091 w 12191999"/>
              <a:gd name="connsiteY17" fmla="*/ 595740 h 6105653"/>
              <a:gd name="connsiteX18" fmla="*/ 9627393 w 12191999"/>
              <a:gd name="connsiteY18" fmla="*/ 650981 h 6105653"/>
              <a:gd name="connsiteX19" fmla="*/ 9648824 w 12191999"/>
              <a:gd name="connsiteY19" fmla="*/ 825429 h 6105653"/>
              <a:gd name="connsiteX20" fmla="*/ 9616678 w 12191999"/>
              <a:gd name="connsiteY20" fmla="*/ 970802 h 6105653"/>
              <a:gd name="connsiteX21" fmla="*/ 9655968 w 12191999"/>
              <a:gd name="connsiteY21" fmla="*/ 1127805 h 6105653"/>
              <a:gd name="connsiteX22" fmla="*/ 9638109 w 12191999"/>
              <a:gd name="connsiteY22" fmla="*/ 1267362 h 6105653"/>
              <a:gd name="connsiteX23" fmla="*/ 9663111 w 12191999"/>
              <a:gd name="connsiteY23" fmla="*/ 1386568 h 6105653"/>
              <a:gd name="connsiteX24" fmla="*/ 9780984 w 12191999"/>
              <a:gd name="connsiteY24" fmla="*/ 1270269 h 6105653"/>
              <a:gd name="connsiteX25" fmla="*/ 9780984 w 12191999"/>
              <a:gd name="connsiteY25" fmla="*/ 1107452 h 6105653"/>
              <a:gd name="connsiteX26" fmla="*/ 9855993 w 12191999"/>
              <a:gd name="connsiteY26" fmla="*/ 991154 h 6105653"/>
              <a:gd name="connsiteX27" fmla="*/ 9991724 w 12191999"/>
              <a:gd name="connsiteY27" fmla="*/ 880670 h 6105653"/>
              <a:gd name="connsiteX28" fmla="*/ 10209609 w 12191999"/>
              <a:gd name="connsiteY28" fmla="*/ 491071 h 6105653"/>
              <a:gd name="connsiteX29" fmla="*/ 10291762 w 12191999"/>
              <a:gd name="connsiteY29" fmla="*/ 421292 h 6105653"/>
              <a:gd name="connsiteX30" fmla="*/ 9973865 w 12191999"/>
              <a:gd name="connsiteY30" fmla="*/ 1531941 h 6105653"/>
              <a:gd name="connsiteX31" fmla="*/ 10106024 w 12191999"/>
              <a:gd name="connsiteY31" fmla="*/ 1188861 h 6105653"/>
              <a:gd name="connsiteX32" fmla="*/ 10081022 w 12191999"/>
              <a:gd name="connsiteY32" fmla="*/ 1421458 h 6105653"/>
              <a:gd name="connsiteX33" fmla="*/ 10170318 w 12191999"/>
              <a:gd name="connsiteY33" fmla="*/ 1549385 h 6105653"/>
              <a:gd name="connsiteX34" fmla="*/ 10198893 w 12191999"/>
              <a:gd name="connsiteY34" fmla="*/ 1549385 h 6105653"/>
              <a:gd name="connsiteX35" fmla="*/ 10281046 w 12191999"/>
              <a:gd name="connsiteY35" fmla="*/ 1453439 h 6105653"/>
              <a:gd name="connsiteX36" fmla="*/ 10334625 w 12191999"/>
              <a:gd name="connsiteY36" fmla="*/ 1398198 h 6105653"/>
              <a:gd name="connsiteX37" fmla="*/ 10527506 w 12191999"/>
              <a:gd name="connsiteY37" fmla="*/ 1247010 h 6105653"/>
              <a:gd name="connsiteX38" fmla="*/ 10548937 w 12191999"/>
              <a:gd name="connsiteY38" fmla="*/ 1354586 h 6105653"/>
              <a:gd name="connsiteX39" fmla="*/ 10588228 w 12191999"/>
              <a:gd name="connsiteY39" fmla="*/ 1395290 h 6105653"/>
              <a:gd name="connsiteX40" fmla="*/ 10645378 w 12191999"/>
              <a:gd name="connsiteY40" fmla="*/ 1366216 h 6105653"/>
              <a:gd name="connsiteX41" fmla="*/ 10820400 w 12191999"/>
              <a:gd name="connsiteY41" fmla="*/ 1031858 h 6105653"/>
              <a:gd name="connsiteX42" fmla="*/ 10956131 w 12191999"/>
              <a:gd name="connsiteY42" fmla="*/ 1005691 h 6105653"/>
              <a:gd name="connsiteX43" fmla="*/ 10977562 w 12191999"/>
              <a:gd name="connsiteY43" fmla="*/ 1069655 h 6105653"/>
              <a:gd name="connsiteX44" fmla="*/ 10966847 w 12191999"/>
              <a:gd name="connsiteY44" fmla="*/ 1142341 h 6105653"/>
              <a:gd name="connsiteX45" fmla="*/ 11074003 w 12191999"/>
              <a:gd name="connsiteY45" fmla="*/ 1084192 h 6105653"/>
              <a:gd name="connsiteX46" fmla="*/ 11181159 w 12191999"/>
              <a:gd name="connsiteY46" fmla="*/ 848688 h 6105653"/>
              <a:gd name="connsiteX47" fmla="*/ 11238309 w 12191999"/>
              <a:gd name="connsiteY47" fmla="*/ 805077 h 6105653"/>
              <a:gd name="connsiteX48" fmla="*/ 11266884 w 12191999"/>
              <a:gd name="connsiteY48" fmla="*/ 863226 h 6105653"/>
              <a:gd name="connsiteX49" fmla="*/ 11277600 w 12191999"/>
              <a:gd name="connsiteY49" fmla="*/ 906838 h 6105653"/>
              <a:gd name="connsiteX50" fmla="*/ 11724084 w 12191999"/>
              <a:gd name="connsiteY50" fmla="*/ 5527 h 6105653"/>
              <a:gd name="connsiteX51" fmla="*/ 11727656 w 12191999"/>
              <a:gd name="connsiteY51" fmla="*/ 209048 h 6105653"/>
              <a:gd name="connsiteX52" fmla="*/ 11656218 w 12191999"/>
              <a:gd name="connsiteY52" fmla="*/ 409663 h 6105653"/>
              <a:gd name="connsiteX53" fmla="*/ 11666934 w 12191999"/>
              <a:gd name="connsiteY53" fmla="*/ 621907 h 6105653"/>
              <a:gd name="connsiteX54" fmla="*/ 11631215 w 12191999"/>
              <a:gd name="connsiteY54" fmla="*/ 822521 h 6105653"/>
              <a:gd name="connsiteX55" fmla="*/ 11631215 w 12191999"/>
              <a:gd name="connsiteY55" fmla="*/ 996969 h 6105653"/>
              <a:gd name="connsiteX56" fmla="*/ 11684793 w 12191999"/>
              <a:gd name="connsiteY56" fmla="*/ 834151 h 6105653"/>
              <a:gd name="connsiteX57" fmla="*/ 11774090 w 12191999"/>
              <a:gd name="connsiteY57" fmla="*/ 773095 h 6105653"/>
              <a:gd name="connsiteX58" fmla="*/ 11856243 w 12191999"/>
              <a:gd name="connsiteY58" fmla="*/ 793447 h 6105653"/>
              <a:gd name="connsiteX59" fmla="*/ 11831240 w 12191999"/>
              <a:gd name="connsiteY59" fmla="*/ 860319 h 6105653"/>
              <a:gd name="connsiteX60" fmla="*/ 11738371 w 12191999"/>
              <a:gd name="connsiteY60" fmla="*/ 938820 h 6105653"/>
              <a:gd name="connsiteX61" fmla="*/ 11795521 w 12191999"/>
              <a:gd name="connsiteY61" fmla="*/ 956264 h 6105653"/>
              <a:gd name="connsiteX62" fmla="*/ 11838384 w 12191999"/>
              <a:gd name="connsiteY62" fmla="*/ 1002784 h 6105653"/>
              <a:gd name="connsiteX63" fmla="*/ 11816952 w 12191999"/>
              <a:gd name="connsiteY63" fmla="*/ 1270269 h 6105653"/>
              <a:gd name="connsiteX64" fmla="*/ 11999118 w 12191999"/>
              <a:gd name="connsiteY64" fmla="*/ 1092915 h 6105653"/>
              <a:gd name="connsiteX65" fmla="*/ 12027693 w 12191999"/>
              <a:gd name="connsiteY65" fmla="*/ 979524 h 6105653"/>
              <a:gd name="connsiteX66" fmla="*/ 12102703 w 12191999"/>
              <a:gd name="connsiteY66" fmla="*/ 953357 h 6105653"/>
              <a:gd name="connsiteX67" fmla="*/ 12120562 w 12191999"/>
              <a:gd name="connsiteY67" fmla="*/ 1005691 h 6105653"/>
              <a:gd name="connsiteX68" fmla="*/ 12056268 w 12191999"/>
              <a:gd name="connsiteY68" fmla="*/ 1267362 h 6105653"/>
              <a:gd name="connsiteX69" fmla="*/ 12081272 w 12191999"/>
              <a:gd name="connsiteY69" fmla="*/ 1310974 h 6105653"/>
              <a:gd name="connsiteX70" fmla="*/ 12191999 w 12191999"/>
              <a:gd name="connsiteY70" fmla="*/ 1008598 h 6105653"/>
              <a:gd name="connsiteX71" fmla="*/ 12191999 w 12191999"/>
              <a:gd name="connsiteY71" fmla="*/ 6105653 h 6105653"/>
              <a:gd name="connsiteX72" fmla="*/ 0 w 12191999"/>
              <a:gd name="connsiteY72" fmla="*/ 6105653 h 6105653"/>
              <a:gd name="connsiteX73" fmla="*/ 0 w 12191999"/>
              <a:gd name="connsiteY73" fmla="*/ 927116 h 6105653"/>
              <a:gd name="connsiteX74" fmla="*/ 61930 w 12191999"/>
              <a:gd name="connsiteY74" fmla="*/ 902578 h 6105653"/>
              <a:gd name="connsiteX75" fmla="*/ 155971 w 12191999"/>
              <a:gd name="connsiteY75" fmla="*/ 883588 h 6105653"/>
              <a:gd name="connsiteX76" fmla="*/ 277414 w 12191999"/>
              <a:gd name="connsiteY76" fmla="*/ 802179 h 6105653"/>
              <a:gd name="connsiteX77" fmla="*/ 638174 w 12191999"/>
              <a:gd name="connsiteY77" fmla="*/ 430025 h 6105653"/>
              <a:gd name="connsiteX78" fmla="*/ 477440 w 12191999"/>
              <a:gd name="connsiteY78" fmla="*/ 784735 h 6105653"/>
              <a:gd name="connsiteX79" fmla="*/ 827483 w 12191999"/>
              <a:gd name="connsiteY79" fmla="*/ 418395 h 6105653"/>
              <a:gd name="connsiteX80" fmla="*/ 956071 w 12191999"/>
              <a:gd name="connsiteY80" fmla="*/ 241040 h 6105653"/>
              <a:gd name="connsiteX81" fmla="*/ 999268 w 12191999"/>
              <a:gd name="connsiteY81" fmla="*/ 192386 h 6105653"/>
              <a:gd name="connsiteX82" fmla="*/ 1031080 w 12191999"/>
              <a:gd name="connsiteY82" fmla="*/ 197429 h 6105653"/>
              <a:gd name="connsiteX83" fmla="*/ 1048940 w 12191999"/>
              <a:gd name="connsiteY83" fmla="*/ 275930 h 6105653"/>
              <a:gd name="connsiteX84" fmla="*/ 1020365 w 12191999"/>
              <a:gd name="connsiteY84" fmla="*/ 517249 h 6105653"/>
              <a:gd name="connsiteX85" fmla="*/ 1256108 w 12191999"/>
              <a:gd name="connsiteY85" fmla="*/ 217780 h 6105653"/>
              <a:gd name="connsiteX86" fmla="*/ 1220389 w 12191999"/>
              <a:gd name="connsiteY86" fmla="*/ 441654 h 6105653"/>
              <a:gd name="connsiteX87" fmla="*/ 1313258 w 12191999"/>
              <a:gd name="connsiteY87" fmla="*/ 505619 h 6105653"/>
              <a:gd name="connsiteX88" fmla="*/ 1463277 w 12191999"/>
              <a:gd name="connsiteY88" fmla="*/ 610287 h 6105653"/>
              <a:gd name="connsiteX89" fmla="*/ 1545430 w 12191999"/>
              <a:gd name="connsiteY89" fmla="*/ 682974 h 6105653"/>
              <a:gd name="connsiteX90" fmla="*/ 1809749 w 12191999"/>
              <a:gd name="connsiteY90" fmla="*/ 712048 h 6105653"/>
              <a:gd name="connsiteX91" fmla="*/ 2099071 w 12191999"/>
              <a:gd name="connsiteY91" fmla="*/ 650992 h 6105653"/>
              <a:gd name="connsiteX92" fmla="*/ 2245518 w 12191999"/>
              <a:gd name="connsiteY92" fmla="*/ 482359 h 6105653"/>
              <a:gd name="connsiteX93" fmla="*/ 2409824 w 12191999"/>
              <a:gd name="connsiteY93" fmla="*/ 531786 h 6105653"/>
              <a:gd name="connsiteX94" fmla="*/ 2309812 w 12191999"/>
              <a:gd name="connsiteY94" fmla="*/ 889403 h 6105653"/>
              <a:gd name="connsiteX95" fmla="*/ 2699146 w 12191999"/>
              <a:gd name="connsiteY95" fmla="*/ 357339 h 6105653"/>
              <a:gd name="connsiteX96" fmla="*/ 2717006 w 12191999"/>
              <a:gd name="connsiteY96" fmla="*/ 447469 h 6105653"/>
              <a:gd name="connsiteX97" fmla="*/ 2938461 w 12191999"/>
              <a:gd name="connsiteY97" fmla="*/ 770197 h 6105653"/>
              <a:gd name="connsiteX98" fmla="*/ 2949178 w 12191999"/>
              <a:gd name="connsiteY98" fmla="*/ 787642 h 6105653"/>
              <a:gd name="connsiteX99" fmla="*/ 3088480 w 12191999"/>
              <a:gd name="connsiteY99" fmla="*/ 842883 h 6105653"/>
              <a:gd name="connsiteX100" fmla="*/ 3109911 w 12191999"/>
              <a:gd name="connsiteY100" fmla="*/ 1017331 h 6105653"/>
              <a:gd name="connsiteX101" fmla="*/ 3077765 w 12191999"/>
              <a:gd name="connsiteY101" fmla="*/ 1162704 h 6105653"/>
              <a:gd name="connsiteX102" fmla="*/ 3117055 w 12191999"/>
              <a:gd name="connsiteY102" fmla="*/ 1319707 h 6105653"/>
              <a:gd name="connsiteX103" fmla="*/ 3099196 w 12191999"/>
              <a:gd name="connsiteY103" fmla="*/ 1459264 h 6105653"/>
              <a:gd name="connsiteX104" fmla="*/ 3124198 w 12191999"/>
              <a:gd name="connsiteY104" fmla="*/ 1578470 h 6105653"/>
              <a:gd name="connsiteX105" fmla="*/ 3242071 w 12191999"/>
              <a:gd name="connsiteY105" fmla="*/ 1462171 h 6105653"/>
              <a:gd name="connsiteX106" fmla="*/ 3242071 w 12191999"/>
              <a:gd name="connsiteY106" fmla="*/ 1299354 h 6105653"/>
              <a:gd name="connsiteX107" fmla="*/ 3317080 w 12191999"/>
              <a:gd name="connsiteY107" fmla="*/ 1183056 h 6105653"/>
              <a:gd name="connsiteX108" fmla="*/ 3452811 w 12191999"/>
              <a:gd name="connsiteY108" fmla="*/ 1072572 h 6105653"/>
              <a:gd name="connsiteX109" fmla="*/ 3670696 w 12191999"/>
              <a:gd name="connsiteY109" fmla="*/ 682973 h 6105653"/>
              <a:gd name="connsiteX110" fmla="*/ 3752849 w 12191999"/>
              <a:gd name="connsiteY110" fmla="*/ 613194 h 6105653"/>
              <a:gd name="connsiteX111" fmla="*/ 3434952 w 12191999"/>
              <a:gd name="connsiteY111" fmla="*/ 1723843 h 6105653"/>
              <a:gd name="connsiteX112" fmla="*/ 3567111 w 12191999"/>
              <a:gd name="connsiteY112" fmla="*/ 1380763 h 6105653"/>
              <a:gd name="connsiteX113" fmla="*/ 3542109 w 12191999"/>
              <a:gd name="connsiteY113" fmla="*/ 1613360 h 6105653"/>
              <a:gd name="connsiteX114" fmla="*/ 3631405 w 12191999"/>
              <a:gd name="connsiteY114" fmla="*/ 1741287 h 6105653"/>
              <a:gd name="connsiteX115" fmla="*/ 3659980 w 12191999"/>
              <a:gd name="connsiteY115" fmla="*/ 1741287 h 6105653"/>
              <a:gd name="connsiteX116" fmla="*/ 3742133 w 12191999"/>
              <a:gd name="connsiteY116" fmla="*/ 1645341 h 6105653"/>
              <a:gd name="connsiteX117" fmla="*/ 3795712 w 12191999"/>
              <a:gd name="connsiteY117" fmla="*/ 1590100 h 6105653"/>
              <a:gd name="connsiteX118" fmla="*/ 3988593 w 12191999"/>
              <a:gd name="connsiteY118" fmla="*/ 1438912 h 6105653"/>
              <a:gd name="connsiteX119" fmla="*/ 4010024 w 12191999"/>
              <a:gd name="connsiteY119" fmla="*/ 1546488 h 6105653"/>
              <a:gd name="connsiteX120" fmla="*/ 4049315 w 12191999"/>
              <a:gd name="connsiteY120" fmla="*/ 1587192 h 6105653"/>
              <a:gd name="connsiteX121" fmla="*/ 4106465 w 12191999"/>
              <a:gd name="connsiteY121" fmla="*/ 1558118 h 6105653"/>
              <a:gd name="connsiteX122" fmla="*/ 4281487 w 12191999"/>
              <a:gd name="connsiteY122" fmla="*/ 1223760 h 6105653"/>
              <a:gd name="connsiteX123" fmla="*/ 4417219 w 12191999"/>
              <a:gd name="connsiteY123" fmla="*/ 1197593 h 6105653"/>
              <a:gd name="connsiteX124" fmla="*/ 4438649 w 12191999"/>
              <a:gd name="connsiteY124" fmla="*/ 1261557 h 6105653"/>
              <a:gd name="connsiteX125" fmla="*/ 4427935 w 12191999"/>
              <a:gd name="connsiteY125" fmla="*/ 1334243 h 6105653"/>
              <a:gd name="connsiteX126" fmla="*/ 4535090 w 12191999"/>
              <a:gd name="connsiteY126" fmla="*/ 1276094 h 6105653"/>
              <a:gd name="connsiteX127" fmla="*/ 4642246 w 12191999"/>
              <a:gd name="connsiteY127" fmla="*/ 1040590 h 6105653"/>
              <a:gd name="connsiteX128" fmla="*/ 4699396 w 12191999"/>
              <a:gd name="connsiteY128" fmla="*/ 996979 h 6105653"/>
              <a:gd name="connsiteX129" fmla="*/ 4727971 w 12191999"/>
              <a:gd name="connsiteY129" fmla="*/ 1055128 h 6105653"/>
              <a:gd name="connsiteX130" fmla="*/ 4738688 w 12191999"/>
              <a:gd name="connsiteY130" fmla="*/ 1098740 h 6105653"/>
              <a:gd name="connsiteX131" fmla="*/ 5185172 w 12191999"/>
              <a:gd name="connsiteY131" fmla="*/ 197429 h 6105653"/>
              <a:gd name="connsiteX132" fmla="*/ 5188744 w 12191999"/>
              <a:gd name="connsiteY132" fmla="*/ 400950 h 6105653"/>
              <a:gd name="connsiteX133" fmla="*/ 5117306 w 12191999"/>
              <a:gd name="connsiteY133" fmla="*/ 601565 h 6105653"/>
              <a:gd name="connsiteX134" fmla="*/ 5128021 w 12191999"/>
              <a:gd name="connsiteY134" fmla="*/ 813809 h 6105653"/>
              <a:gd name="connsiteX135" fmla="*/ 5092302 w 12191999"/>
              <a:gd name="connsiteY135" fmla="*/ 1014423 h 6105653"/>
              <a:gd name="connsiteX136" fmla="*/ 5092302 w 12191999"/>
              <a:gd name="connsiteY136" fmla="*/ 1188871 h 6105653"/>
              <a:gd name="connsiteX137" fmla="*/ 5145880 w 12191999"/>
              <a:gd name="connsiteY137" fmla="*/ 1026053 h 6105653"/>
              <a:gd name="connsiteX138" fmla="*/ 5235177 w 12191999"/>
              <a:gd name="connsiteY138" fmla="*/ 964997 h 6105653"/>
              <a:gd name="connsiteX139" fmla="*/ 5317331 w 12191999"/>
              <a:gd name="connsiteY139" fmla="*/ 985349 h 6105653"/>
              <a:gd name="connsiteX140" fmla="*/ 5292327 w 12191999"/>
              <a:gd name="connsiteY140" fmla="*/ 1052221 h 6105653"/>
              <a:gd name="connsiteX141" fmla="*/ 5199458 w 12191999"/>
              <a:gd name="connsiteY141" fmla="*/ 1130722 h 6105653"/>
              <a:gd name="connsiteX142" fmla="*/ 5256608 w 12191999"/>
              <a:gd name="connsiteY142" fmla="*/ 1148166 h 6105653"/>
              <a:gd name="connsiteX143" fmla="*/ 5299471 w 12191999"/>
              <a:gd name="connsiteY143" fmla="*/ 1194686 h 6105653"/>
              <a:gd name="connsiteX144" fmla="*/ 5278039 w 12191999"/>
              <a:gd name="connsiteY144" fmla="*/ 1462171 h 6105653"/>
              <a:gd name="connsiteX145" fmla="*/ 5460205 w 12191999"/>
              <a:gd name="connsiteY145" fmla="*/ 1284817 h 6105653"/>
              <a:gd name="connsiteX146" fmla="*/ 5488780 w 12191999"/>
              <a:gd name="connsiteY146" fmla="*/ 1171426 h 6105653"/>
              <a:gd name="connsiteX147" fmla="*/ 5539513 w 12191999"/>
              <a:gd name="connsiteY147" fmla="*/ 1140353 h 6105653"/>
              <a:gd name="connsiteX148" fmla="*/ 5552720 w 12191999"/>
              <a:gd name="connsiteY148" fmla="*/ 1143022 h 6105653"/>
              <a:gd name="connsiteX149" fmla="*/ 5574208 w 12191999"/>
              <a:gd name="connsiteY149" fmla="*/ 1115811 h 6105653"/>
              <a:gd name="connsiteX150" fmla="*/ 5734050 w 12191999"/>
              <a:gd name="connsiteY150" fmla="*/ 1075470 h 6105653"/>
              <a:gd name="connsiteX151" fmla="*/ 5798343 w 12191999"/>
              <a:gd name="connsiteY151" fmla="*/ 1020228 h 6105653"/>
              <a:gd name="connsiteX152" fmla="*/ 5884068 w 12191999"/>
              <a:gd name="connsiteY152" fmla="*/ 883578 h 6105653"/>
              <a:gd name="connsiteX153" fmla="*/ 6066234 w 12191999"/>
              <a:gd name="connsiteY153" fmla="*/ 645166 h 6105653"/>
              <a:gd name="connsiteX154" fmla="*/ 6109096 w 12191999"/>
              <a:gd name="connsiteY154" fmla="*/ 732391 h 6105653"/>
              <a:gd name="connsiteX155" fmla="*/ 5998368 w 12191999"/>
              <a:gd name="connsiteY155" fmla="*/ 985338 h 6105653"/>
              <a:gd name="connsiteX156" fmla="*/ 5969793 w 12191999"/>
              <a:gd name="connsiteY156" fmla="*/ 1168509 h 6105653"/>
              <a:gd name="connsiteX157" fmla="*/ 6162674 w 12191999"/>
              <a:gd name="connsiteY157" fmla="*/ 909745 h 6105653"/>
              <a:gd name="connsiteX158" fmla="*/ 6412705 w 12191999"/>
              <a:gd name="connsiteY158" fmla="*/ 659704 h 6105653"/>
              <a:gd name="connsiteX159" fmla="*/ 6366271 w 12191999"/>
              <a:gd name="connsiteY159" fmla="*/ 851596 h 6105653"/>
              <a:gd name="connsiteX160" fmla="*/ 6398418 w 12191999"/>
              <a:gd name="connsiteY160" fmla="*/ 860319 h 6105653"/>
              <a:gd name="connsiteX161" fmla="*/ 6694884 w 12191999"/>
              <a:gd name="connsiteY161" fmla="*/ 691686 h 6105653"/>
              <a:gd name="connsiteX162" fmla="*/ 6816327 w 12191999"/>
              <a:gd name="connsiteY162" fmla="*/ 610277 h 6105653"/>
              <a:gd name="connsiteX163" fmla="*/ 7177087 w 12191999"/>
              <a:gd name="connsiteY163" fmla="*/ 238123 h 6105653"/>
              <a:gd name="connsiteX164" fmla="*/ 7016353 w 12191999"/>
              <a:gd name="connsiteY164" fmla="*/ 592833 h 6105653"/>
              <a:gd name="connsiteX165" fmla="*/ 7366396 w 12191999"/>
              <a:gd name="connsiteY165" fmla="*/ 226493 h 6105653"/>
              <a:gd name="connsiteX166" fmla="*/ 7494984 w 12191999"/>
              <a:gd name="connsiteY166" fmla="*/ 49138 h 6105653"/>
              <a:gd name="connsiteX167" fmla="*/ 7538181 w 12191999"/>
              <a:gd name="connsiteY167" fmla="*/ 484 h 6105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12191999" h="6105653">
                <a:moveTo>
                  <a:pt x="7538181" y="484"/>
                </a:moveTo>
                <a:cubicBezTo>
                  <a:pt x="7546999" y="-833"/>
                  <a:pt x="7557492" y="439"/>
                  <a:pt x="7569993" y="5527"/>
                </a:cubicBezTo>
                <a:cubicBezTo>
                  <a:pt x="7612855" y="22971"/>
                  <a:pt x="7598567" y="54953"/>
                  <a:pt x="7587853" y="84028"/>
                </a:cubicBezTo>
                <a:cubicBezTo>
                  <a:pt x="7559278" y="153806"/>
                  <a:pt x="7559278" y="229401"/>
                  <a:pt x="7559278" y="325347"/>
                </a:cubicBezTo>
                <a:cubicBezTo>
                  <a:pt x="7695009" y="243938"/>
                  <a:pt x="7652146" y="95658"/>
                  <a:pt x="7795021" y="25878"/>
                </a:cubicBezTo>
                <a:cubicBezTo>
                  <a:pt x="7820024" y="113102"/>
                  <a:pt x="7770018" y="179974"/>
                  <a:pt x="7759302" y="249752"/>
                </a:cubicBezTo>
                <a:cubicBezTo>
                  <a:pt x="7748587" y="313717"/>
                  <a:pt x="7773590" y="328254"/>
                  <a:pt x="7852171" y="313717"/>
                </a:cubicBezTo>
                <a:cubicBezTo>
                  <a:pt x="7973615" y="290457"/>
                  <a:pt x="8034337" y="325347"/>
                  <a:pt x="8002190" y="418385"/>
                </a:cubicBezTo>
                <a:cubicBezTo>
                  <a:pt x="7970043" y="505609"/>
                  <a:pt x="8016478" y="514331"/>
                  <a:pt x="8084343" y="491072"/>
                </a:cubicBezTo>
                <a:cubicBezTo>
                  <a:pt x="8184355" y="456182"/>
                  <a:pt x="8262937" y="493979"/>
                  <a:pt x="8348662" y="520146"/>
                </a:cubicBezTo>
                <a:cubicBezTo>
                  <a:pt x="8477249" y="560851"/>
                  <a:pt x="8541543" y="543406"/>
                  <a:pt x="8637984" y="459090"/>
                </a:cubicBezTo>
                <a:cubicBezTo>
                  <a:pt x="8691561" y="409663"/>
                  <a:pt x="8737996" y="360236"/>
                  <a:pt x="8784431" y="290457"/>
                </a:cubicBezTo>
                <a:cubicBezTo>
                  <a:pt x="8809434" y="450367"/>
                  <a:pt x="8895158" y="284642"/>
                  <a:pt x="8948737" y="339884"/>
                </a:cubicBezTo>
                <a:cubicBezTo>
                  <a:pt x="8970168" y="453274"/>
                  <a:pt x="8798717" y="543406"/>
                  <a:pt x="8848725" y="697501"/>
                </a:cubicBezTo>
                <a:cubicBezTo>
                  <a:pt x="8995171" y="511424"/>
                  <a:pt x="9041606" y="302087"/>
                  <a:pt x="9238059" y="165437"/>
                </a:cubicBezTo>
                <a:cubicBezTo>
                  <a:pt x="9280921" y="197419"/>
                  <a:pt x="9238059" y="229401"/>
                  <a:pt x="9255919" y="255567"/>
                </a:cubicBezTo>
                <a:cubicBezTo>
                  <a:pt x="9266634" y="255567"/>
                  <a:pt x="9198767" y="560851"/>
                  <a:pt x="9477374" y="578295"/>
                </a:cubicBezTo>
                <a:cubicBezTo>
                  <a:pt x="9477374" y="584110"/>
                  <a:pt x="9477374" y="589925"/>
                  <a:pt x="9488091" y="595740"/>
                </a:cubicBezTo>
                <a:cubicBezTo>
                  <a:pt x="9527380" y="627722"/>
                  <a:pt x="9620249" y="598648"/>
                  <a:pt x="9627393" y="650981"/>
                </a:cubicBezTo>
                <a:cubicBezTo>
                  <a:pt x="9634537" y="709131"/>
                  <a:pt x="9666684" y="764373"/>
                  <a:pt x="9648824" y="825429"/>
                </a:cubicBezTo>
                <a:cubicBezTo>
                  <a:pt x="9634537" y="871948"/>
                  <a:pt x="9616678" y="921374"/>
                  <a:pt x="9616678" y="970802"/>
                </a:cubicBezTo>
                <a:cubicBezTo>
                  <a:pt x="9616678" y="1023136"/>
                  <a:pt x="9495233" y="1095822"/>
                  <a:pt x="9655968" y="1127805"/>
                </a:cubicBezTo>
                <a:cubicBezTo>
                  <a:pt x="9663111" y="1127805"/>
                  <a:pt x="9645252" y="1217935"/>
                  <a:pt x="9638109" y="1267362"/>
                </a:cubicBezTo>
                <a:cubicBezTo>
                  <a:pt x="9630965" y="1308066"/>
                  <a:pt x="9598818" y="1357494"/>
                  <a:pt x="9663111" y="1386568"/>
                </a:cubicBezTo>
                <a:cubicBezTo>
                  <a:pt x="9702403" y="1401105"/>
                  <a:pt x="9773840" y="1331326"/>
                  <a:pt x="9780984" y="1270269"/>
                </a:cubicBezTo>
                <a:cubicBezTo>
                  <a:pt x="9788127" y="1215028"/>
                  <a:pt x="9795271" y="1159787"/>
                  <a:pt x="9780984" y="1107452"/>
                </a:cubicBezTo>
                <a:cubicBezTo>
                  <a:pt x="9763125" y="1043488"/>
                  <a:pt x="9791699" y="1008598"/>
                  <a:pt x="9855993" y="991154"/>
                </a:cubicBezTo>
                <a:cubicBezTo>
                  <a:pt x="9923858" y="970802"/>
                  <a:pt x="9959577" y="933005"/>
                  <a:pt x="9991724" y="880670"/>
                </a:cubicBezTo>
                <a:cubicBezTo>
                  <a:pt x="10070305" y="752742"/>
                  <a:pt x="10163174" y="630630"/>
                  <a:pt x="10209609" y="491071"/>
                </a:cubicBezTo>
                <a:cubicBezTo>
                  <a:pt x="10216753" y="464905"/>
                  <a:pt x="10231040" y="432923"/>
                  <a:pt x="10291762" y="421292"/>
                </a:cubicBezTo>
                <a:cubicBezTo>
                  <a:pt x="10198893" y="799262"/>
                  <a:pt x="9959577" y="1142341"/>
                  <a:pt x="9973865" y="1531941"/>
                </a:cubicBezTo>
                <a:cubicBezTo>
                  <a:pt x="10048874" y="1427272"/>
                  <a:pt x="10052446" y="1302252"/>
                  <a:pt x="10106024" y="1188861"/>
                </a:cubicBezTo>
                <a:cubicBezTo>
                  <a:pt x="10145315" y="1270269"/>
                  <a:pt x="10102453" y="1345863"/>
                  <a:pt x="10081022" y="1421458"/>
                </a:cubicBezTo>
                <a:cubicBezTo>
                  <a:pt x="10063162" y="1485421"/>
                  <a:pt x="10059590" y="1543570"/>
                  <a:pt x="10170318" y="1549385"/>
                </a:cubicBezTo>
                <a:cubicBezTo>
                  <a:pt x="10181034" y="1549385"/>
                  <a:pt x="10188178" y="1549385"/>
                  <a:pt x="10198893" y="1549385"/>
                </a:cubicBezTo>
                <a:cubicBezTo>
                  <a:pt x="10245327" y="1526126"/>
                  <a:pt x="10266759" y="1494144"/>
                  <a:pt x="10281046" y="1453439"/>
                </a:cubicBezTo>
                <a:cubicBezTo>
                  <a:pt x="10288190" y="1430180"/>
                  <a:pt x="10302477" y="1398198"/>
                  <a:pt x="10334625" y="1398198"/>
                </a:cubicBezTo>
                <a:cubicBezTo>
                  <a:pt x="10456068" y="1401105"/>
                  <a:pt x="10491787" y="1322604"/>
                  <a:pt x="10527506" y="1247010"/>
                </a:cubicBezTo>
                <a:cubicBezTo>
                  <a:pt x="10588228" y="1287714"/>
                  <a:pt x="10545365" y="1322604"/>
                  <a:pt x="10548937" y="1354586"/>
                </a:cubicBezTo>
                <a:cubicBezTo>
                  <a:pt x="10552509" y="1374938"/>
                  <a:pt x="10556080" y="1395290"/>
                  <a:pt x="10588228" y="1395290"/>
                </a:cubicBezTo>
                <a:cubicBezTo>
                  <a:pt x="10613230" y="1395290"/>
                  <a:pt x="10645378" y="1386568"/>
                  <a:pt x="10645378" y="1366216"/>
                </a:cubicBezTo>
                <a:cubicBezTo>
                  <a:pt x="10648949" y="1238288"/>
                  <a:pt x="10820400" y="1165601"/>
                  <a:pt x="10820400" y="1031858"/>
                </a:cubicBezTo>
                <a:cubicBezTo>
                  <a:pt x="10820400" y="950449"/>
                  <a:pt x="10916840" y="1072563"/>
                  <a:pt x="10956131" y="1005691"/>
                </a:cubicBezTo>
                <a:cubicBezTo>
                  <a:pt x="10966847" y="991154"/>
                  <a:pt x="10981133" y="1046395"/>
                  <a:pt x="10977562" y="1069655"/>
                </a:cubicBezTo>
                <a:cubicBezTo>
                  <a:pt x="10973991" y="1092915"/>
                  <a:pt x="10948987" y="1113267"/>
                  <a:pt x="10966847" y="1142341"/>
                </a:cubicBezTo>
                <a:cubicBezTo>
                  <a:pt x="11031140" y="1156879"/>
                  <a:pt x="11056143" y="1119081"/>
                  <a:pt x="11074003" y="1084192"/>
                </a:cubicBezTo>
                <a:cubicBezTo>
                  <a:pt x="11116865" y="1008598"/>
                  <a:pt x="11166871" y="933005"/>
                  <a:pt x="11181159" y="848688"/>
                </a:cubicBezTo>
                <a:cubicBezTo>
                  <a:pt x="11184730" y="819614"/>
                  <a:pt x="11202590" y="802169"/>
                  <a:pt x="11238309" y="805077"/>
                </a:cubicBezTo>
                <a:cubicBezTo>
                  <a:pt x="11284744" y="810891"/>
                  <a:pt x="11270456" y="839966"/>
                  <a:pt x="11266884" y="863226"/>
                </a:cubicBezTo>
                <a:cubicBezTo>
                  <a:pt x="11263312" y="877763"/>
                  <a:pt x="11252596" y="892300"/>
                  <a:pt x="11277600" y="906838"/>
                </a:cubicBezTo>
                <a:cubicBezTo>
                  <a:pt x="11531203" y="566666"/>
                  <a:pt x="11516915" y="386403"/>
                  <a:pt x="11724084" y="5527"/>
                </a:cubicBezTo>
                <a:cubicBezTo>
                  <a:pt x="11763375" y="89842"/>
                  <a:pt x="11734800" y="150899"/>
                  <a:pt x="11727656" y="209048"/>
                </a:cubicBezTo>
                <a:cubicBezTo>
                  <a:pt x="11709796" y="354421"/>
                  <a:pt x="11677649" y="264290"/>
                  <a:pt x="11656218" y="409663"/>
                </a:cubicBezTo>
                <a:cubicBezTo>
                  <a:pt x="11645503" y="479442"/>
                  <a:pt x="11609784" y="543406"/>
                  <a:pt x="11666934" y="621907"/>
                </a:cubicBezTo>
                <a:cubicBezTo>
                  <a:pt x="11706225" y="674241"/>
                  <a:pt x="11663362" y="758557"/>
                  <a:pt x="11631215" y="822521"/>
                </a:cubicBezTo>
                <a:cubicBezTo>
                  <a:pt x="11602640" y="874856"/>
                  <a:pt x="11595497" y="927190"/>
                  <a:pt x="11631215" y="996969"/>
                </a:cubicBezTo>
                <a:cubicBezTo>
                  <a:pt x="11652646" y="933005"/>
                  <a:pt x="11670505" y="883578"/>
                  <a:pt x="11684793" y="834151"/>
                </a:cubicBezTo>
                <a:cubicBezTo>
                  <a:pt x="11695509" y="793447"/>
                  <a:pt x="11720512" y="770187"/>
                  <a:pt x="11774090" y="773095"/>
                </a:cubicBezTo>
                <a:cubicBezTo>
                  <a:pt x="11802665" y="773095"/>
                  <a:pt x="11841956" y="764373"/>
                  <a:pt x="11856243" y="793447"/>
                </a:cubicBezTo>
                <a:cubicBezTo>
                  <a:pt x="11870531" y="816706"/>
                  <a:pt x="11856243" y="848688"/>
                  <a:pt x="11831240" y="860319"/>
                </a:cubicBezTo>
                <a:cubicBezTo>
                  <a:pt x="11784806" y="874856"/>
                  <a:pt x="11741944" y="889393"/>
                  <a:pt x="11738371" y="938820"/>
                </a:cubicBezTo>
                <a:cubicBezTo>
                  <a:pt x="11731228" y="1005691"/>
                  <a:pt x="11759802" y="967894"/>
                  <a:pt x="11795521" y="956264"/>
                </a:cubicBezTo>
                <a:cubicBezTo>
                  <a:pt x="11834812" y="944634"/>
                  <a:pt x="11845527" y="979524"/>
                  <a:pt x="11838384" y="1002784"/>
                </a:cubicBezTo>
                <a:cubicBezTo>
                  <a:pt x="11806237" y="1090007"/>
                  <a:pt x="11863387" y="1180138"/>
                  <a:pt x="11816952" y="1270269"/>
                </a:cubicBezTo>
                <a:cubicBezTo>
                  <a:pt x="11931252" y="1247010"/>
                  <a:pt x="11981259" y="1197583"/>
                  <a:pt x="11999118" y="1092915"/>
                </a:cubicBezTo>
                <a:cubicBezTo>
                  <a:pt x="12002690" y="1055118"/>
                  <a:pt x="11995547" y="1014413"/>
                  <a:pt x="12027693" y="979524"/>
                </a:cubicBezTo>
                <a:cubicBezTo>
                  <a:pt x="12045553" y="959172"/>
                  <a:pt x="12066984" y="938820"/>
                  <a:pt x="12102703" y="953357"/>
                </a:cubicBezTo>
                <a:cubicBezTo>
                  <a:pt x="12127705" y="962080"/>
                  <a:pt x="12127705" y="985338"/>
                  <a:pt x="12120562" y="1005691"/>
                </a:cubicBezTo>
                <a:cubicBezTo>
                  <a:pt x="12081272" y="1090007"/>
                  <a:pt x="12070555" y="1180138"/>
                  <a:pt x="12056268" y="1267362"/>
                </a:cubicBezTo>
                <a:cubicBezTo>
                  <a:pt x="12052697" y="1281899"/>
                  <a:pt x="12045553" y="1296437"/>
                  <a:pt x="12081272" y="1310974"/>
                </a:cubicBezTo>
                <a:cubicBezTo>
                  <a:pt x="12113418" y="1209213"/>
                  <a:pt x="12156280" y="1110359"/>
                  <a:pt x="12191999" y="1008598"/>
                </a:cubicBezTo>
                <a:lnTo>
                  <a:pt x="12191999" y="6105653"/>
                </a:lnTo>
                <a:lnTo>
                  <a:pt x="0" y="6105653"/>
                </a:lnTo>
                <a:lnTo>
                  <a:pt x="0" y="927116"/>
                </a:lnTo>
                <a:lnTo>
                  <a:pt x="61930" y="902578"/>
                </a:lnTo>
                <a:cubicBezTo>
                  <a:pt x="91454" y="894128"/>
                  <a:pt x="122931" y="887949"/>
                  <a:pt x="155971" y="883588"/>
                </a:cubicBezTo>
                <a:cubicBezTo>
                  <a:pt x="223837" y="877773"/>
                  <a:pt x="245268" y="839976"/>
                  <a:pt x="277414" y="802179"/>
                </a:cubicBezTo>
                <a:cubicBezTo>
                  <a:pt x="388143" y="674251"/>
                  <a:pt x="488155" y="537601"/>
                  <a:pt x="638174" y="430025"/>
                </a:cubicBezTo>
                <a:cubicBezTo>
                  <a:pt x="620315" y="555046"/>
                  <a:pt x="520302" y="653899"/>
                  <a:pt x="477440" y="784735"/>
                </a:cubicBezTo>
                <a:cubicBezTo>
                  <a:pt x="641746" y="680066"/>
                  <a:pt x="727471" y="543415"/>
                  <a:pt x="827483" y="418395"/>
                </a:cubicBezTo>
                <a:cubicBezTo>
                  <a:pt x="873917" y="360246"/>
                  <a:pt x="931068" y="307912"/>
                  <a:pt x="956071" y="241040"/>
                </a:cubicBezTo>
                <a:cubicBezTo>
                  <a:pt x="961429" y="223595"/>
                  <a:pt x="972814" y="196338"/>
                  <a:pt x="999268" y="192386"/>
                </a:cubicBezTo>
                <a:cubicBezTo>
                  <a:pt x="1008086" y="191069"/>
                  <a:pt x="1018579" y="192341"/>
                  <a:pt x="1031080" y="197429"/>
                </a:cubicBezTo>
                <a:cubicBezTo>
                  <a:pt x="1073942" y="214873"/>
                  <a:pt x="1059654" y="246855"/>
                  <a:pt x="1048940" y="275930"/>
                </a:cubicBezTo>
                <a:cubicBezTo>
                  <a:pt x="1020365" y="345708"/>
                  <a:pt x="1020365" y="421303"/>
                  <a:pt x="1020365" y="517249"/>
                </a:cubicBezTo>
                <a:cubicBezTo>
                  <a:pt x="1156096" y="435840"/>
                  <a:pt x="1113233" y="287560"/>
                  <a:pt x="1256108" y="217780"/>
                </a:cubicBezTo>
                <a:cubicBezTo>
                  <a:pt x="1281111" y="305004"/>
                  <a:pt x="1231105" y="371876"/>
                  <a:pt x="1220389" y="441654"/>
                </a:cubicBezTo>
                <a:cubicBezTo>
                  <a:pt x="1209674" y="505619"/>
                  <a:pt x="1234677" y="520156"/>
                  <a:pt x="1313258" y="505619"/>
                </a:cubicBezTo>
                <a:cubicBezTo>
                  <a:pt x="1434702" y="482359"/>
                  <a:pt x="1495424" y="517249"/>
                  <a:pt x="1463277" y="610287"/>
                </a:cubicBezTo>
                <a:cubicBezTo>
                  <a:pt x="1431130" y="697511"/>
                  <a:pt x="1477565" y="706233"/>
                  <a:pt x="1545430" y="682974"/>
                </a:cubicBezTo>
                <a:cubicBezTo>
                  <a:pt x="1645442" y="648084"/>
                  <a:pt x="1724024" y="685881"/>
                  <a:pt x="1809749" y="712048"/>
                </a:cubicBezTo>
                <a:cubicBezTo>
                  <a:pt x="1938336" y="752753"/>
                  <a:pt x="2002630" y="735308"/>
                  <a:pt x="2099071" y="650992"/>
                </a:cubicBezTo>
                <a:cubicBezTo>
                  <a:pt x="2152648" y="601565"/>
                  <a:pt x="2199083" y="552138"/>
                  <a:pt x="2245518" y="482359"/>
                </a:cubicBezTo>
                <a:cubicBezTo>
                  <a:pt x="2270521" y="642269"/>
                  <a:pt x="2356245" y="476544"/>
                  <a:pt x="2409824" y="531786"/>
                </a:cubicBezTo>
                <a:cubicBezTo>
                  <a:pt x="2431255" y="645176"/>
                  <a:pt x="2259804" y="735308"/>
                  <a:pt x="2309812" y="889403"/>
                </a:cubicBezTo>
                <a:cubicBezTo>
                  <a:pt x="2456258" y="703326"/>
                  <a:pt x="2502693" y="493989"/>
                  <a:pt x="2699146" y="357339"/>
                </a:cubicBezTo>
                <a:cubicBezTo>
                  <a:pt x="2742008" y="389321"/>
                  <a:pt x="2699146" y="421303"/>
                  <a:pt x="2717006" y="447469"/>
                </a:cubicBezTo>
                <a:cubicBezTo>
                  <a:pt x="2727721" y="447469"/>
                  <a:pt x="2659854" y="752753"/>
                  <a:pt x="2938461" y="770197"/>
                </a:cubicBezTo>
                <a:cubicBezTo>
                  <a:pt x="2938461" y="776012"/>
                  <a:pt x="2938461" y="781827"/>
                  <a:pt x="2949178" y="787642"/>
                </a:cubicBezTo>
                <a:cubicBezTo>
                  <a:pt x="2988467" y="819624"/>
                  <a:pt x="3081336" y="790550"/>
                  <a:pt x="3088480" y="842883"/>
                </a:cubicBezTo>
                <a:cubicBezTo>
                  <a:pt x="3095624" y="901033"/>
                  <a:pt x="3127771" y="956275"/>
                  <a:pt x="3109911" y="1017331"/>
                </a:cubicBezTo>
                <a:cubicBezTo>
                  <a:pt x="3095624" y="1063850"/>
                  <a:pt x="3077765" y="1113276"/>
                  <a:pt x="3077765" y="1162704"/>
                </a:cubicBezTo>
                <a:cubicBezTo>
                  <a:pt x="3077765" y="1215038"/>
                  <a:pt x="2956320" y="1287724"/>
                  <a:pt x="3117055" y="1319707"/>
                </a:cubicBezTo>
                <a:cubicBezTo>
                  <a:pt x="3124198" y="1319707"/>
                  <a:pt x="3106339" y="1409837"/>
                  <a:pt x="3099196" y="1459264"/>
                </a:cubicBezTo>
                <a:cubicBezTo>
                  <a:pt x="3092052" y="1499968"/>
                  <a:pt x="3059905" y="1549396"/>
                  <a:pt x="3124198" y="1578470"/>
                </a:cubicBezTo>
                <a:cubicBezTo>
                  <a:pt x="3163490" y="1593007"/>
                  <a:pt x="3234927" y="1523228"/>
                  <a:pt x="3242071" y="1462171"/>
                </a:cubicBezTo>
                <a:cubicBezTo>
                  <a:pt x="3249214" y="1406930"/>
                  <a:pt x="3256358" y="1351689"/>
                  <a:pt x="3242071" y="1299354"/>
                </a:cubicBezTo>
                <a:cubicBezTo>
                  <a:pt x="3224212" y="1235390"/>
                  <a:pt x="3252786" y="1200500"/>
                  <a:pt x="3317080" y="1183056"/>
                </a:cubicBezTo>
                <a:cubicBezTo>
                  <a:pt x="3384945" y="1162704"/>
                  <a:pt x="3420664" y="1124907"/>
                  <a:pt x="3452811" y="1072572"/>
                </a:cubicBezTo>
                <a:cubicBezTo>
                  <a:pt x="3531392" y="944644"/>
                  <a:pt x="3624261" y="822532"/>
                  <a:pt x="3670696" y="682973"/>
                </a:cubicBezTo>
                <a:cubicBezTo>
                  <a:pt x="3677840" y="656807"/>
                  <a:pt x="3692127" y="624825"/>
                  <a:pt x="3752849" y="613194"/>
                </a:cubicBezTo>
                <a:cubicBezTo>
                  <a:pt x="3659980" y="991164"/>
                  <a:pt x="3420664" y="1334243"/>
                  <a:pt x="3434952" y="1723843"/>
                </a:cubicBezTo>
                <a:cubicBezTo>
                  <a:pt x="3509961" y="1619174"/>
                  <a:pt x="3513533" y="1494154"/>
                  <a:pt x="3567111" y="1380763"/>
                </a:cubicBezTo>
                <a:cubicBezTo>
                  <a:pt x="3606402" y="1462171"/>
                  <a:pt x="3563540" y="1537765"/>
                  <a:pt x="3542109" y="1613360"/>
                </a:cubicBezTo>
                <a:cubicBezTo>
                  <a:pt x="3524249" y="1677323"/>
                  <a:pt x="3520677" y="1735472"/>
                  <a:pt x="3631405" y="1741287"/>
                </a:cubicBezTo>
                <a:cubicBezTo>
                  <a:pt x="3642121" y="1741287"/>
                  <a:pt x="3649265" y="1741287"/>
                  <a:pt x="3659980" y="1741287"/>
                </a:cubicBezTo>
                <a:cubicBezTo>
                  <a:pt x="3706414" y="1718028"/>
                  <a:pt x="3727846" y="1686046"/>
                  <a:pt x="3742133" y="1645341"/>
                </a:cubicBezTo>
                <a:cubicBezTo>
                  <a:pt x="3749277" y="1622082"/>
                  <a:pt x="3763564" y="1590100"/>
                  <a:pt x="3795712" y="1590100"/>
                </a:cubicBezTo>
                <a:cubicBezTo>
                  <a:pt x="3917155" y="1593007"/>
                  <a:pt x="3952874" y="1514506"/>
                  <a:pt x="3988593" y="1438912"/>
                </a:cubicBezTo>
                <a:cubicBezTo>
                  <a:pt x="4049315" y="1479616"/>
                  <a:pt x="4006452" y="1514506"/>
                  <a:pt x="4010024" y="1546488"/>
                </a:cubicBezTo>
                <a:cubicBezTo>
                  <a:pt x="4013596" y="1566840"/>
                  <a:pt x="4017167" y="1587192"/>
                  <a:pt x="4049315" y="1587192"/>
                </a:cubicBezTo>
                <a:cubicBezTo>
                  <a:pt x="4074317" y="1587192"/>
                  <a:pt x="4106465" y="1578470"/>
                  <a:pt x="4106465" y="1558118"/>
                </a:cubicBezTo>
                <a:cubicBezTo>
                  <a:pt x="4110036" y="1430190"/>
                  <a:pt x="4281487" y="1357503"/>
                  <a:pt x="4281487" y="1223760"/>
                </a:cubicBezTo>
                <a:cubicBezTo>
                  <a:pt x="4281487" y="1142351"/>
                  <a:pt x="4377927" y="1264465"/>
                  <a:pt x="4417219" y="1197593"/>
                </a:cubicBezTo>
                <a:cubicBezTo>
                  <a:pt x="4427935" y="1183056"/>
                  <a:pt x="4442220" y="1238297"/>
                  <a:pt x="4438649" y="1261557"/>
                </a:cubicBezTo>
                <a:cubicBezTo>
                  <a:pt x="4435078" y="1284817"/>
                  <a:pt x="4410074" y="1305169"/>
                  <a:pt x="4427935" y="1334243"/>
                </a:cubicBezTo>
                <a:cubicBezTo>
                  <a:pt x="4492228" y="1348781"/>
                  <a:pt x="4517230" y="1310983"/>
                  <a:pt x="4535090" y="1276094"/>
                </a:cubicBezTo>
                <a:cubicBezTo>
                  <a:pt x="4577952" y="1200500"/>
                  <a:pt x="4627958" y="1124907"/>
                  <a:pt x="4642246" y="1040590"/>
                </a:cubicBezTo>
                <a:cubicBezTo>
                  <a:pt x="4645817" y="1011516"/>
                  <a:pt x="4663677" y="994071"/>
                  <a:pt x="4699396" y="996979"/>
                </a:cubicBezTo>
                <a:cubicBezTo>
                  <a:pt x="4745832" y="1002793"/>
                  <a:pt x="4731544" y="1031868"/>
                  <a:pt x="4727971" y="1055128"/>
                </a:cubicBezTo>
                <a:cubicBezTo>
                  <a:pt x="4724399" y="1069665"/>
                  <a:pt x="4713683" y="1084202"/>
                  <a:pt x="4738688" y="1098740"/>
                </a:cubicBezTo>
                <a:cubicBezTo>
                  <a:pt x="4992291" y="758568"/>
                  <a:pt x="4978002" y="578305"/>
                  <a:pt x="5185172" y="197429"/>
                </a:cubicBezTo>
                <a:cubicBezTo>
                  <a:pt x="5224462" y="281744"/>
                  <a:pt x="5195887" y="342801"/>
                  <a:pt x="5188744" y="400950"/>
                </a:cubicBezTo>
                <a:cubicBezTo>
                  <a:pt x="5170883" y="546323"/>
                  <a:pt x="5138736" y="456192"/>
                  <a:pt x="5117306" y="601565"/>
                </a:cubicBezTo>
                <a:cubicBezTo>
                  <a:pt x="5106590" y="671344"/>
                  <a:pt x="5070871" y="735308"/>
                  <a:pt x="5128021" y="813809"/>
                </a:cubicBezTo>
                <a:cubicBezTo>
                  <a:pt x="5167312" y="866143"/>
                  <a:pt x="5124450" y="950459"/>
                  <a:pt x="5092302" y="1014423"/>
                </a:cubicBezTo>
                <a:cubicBezTo>
                  <a:pt x="5063727" y="1066758"/>
                  <a:pt x="5056585" y="1119092"/>
                  <a:pt x="5092302" y="1188871"/>
                </a:cubicBezTo>
                <a:cubicBezTo>
                  <a:pt x="5113734" y="1124907"/>
                  <a:pt x="5131592" y="1075480"/>
                  <a:pt x="5145880" y="1026053"/>
                </a:cubicBezTo>
                <a:cubicBezTo>
                  <a:pt x="5156596" y="985349"/>
                  <a:pt x="5181600" y="962089"/>
                  <a:pt x="5235177" y="964997"/>
                </a:cubicBezTo>
                <a:cubicBezTo>
                  <a:pt x="5263752" y="964997"/>
                  <a:pt x="5303044" y="956275"/>
                  <a:pt x="5317331" y="985349"/>
                </a:cubicBezTo>
                <a:cubicBezTo>
                  <a:pt x="5331618" y="1008608"/>
                  <a:pt x="5317331" y="1040590"/>
                  <a:pt x="5292327" y="1052221"/>
                </a:cubicBezTo>
                <a:cubicBezTo>
                  <a:pt x="5245894" y="1066758"/>
                  <a:pt x="5203031" y="1081295"/>
                  <a:pt x="5199458" y="1130722"/>
                </a:cubicBezTo>
                <a:cubicBezTo>
                  <a:pt x="5192315" y="1197593"/>
                  <a:pt x="5220889" y="1159796"/>
                  <a:pt x="5256608" y="1148166"/>
                </a:cubicBezTo>
                <a:cubicBezTo>
                  <a:pt x="5295899" y="1136536"/>
                  <a:pt x="5306616" y="1171426"/>
                  <a:pt x="5299471" y="1194686"/>
                </a:cubicBezTo>
                <a:cubicBezTo>
                  <a:pt x="5267324" y="1281909"/>
                  <a:pt x="5324474" y="1372040"/>
                  <a:pt x="5278039" y="1462171"/>
                </a:cubicBezTo>
                <a:cubicBezTo>
                  <a:pt x="5392339" y="1438912"/>
                  <a:pt x="5442347" y="1389485"/>
                  <a:pt x="5460205" y="1284817"/>
                </a:cubicBezTo>
                <a:cubicBezTo>
                  <a:pt x="5463777" y="1247020"/>
                  <a:pt x="5456634" y="1206315"/>
                  <a:pt x="5488780" y="1171426"/>
                </a:cubicBezTo>
                <a:cubicBezTo>
                  <a:pt x="5502175" y="1156162"/>
                  <a:pt x="5517579" y="1140898"/>
                  <a:pt x="5539513" y="1140353"/>
                </a:cubicBezTo>
                <a:lnTo>
                  <a:pt x="5552720" y="1143022"/>
                </a:lnTo>
                <a:lnTo>
                  <a:pt x="5574208" y="1115811"/>
                </a:lnTo>
                <a:cubicBezTo>
                  <a:pt x="5609034" y="1085646"/>
                  <a:pt x="5659040" y="1068202"/>
                  <a:pt x="5734050" y="1075470"/>
                </a:cubicBezTo>
                <a:cubicBezTo>
                  <a:pt x="5776912" y="1078377"/>
                  <a:pt x="5809058" y="1055118"/>
                  <a:pt x="5798343" y="1020228"/>
                </a:cubicBezTo>
                <a:cubicBezTo>
                  <a:pt x="5776912" y="953357"/>
                  <a:pt x="5837634" y="921375"/>
                  <a:pt x="5884068" y="883578"/>
                </a:cubicBezTo>
                <a:cubicBezTo>
                  <a:pt x="5966221" y="816706"/>
                  <a:pt x="6051947" y="752742"/>
                  <a:pt x="6066234" y="645166"/>
                </a:cubicBezTo>
                <a:cubicBezTo>
                  <a:pt x="6130528" y="665519"/>
                  <a:pt x="6123384" y="700408"/>
                  <a:pt x="6109096" y="732391"/>
                </a:cubicBezTo>
                <a:cubicBezTo>
                  <a:pt x="6073377" y="816706"/>
                  <a:pt x="6034087" y="901023"/>
                  <a:pt x="5998368" y="985338"/>
                </a:cubicBezTo>
                <a:cubicBezTo>
                  <a:pt x="5976937" y="1040581"/>
                  <a:pt x="5944790" y="1095822"/>
                  <a:pt x="5969793" y="1168509"/>
                </a:cubicBezTo>
                <a:cubicBezTo>
                  <a:pt x="6098380" y="1104545"/>
                  <a:pt x="6123384" y="996969"/>
                  <a:pt x="6162674" y="909745"/>
                </a:cubicBezTo>
                <a:cubicBezTo>
                  <a:pt x="6212681" y="802169"/>
                  <a:pt x="6305549" y="738205"/>
                  <a:pt x="6412705" y="659704"/>
                </a:cubicBezTo>
                <a:cubicBezTo>
                  <a:pt x="6441280" y="738205"/>
                  <a:pt x="6362699" y="787632"/>
                  <a:pt x="6366271" y="851596"/>
                </a:cubicBezTo>
                <a:cubicBezTo>
                  <a:pt x="6376987" y="854503"/>
                  <a:pt x="6398418" y="860319"/>
                  <a:pt x="6398418" y="860319"/>
                </a:cubicBezTo>
                <a:cubicBezTo>
                  <a:pt x="6455568" y="755650"/>
                  <a:pt x="6562724" y="709131"/>
                  <a:pt x="6694884" y="691686"/>
                </a:cubicBezTo>
                <a:cubicBezTo>
                  <a:pt x="6762750" y="685871"/>
                  <a:pt x="6784181" y="648074"/>
                  <a:pt x="6816327" y="610277"/>
                </a:cubicBezTo>
                <a:cubicBezTo>
                  <a:pt x="6927056" y="482349"/>
                  <a:pt x="7027068" y="345699"/>
                  <a:pt x="7177087" y="238123"/>
                </a:cubicBezTo>
                <a:cubicBezTo>
                  <a:pt x="7159228" y="363144"/>
                  <a:pt x="7059215" y="461997"/>
                  <a:pt x="7016353" y="592833"/>
                </a:cubicBezTo>
                <a:cubicBezTo>
                  <a:pt x="7180659" y="488164"/>
                  <a:pt x="7266384" y="351513"/>
                  <a:pt x="7366396" y="226493"/>
                </a:cubicBezTo>
                <a:cubicBezTo>
                  <a:pt x="7412830" y="168344"/>
                  <a:pt x="7469981" y="116010"/>
                  <a:pt x="7494984" y="49138"/>
                </a:cubicBezTo>
                <a:cubicBezTo>
                  <a:pt x="7500342" y="31693"/>
                  <a:pt x="7511727" y="4436"/>
                  <a:pt x="7538181" y="484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6B6E3C-ED81-3E95-CD09-6C6555B93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Lu-177 PSMA In Patients With Metastatic Castration-Resistant Prostate Cancer</a:t>
            </a:r>
            <a:endParaRPr lang="en-US" dirty="0"/>
          </a:p>
        </p:txBody>
      </p: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19C23DDD-7B84-DC9E-531F-9BD8EAD911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6422546"/>
              </p:ext>
            </p:extLst>
          </p:nvPr>
        </p:nvGraphicFramePr>
        <p:xfrm>
          <a:off x="1288759" y="2001902"/>
          <a:ext cx="6408405" cy="3702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63F11F3-ECA3-98CE-43E4-915D4B6DDD66}"/>
              </a:ext>
            </a:extLst>
          </p:cNvPr>
          <p:cNvSpPr txBox="1"/>
          <p:nvPr/>
        </p:nvSpPr>
        <p:spPr>
          <a:xfrm>
            <a:off x="7982283" y="2405414"/>
            <a:ext cx="2759024" cy="1325563"/>
          </a:xfrm>
          <a:prstGeom prst="rect">
            <a:avLst/>
          </a:prstGeom>
          <a:solidFill>
            <a:schemeClr val="bg2"/>
          </a:solidFill>
          <a:ln w="762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804672">
              <a:spcAft>
                <a:spcPts val="600"/>
              </a:spcAft>
            </a:pPr>
            <a:r>
              <a:rPr lang="en-US" sz="1400" kern="100" dirty="0"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Lu-177-PSMA is an effective option with a good safety profile in second and later lines of treatment for patients with </a:t>
            </a:r>
            <a:r>
              <a:rPr lang="en-US" sz="1400" kern="100" dirty="0" err="1"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mCRPC</a:t>
            </a:r>
            <a:r>
              <a:rPr lang="en-US" sz="1400" kern="100" dirty="0"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.</a:t>
            </a:r>
            <a:endParaRPr lang="en-US" sz="1400" kern="10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US" sz="1600" dirty="0"/>
          </a:p>
        </p:txBody>
      </p:sp>
      <p:pic>
        <p:nvPicPr>
          <p:cNvPr id="7" name="Picture 6" descr="A graph of a number of patients with uv-max&#10;&#10;Description automatically generated">
            <a:extLst>
              <a:ext uri="{FF2B5EF4-FFF2-40B4-BE49-F238E27FC236}">
                <a16:creationId xmlns:a16="http://schemas.microsoft.com/office/drawing/2014/main" id="{3FBD1A07-EC2E-D027-A8B9-3BB3D2D542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2283" y="4058341"/>
            <a:ext cx="2791276" cy="223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878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103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Lu-177 PSMA In Patients With Metastatic Castration-Resistant Prostate Cancer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Sabin GÖKTAŞ AYDIN</dc:creator>
  <cp:lastModifiedBy>Sabin GÖKTAŞ AYDIN</cp:lastModifiedBy>
  <cp:revision>2</cp:revision>
  <dcterms:created xsi:type="dcterms:W3CDTF">2023-08-09T15:13:19Z</dcterms:created>
  <dcterms:modified xsi:type="dcterms:W3CDTF">2023-08-09T15:47:35Z</dcterms:modified>
</cp:coreProperties>
</file>