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0" r:id="rId2"/>
    <p:sldId id="271" r:id="rId3"/>
    <p:sldId id="272" r:id="rId4"/>
    <p:sldId id="273" r:id="rId5"/>
    <p:sldId id="275" r:id="rId6"/>
    <p:sldId id="274" r:id="rId7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/>
    <p:restoredTop sz="94670"/>
  </p:normalViewPr>
  <p:slideViewPr>
    <p:cSldViewPr snapToGrid="0" snapToObjects="1">
      <p:cViewPr varScale="1">
        <p:scale>
          <a:sx n="86" d="100"/>
          <a:sy n="86" d="100"/>
        </p:scale>
        <p:origin x="3472" y="20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4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1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9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8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7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9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0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8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6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8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7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C7E51-C531-9647-8E57-804CEFCA4232}" type="datetimeFigureOut">
              <a:rPr lang="en-US" smtClean="0"/>
              <a:t>6/10/20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F9D3D-E3A6-0049-ABE4-8EF12F10C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3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64A800-7C1B-584F-9655-DA553BD91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79" y="1898050"/>
            <a:ext cx="5927042" cy="38215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72E4EC-2982-0144-B761-16C45ABE1662}"/>
              </a:ext>
            </a:extLst>
          </p:cNvPr>
          <p:cNvSpPr txBox="1"/>
          <p:nvPr/>
        </p:nvSpPr>
        <p:spPr>
          <a:xfrm>
            <a:off x="134753" y="622809"/>
            <a:ext cx="283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Figure 1.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F9CBD4-71F5-D949-A3D8-358D31EC9A2D}"/>
              </a:ext>
            </a:extLst>
          </p:cNvPr>
          <p:cNvSpPr/>
          <p:nvPr/>
        </p:nvSpPr>
        <p:spPr>
          <a:xfrm>
            <a:off x="485306" y="5504795"/>
            <a:ext cx="5960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 1: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Spearman’s rank correlation analysis between PASI score and local clinical scores of analysed lesions.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PASI scores of 30 psoriasis patients were correlated with local inflammation scores of skin thickness, scaling and redness, respectively. 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Statistical significances were verified with probability value (</a:t>
            </a:r>
            <a:r>
              <a:rPr lang="en-GB" sz="1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-value). Relevant correlations are flagged with asterisk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p &lt; 0.05, ** p &lt; 0.01, *** p &lt; 0.001). 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Y- axis: PASI score. X-axis: thickness, scaling or redness of skin lesion in scale 0-4, respectively.</a:t>
            </a:r>
            <a:endParaRPr lang="en-E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54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62A777E0-B2F1-2640-B916-9A95F8171B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1184" y="1043402"/>
            <a:ext cx="6226290" cy="6049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C60C36-7B26-664A-B6D8-C235E0C220C1}"/>
              </a:ext>
            </a:extLst>
          </p:cNvPr>
          <p:cNvSpPr txBox="1"/>
          <p:nvPr/>
        </p:nvSpPr>
        <p:spPr>
          <a:xfrm>
            <a:off x="134753" y="218075"/>
            <a:ext cx="283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Figure 2A.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AB6B78-477B-CF4C-8DD9-6B1CCC1853EF}"/>
              </a:ext>
            </a:extLst>
          </p:cNvPr>
          <p:cNvSpPr/>
          <p:nvPr/>
        </p:nvSpPr>
        <p:spPr>
          <a:xfrm>
            <a:off x="479685" y="7110868"/>
            <a:ext cx="6145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t-EE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Figure</a:t>
            </a:r>
            <a:r>
              <a:rPr lang="et-EE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 A: 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Correlation analysis between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FibroTx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TAP measurements of IL-1 α, IL-1RA, CXCL-1/2 and hBD-1 on non-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 of psoriasis patients combined with ultrasound measurements of epidermis-, dermis and SLEB- thickness at the same analysis site.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Correlation between biomarker measurements and skin layer thickness of psoriasis patients (N = 30) was assessed using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Spearman’s rank correlation analysis. Statistical significances were verified with probability value (</a:t>
            </a:r>
            <a:r>
              <a:rPr lang="en-GB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-value). Relevant correlations are flagged with asterisk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p &lt; 0.05, ** p &lt; 0.01, *** p &lt; 0.001)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Y- axis: average apparent concentration of biomarker in ng/ml. X-axis: thickness of epidermis, dermis and SLEB in micrometres, respectively. Analysis of Spearman rank correlation and Spearman’s correlation coefficient’s as well as </a:t>
            </a:r>
            <a:r>
              <a:rPr lang="en-GB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-values between </a:t>
            </a:r>
            <a:r>
              <a:rPr lang="en-GB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FibroTx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TAP biomarker and ultrasound measurements is presented in Table 3A in paper.</a:t>
            </a:r>
            <a:endParaRPr lang="en-E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10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6859A58-C0D5-BC44-8FC5-3B0A19ED78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4223" y="1072159"/>
            <a:ext cx="6209594" cy="59628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E841D1-4BAF-7149-ABFF-7D631C2CD72F}"/>
              </a:ext>
            </a:extLst>
          </p:cNvPr>
          <p:cNvSpPr txBox="1"/>
          <p:nvPr/>
        </p:nvSpPr>
        <p:spPr>
          <a:xfrm>
            <a:off x="134753" y="113144"/>
            <a:ext cx="283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Figure 2B.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986326-0BB5-CC48-B1EE-08DC18A54DB5}"/>
              </a:ext>
            </a:extLst>
          </p:cNvPr>
          <p:cNvSpPr/>
          <p:nvPr/>
        </p:nvSpPr>
        <p:spPr>
          <a:xfrm>
            <a:off x="329784" y="7077700"/>
            <a:ext cx="62359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 2 B: Correlation analysis between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FibroTx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TAP measurements of IL-1 α, IL-1RA, CXCL-1/2 and hBD-1 on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 of psoriasis patients combined with ultrasound measurements of epidermis-, dermis and SLEB- thickness at the same analysis site.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Correlation between biomarker measurements and skin layer thickness of psoriasis patients (N = 30) was assessed using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Spearman’s rank correlation analysis. Statistical significances were verified with probability value (</a:t>
            </a:r>
            <a:r>
              <a:rPr lang="en-GB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-value). Relevant correlations are flagged with asterisk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p &lt; 0.05, ** p &lt; 0.01, *** p &lt; 0.001).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Y- axis: average apparent concentration of biomarker in ng/ml. X-axis: thickness of epidermis, dermis and SLEB in micrometres, respectively. Analysis of Spearman rank correlation and Spearman’s correlation coefficient’s as well as </a:t>
            </a:r>
            <a:r>
              <a:rPr lang="en-GB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-values between </a:t>
            </a:r>
            <a:r>
              <a:rPr lang="en-GB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FibroTx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TAP biomarker and ultrasound measurements is presented in Table 3B in paper.</a:t>
            </a:r>
            <a:endParaRPr lang="en-E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995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C9314A-331E-904E-BD9B-AD2D6B87A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68" y="2038626"/>
            <a:ext cx="8585200" cy="4292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358EBC-6FAE-E743-B19D-202215EDDE62}"/>
              </a:ext>
            </a:extLst>
          </p:cNvPr>
          <p:cNvSpPr txBox="1"/>
          <p:nvPr/>
        </p:nvSpPr>
        <p:spPr>
          <a:xfrm>
            <a:off x="134753" y="622809"/>
            <a:ext cx="283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Table 1A.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B44208-5843-F347-8D22-DB9A96B00C82}"/>
              </a:ext>
            </a:extLst>
          </p:cNvPr>
          <p:cNvSpPr/>
          <p:nvPr/>
        </p:nvSpPr>
        <p:spPr>
          <a:xfrm>
            <a:off x="251085" y="6389825"/>
            <a:ext cx="635582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1A. Paired sample student t-test analysis between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FibroTx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TAP biomarker measurements on non-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 during narrow-band UVB treatment.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each biomarker detected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non-</a:t>
            </a:r>
            <a:r>
              <a:rPr lang="en-GB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 a paired sample Student t-test was performed between the pre-treatment and after 2 weeks of treatment, between 2 weeks of treatment and after 4 weeks of treatment, between pre-treatment and 4 weeks of treatment. t - t statistic; -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df - degrees of freedom; p-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probability value. Statistical significance is marked with asterisk.</a:t>
            </a:r>
            <a:endParaRPr lang="en-E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9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CA4F14-CD7B-D54E-AD25-D1A69EDB7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72" y="1382140"/>
            <a:ext cx="8750300" cy="50447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F06F5B-FC1B-5C43-BA95-A10887432D43}"/>
              </a:ext>
            </a:extLst>
          </p:cNvPr>
          <p:cNvSpPr txBox="1"/>
          <p:nvPr/>
        </p:nvSpPr>
        <p:spPr>
          <a:xfrm>
            <a:off x="134753" y="622809"/>
            <a:ext cx="283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Table 1B.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BF2144-515F-E04D-A6F1-128244F248D0}"/>
              </a:ext>
            </a:extLst>
          </p:cNvPr>
          <p:cNvSpPr/>
          <p:nvPr/>
        </p:nvSpPr>
        <p:spPr>
          <a:xfrm>
            <a:off x="268886" y="6416218"/>
            <a:ext cx="632022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EE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1B. Paired sample student t-test analysis between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FibroTx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TAP biomarker measurements on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 during narrow-band UVB treatment.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each biomarker detected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on </a:t>
            </a:r>
            <a:r>
              <a:rPr lang="en-GB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 a paired sample Student t-test was performed between the pre-treatment and after 2 weeks of treatment, between 2 weeks of treatment and after 4 weeks of treatment, between pre-treatment and 4 weeks of treatment. t - t statistic; -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df - degrees of freedom; p-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probability value. Statistical significance is marked with asterisk.</a:t>
            </a:r>
            <a:endParaRPr lang="en-E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6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C546F9-D174-2045-ADDF-1048A6BBA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6" y="1168085"/>
            <a:ext cx="9329531" cy="4924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41A12D-664E-5F46-A38B-6AAE66A21ED4}"/>
              </a:ext>
            </a:extLst>
          </p:cNvPr>
          <p:cNvSpPr txBox="1"/>
          <p:nvPr/>
        </p:nvSpPr>
        <p:spPr>
          <a:xfrm>
            <a:off x="134753" y="622809"/>
            <a:ext cx="283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data: Table 2.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1D550B-1A15-5C4C-AF06-710E5862CE98}"/>
              </a:ext>
            </a:extLst>
          </p:cNvPr>
          <p:cNvSpPr/>
          <p:nvPr/>
        </p:nvSpPr>
        <p:spPr>
          <a:xfrm>
            <a:off x="414103" y="5940119"/>
            <a:ext cx="602979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Table 2. Paired sample student t-test analysis between inflammation scores measured during narrow-band UVB treatment on </a:t>
            </a:r>
            <a:r>
              <a:rPr lang="en-GB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lesional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skin.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each for each inflammation score a paired sample Student t-test was performed between the pre-treatment and after 2 weeks of treatment, between 2 weeks of treatment and after 4 weeks of treatment, between pre-treatment and 4 weeks of treatment. t - t statistic; -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df - degrees of freedom; p-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probability value. Statistical significance is marked with asterisk.</a:t>
            </a:r>
            <a:endParaRPr lang="en-E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886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1193</TotalTime>
  <Words>696</Words>
  <Application>Microsoft Macintosh PowerPoint</Application>
  <PresentationFormat>A4 Paper (210x297 mm)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Kadri Kadri</dc:creator>
  <cp:lastModifiedBy>Kadri Kadri</cp:lastModifiedBy>
  <cp:revision>39</cp:revision>
  <dcterms:created xsi:type="dcterms:W3CDTF">2020-03-31T05:26:37Z</dcterms:created>
  <dcterms:modified xsi:type="dcterms:W3CDTF">2020-06-10T06:11:43Z</dcterms:modified>
</cp:coreProperties>
</file>