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4" r:id="rId3"/>
    <p:sldId id="275" r:id="rId4"/>
    <p:sldId id="279" r:id="rId5"/>
    <p:sldId id="278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>
      <p:cViewPr varScale="1">
        <p:scale>
          <a:sx n="80" d="100"/>
          <a:sy n="80" d="100"/>
        </p:scale>
        <p:origin x="114" y="1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48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07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06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225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97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52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62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24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44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363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53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EF15F-2A27-440D-86E6-D8B72CA4485F}" type="datetimeFigureOut">
              <a:rPr lang="fr-FR" smtClean="0"/>
              <a:t>22/12/2020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71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670254-1689-2846-9680-73C243D256CB}"/>
              </a:ext>
            </a:extLst>
          </p:cNvPr>
          <p:cNvSpPr/>
          <p:nvPr/>
        </p:nvSpPr>
        <p:spPr>
          <a:xfrm>
            <a:off x="2720623" y="2721312"/>
            <a:ext cx="6096000" cy="7425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Tables</a:t>
            </a:r>
            <a:endParaRPr lang="en-GB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6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55D099E-17EF-4C49-968B-E6FBFEFD2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452519"/>
              </p:ext>
            </p:extLst>
          </p:nvPr>
        </p:nvGraphicFramePr>
        <p:xfrm>
          <a:off x="417691" y="1264068"/>
          <a:ext cx="11209866" cy="4425273"/>
        </p:xfrm>
        <a:graphic>
          <a:graphicData uri="http://schemas.openxmlformats.org/drawingml/2006/table">
            <a:tbl>
              <a:tblPr firstRow="1" lastRow="1"/>
              <a:tblGrid>
                <a:gridCol w="1618050">
                  <a:extLst>
                    <a:ext uri="{9D8B030D-6E8A-4147-A177-3AD203B41FA5}">
                      <a16:colId xmlns:a16="http://schemas.microsoft.com/office/drawing/2014/main" val="201515572"/>
                    </a:ext>
                  </a:extLst>
                </a:gridCol>
                <a:gridCol w="1372379">
                  <a:extLst>
                    <a:ext uri="{9D8B030D-6E8A-4147-A177-3AD203B41FA5}">
                      <a16:colId xmlns:a16="http://schemas.microsoft.com/office/drawing/2014/main" val="1074058109"/>
                    </a:ext>
                  </a:extLst>
                </a:gridCol>
                <a:gridCol w="1389852">
                  <a:extLst>
                    <a:ext uri="{9D8B030D-6E8A-4147-A177-3AD203B41FA5}">
                      <a16:colId xmlns:a16="http://schemas.microsoft.com/office/drawing/2014/main" val="750192625"/>
                    </a:ext>
                  </a:extLst>
                </a:gridCol>
                <a:gridCol w="1331362">
                  <a:extLst>
                    <a:ext uri="{9D8B030D-6E8A-4147-A177-3AD203B41FA5}">
                      <a16:colId xmlns:a16="http://schemas.microsoft.com/office/drawing/2014/main" val="2694359743"/>
                    </a:ext>
                  </a:extLst>
                </a:gridCol>
                <a:gridCol w="1291124">
                  <a:extLst>
                    <a:ext uri="{9D8B030D-6E8A-4147-A177-3AD203B41FA5}">
                      <a16:colId xmlns:a16="http://schemas.microsoft.com/office/drawing/2014/main" val="3536824693"/>
                    </a:ext>
                  </a:extLst>
                </a:gridCol>
                <a:gridCol w="1148161">
                  <a:extLst>
                    <a:ext uri="{9D8B030D-6E8A-4147-A177-3AD203B41FA5}">
                      <a16:colId xmlns:a16="http://schemas.microsoft.com/office/drawing/2014/main" val="2991691684"/>
                    </a:ext>
                  </a:extLst>
                </a:gridCol>
                <a:gridCol w="1585763">
                  <a:extLst>
                    <a:ext uri="{9D8B030D-6E8A-4147-A177-3AD203B41FA5}">
                      <a16:colId xmlns:a16="http://schemas.microsoft.com/office/drawing/2014/main" val="1373795169"/>
                    </a:ext>
                  </a:extLst>
                </a:gridCol>
                <a:gridCol w="1473175">
                  <a:extLst>
                    <a:ext uri="{9D8B030D-6E8A-4147-A177-3AD203B41FA5}">
                      <a16:colId xmlns:a16="http://schemas.microsoft.com/office/drawing/2014/main" val="1775473859"/>
                    </a:ext>
                  </a:extLst>
                </a:gridCol>
              </a:tblGrid>
              <a:tr h="812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Village /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 of trap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VK3</a:t>
                      </a: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750956"/>
                  </a:ext>
                </a:extLst>
              </a:tr>
              <a:tr h="8264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5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400" b="1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trap+House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400" b="1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trap+House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both sites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06822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78.64 (18230)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21.35 (4950)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23180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73.27 (233)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26.73 (85)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553131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70.21 (10130)</a:t>
                      </a:r>
                      <a:endParaRPr lang="en-GB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29.79 (4298)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72.80 (289)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27.20 (108)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357140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69.53 (13135)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30.47 (5755)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18890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35.90 (56)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64.10 (100)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1399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69.04 (13099)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30.96 (5874)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18973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38.89 (84)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61.11 (132)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72730"/>
                  </a:ext>
                </a:extLst>
              </a:tr>
              <a:tr h="7011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72.33 (54594)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27.66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20877)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75471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60.90 (662)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39.10 (425)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94887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1F8B8FC-ED12-BC4E-874F-A0997DD5C7AC}"/>
              </a:ext>
            </a:extLst>
          </p:cNvPr>
          <p:cNvSpPr/>
          <p:nvPr/>
        </p:nvSpPr>
        <p:spPr>
          <a:xfrm>
            <a:off x="417689" y="429668"/>
            <a:ext cx="11209868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Table 1: Total and proportions</a:t>
            </a:r>
            <a:r>
              <a:rPr lang="en-US" sz="1400" dirty="0">
                <a:latin typeface="Times New Roman" panose="02020603050405020304" pitchFamily="18" charset="0"/>
                <a:ea typeface="Yu Mincho" panose="02020400000000000000" pitchFamily="18" charset="-128"/>
              </a:rPr>
              <a:t> of male and female</a:t>
            </a:r>
            <a:r>
              <a:rPr lang="en-US" sz="1400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sz="1400" b="1" i="1" dirty="0">
                <a:latin typeface="Times New Roman" panose="02020603050405020304" pitchFamily="18" charset="0"/>
                <a:ea typeface="Yu Mincho" panose="02020400000000000000" pitchFamily="18" charset="-128"/>
              </a:rPr>
              <a:t>Anopheles gambiae </a:t>
            </a:r>
            <a:r>
              <a:rPr lang="en-US" sz="1400" b="1" dirty="0" err="1">
                <a:latin typeface="Times New Roman" panose="02020603050405020304" pitchFamily="18" charset="0"/>
                <a:ea typeface="Yu Mincho" panose="02020400000000000000" pitchFamily="18" charset="-128"/>
              </a:rPr>
              <a:t>s.l</a:t>
            </a:r>
            <a:r>
              <a:rPr lang="en-US" sz="1400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.</a:t>
            </a:r>
            <a:r>
              <a:rPr lang="en-US" sz="1400" b="1" i="1" dirty="0"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sz="1400" dirty="0">
                <a:latin typeface="Times New Roman" panose="02020603050405020304" pitchFamily="18" charset="0"/>
                <a:ea typeface="Yu Mincho" panose="02020400000000000000" pitchFamily="18" charset="-128"/>
              </a:rPr>
              <a:t>mosquitoes collected per trap vs house per village</a:t>
            </a:r>
            <a:endParaRPr lang="en-GB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8FBF04-55EB-F849-95C8-4D99EECB908D}"/>
              </a:ext>
            </a:extLst>
          </p:cNvPr>
          <p:cNvSpPr txBox="1"/>
          <p:nvPr/>
        </p:nvSpPr>
        <p:spPr>
          <a:xfrm>
            <a:off x="557048" y="6059000"/>
            <a:ext cx="6138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 = number of mosquitoes per trap or in house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(%) = Proportion of (n) mosquitoes in trap or in house/total 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trap+house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16979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9C57F9F-4F38-9E40-9746-ADA6E8BD1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067931"/>
              </p:ext>
            </p:extLst>
          </p:nvPr>
        </p:nvGraphicFramePr>
        <p:xfrm>
          <a:off x="132202" y="872359"/>
          <a:ext cx="11920252" cy="5520239"/>
        </p:xfrm>
        <a:graphic>
          <a:graphicData uri="http://schemas.openxmlformats.org/drawingml/2006/table">
            <a:tbl>
              <a:tblPr firstRow="1" lastRow="1"/>
              <a:tblGrid>
                <a:gridCol w="1608463">
                  <a:extLst>
                    <a:ext uri="{9D8B030D-6E8A-4147-A177-3AD203B41FA5}">
                      <a16:colId xmlns:a16="http://schemas.microsoft.com/office/drawing/2014/main" val="201515572"/>
                    </a:ext>
                  </a:extLst>
                </a:gridCol>
                <a:gridCol w="922698">
                  <a:extLst>
                    <a:ext uri="{9D8B030D-6E8A-4147-A177-3AD203B41FA5}">
                      <a16:colId xmlns:a16="http://schemas.microsoft.com/office/drawing/2014/main" val="1074058109"/>
                    </a:ext>
                  </a:extLst>
                </a:gridCol>
                <a:gridCol w="951889">
                  <a:extLst>
                    <a:ext uri="{9D8B030D-6E8A-4147-A177-3AD203B41FA5}">
                      <a16:colId xmlns:a16="http://schemas.microsoft.com/office/drawing/2014/main" val="750192625"/>
                    </a:ext>
                  </a:extLst>
                </a:gridCol>
                <a:gridCol w="594931">
                  <a:extLst>
                    <a:ext uri="{9D8B030D-6E8A-4147-A177-3AD203B41FA5}">
                      <a16:colId xmlns:a16="http://schemas.microsoft.com/office/drawing/2014/main" val="2694359743"/>
                    </a:ext>
                  </a:extLst>
                </a:gridCol>
                <a:gridCol w="703101">
                  <a:extLst>
                    <a:ext uri="{9D8B030D-6E8A-4147-A177-3AD203B41FA5}">
                      <a16:colId xmlns:a16="http://schemas.microsoft.com/office/drawing/2014/main" val="3536824693"/>
                    </a:ext>
                  </a:extLst>
                </a:gridCol>
                <a:gridCol w="1068875">
                  <a:extLst>
                    <a:ext uri="{9D8B030D-6E8A-4147-A177-3AD203B41FA5}">
                      <a16:colId xmlns:a16="http://schemas.microsoft.com/office/drawing/2014/main" val="3119010586"/>
                    </a:ext>
                  </a:extLst>
                </a:gridCol>
                <a:gridCol w="824087">
                  <a:extLst>
                    <a:ext uri="{9D8B030D-6E8A-4147-A177-3AD203B41FA5}">
                      <a16:colId xmlns:a16="http://schemas.microsoft.com/office/drawing/2014/main" val="287741375"/>
                    </a:ext>
                  </a:extLst>
                </a:gridCol>
                <a:gridCol w="1038425">
                  <a:extLst>
                    <a:ext uri="{9D8B030D-6E8A-4147-A177-3AD203B41FA5}">
                      <a16:colId xmlns:a16="http://schemas.microsoft.com/office/drawing/2014/main" val="2991691684"/>
                    </a:ext>
                  </a:extLst>
                </a:gridCol>
                <a:gridCol w="995157">
                  <a:extLst>
                    <a:ext uri="{9D8B030D-6E8A-4147-A177-3AD203B41FA5}">
                      <a16:colId xmlns:a16="http://schemas.microsoft.com/office/drawing/2014/main" val="1373795169"/>
                    </a:ext>
                  </a:extLst>
                </a:gridCol>
                <a:gridCol w="811269">
                  <a:extLst>
                    <a:ext uri="{9D8B030D-6E8A-4147-A177-3AD203B41FA5}">
                      <a16:colId xmlns:a16="http://schemas.microsoft.com/office/drawing/2014/main" val="1226699954"/>
                    </a:ext>
                  </a:extLst>
                </a:gridCol>
                <a:gridCol w="659832">
                  <a:extLst>
                    <a:ext uri="{9D8B030D-6E8A-4147-A177-3AD203B41FA5}">
                      <a16:colId xmlns:a16="http://schemas.microsoft.com/office/drawing/2014/main" val="1566678564"/>
                    </a:ext>
                  </a:extLst>
                </a:gridCol>
                <a:gridCol w="832903">
                  <a:extLst>
                    <a:ext uri="{9D8B030D-6E8A-4147-A177-3AD203B41FA5}">
                      <a16:colId xmlns:a16="http://schemas.microsoft.com/office/drawing/2014/main" val="3088710666"/>
                    </a:ext>
                  </a:extLst>
                </a:gridCol>
                <a:gridCol w="908622">
                  <a:extLst>
                    <a:ext uri="{9D8B030D-6E8A-4147-A177-3AD203B41FA5}">
                      <a16:colId xmlns:a16="http://schemas.microsoft.com/office/drawing/2014/main" val="1099623563"/>
                    </a:ext>
                  </a:extLst>
                </a:gridCol>
              </a:tblGrid>
              <a:tr h="8022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Species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VK3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5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5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750956"/>
                  </a:ext>
                </a:extLst>
              </a:tr>
              <a:tr h="898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P4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species/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P4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species/trap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06822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Culex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369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553131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pharoensis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357140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Mansonia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1399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coustani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72730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rufipes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5485222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funestus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5371781"/>
                  </a:ext>
                </a:extLst>
              </a:tr>
              <a:tr h="5864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flavicosta</a:t>
                      </a:r>
                      <a:endParaRPr lang="en-US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Aedes </a:t>
                      </a:r>
                      <a:r>
                        <a:rPr lang="en-GB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7446463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304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1,049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3730273"/>
                  </a:ext>
                </a:extLst>
              </a:tr>
              <a:tr h="5471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2F549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</a:t>
                      </a:r>
                      <a:r>
                        <a:rPr lang="en-GB" sz="1200" b="1" dirty="0">
                          <a:solidFill>
                            <a:srgbClr val="2F549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LFET Prototype</a:t>
                      </a: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394887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DD7BD99-7465-3143-9311-BCD1C70F761E}"/>
              </a:ext>
            </a:extLst>
          </p:cNvPr>
          <p:cNvSpPr/>
          <p:nvPr/>
        </p:nvSpPr>
        <p:spPr>
          <a:xfrm>
            <a:off x="300748" y="209539"/>
            <a:ext cx="91019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Numbers of other mosquito species caught in trap versus house in both sites over the study period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107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19CABB-C4A8-7747-82FD-07BD505053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7965"/>
              </p:ext>
            </p:extLst>
          </p:nvPr>
        </p:nvGraphicFramePr>
        <p:xfrm>
          <a:off x="903111" y="1029021"/>
          <a:ext cx="10521381" cy="541761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576069">
                  <a:extLst>
                    <a:ext uri="{9D8B030D-6E8A-4147-A177-3AD203B41FA5}">
                      <a16:colId xmlns:a16="http://schemas.microsoft.com/office/drawing/2014/main" val="2569158940"/>
                    </a:ext>
                  </a:extLst>
                </a:gridCol>
                <a:gridCol w="2125461">
                  <a:extLst>
                    <a:ext uri="{9D8B030D-6E8A-4147-A177-3AD203B41FA5}">
                      <a16:colId xmlns:a16="http://schemas.microsoft.com/office/drawing/2014/main" val="1486377000"/>
                    </a:ext>
                  </a:extLst>
                </a:gridCol>
                <a:gridCol w="1158766">
                  <a:extLst>
                    <a:ext uri="{9D8B030D-6E8A-4147-A177-3AD203B41FA5}">
                      <a16:colId xmlns:a16="http://schemas.microsoft.com/office/drawing/2014/main" val="1417970094"/>
                    </a:ext>
                  </a:extLst>
                </a:gridCol>
                <a:gridCol w="1443709">
                  <a:extLst>
                    <a:ext uri="{9D8B030D-6E8A-4147-A177-3AD203B41FA5}">
                      <a16:colId xmlns:a16="http://schemas.microsoft.com/office/drawing/2014/main" val="318281789"/>
                    </a:ext>
                  </a:extLst>
                </a:gridCol>
                <a:gridCol w="1061169">
                  <a:extLst>
                    <a:ext uri="{9D8B030D-6E8A-4147-A177-3AD203B41FA5}">
                      <a16:colId xmlns:a16="http://schemas.microsoft.com/office/drawing/2014/main" val="3902504632"/>
                    </a:ext>
                  </a:extLst>
                </a:gridCol>
                <a:gridCol w="1106326">
                  <a:extLst>
                    <a:ext uri="{9D8B030D-6E8A-4147-A177-3AD203B41FA5}">
                      <a16:colId xmlns:a16="http://schemas.microsoft.com/office/drawing/2014/main" val="2236159031"/>
                    </a:ext>
                  </a:extLst>
                </a:gridCol>
                <a:gridCol w="1049881">
                  <a:extLst>
                    <a:ext uri="{9D8B030D-6E8A-4147-A177-3AD203B41FA5}">
                      <a16:colId xmlns:a16="http://schemas.microsoft.com/office/drawing/2014/main" val="4274985359"/>
                    </a:ext>
                  </a:extLst>
                </a:gridCol>
              </a:tblGrid>
              <a:tr h="56132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Village</a:t>
                      </a:r>
                      <a:endParaRPr lang="en-GB" sz="1100" b="0" i="0" u="none" strike="noStrike" cap="all" spc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House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Unfed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Bloodfed</a:t>
                      </a:r>
                      <a:endParaRPr lang="en-GB" sz="1100" u="none" strike="noStrike" cap="all" spc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Gravid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Total/</a:t>
                      </a:r>
                    </a:p>
                  </a:txBody>
                  <a:tcPr marL="134929" marR="134929" marT="134929" marB="134929"/>
                </a:tc>
                <a:extLst>
                  <a:ext uri="{0D108BD9-81ED-4DB2-BD59-A6C34878D82A}">
                    <a16:rowId xmlns:a16="http://schemas.microsoft.com/office/drawing/2014/main" val="4174497250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39.27 (7,159) </a:t>
                      </a:r>
                      <a:endParaRPr lang="en-GB" sz="110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30.69 (5,594)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 (1,258)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23.14 (4,219)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18,230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extLst>
                  <a:ext uri="{0D108BD9-81ED-4DB2-BD59-A6C34878D82A}">
                    <a16:rowId xmlns:a16="http://schemas.microsoft.com/office/drawing/2014/main" val="3199340210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37.58 (3,837)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32.79 (3,322)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7.01 (711)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22.31 (2,260)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10,130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87456161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27.42 (3,602)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37.39 (4,911)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5.89 (774)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29.30 (3,848)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13,135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029359612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24.03 (3,148)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46.27 (6,061)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8.48 (1,111)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21.22 (2,779)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13,099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996638142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75.11 (175)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15.02 (35)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5.58 (13)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4.29 (10)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343651475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77.51 (224)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12.46 (36)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5.88 (17)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 (12)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38300426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75.00 (42)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16.07 (9)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5.36 (3)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3.57 (2)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798400945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47.62 (40)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30.95 (26)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9.52 (8)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11.90 (10)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138539393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23.05 (4,813)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38.64 (8,067)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14.57 (3,042)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23.73 (4,955)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20,877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7261969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2.59 (11)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70.12 (298)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21.65 (92)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5.65 (24)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15243316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(VK3+Sounousso)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Trap+House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30.11 (23,051)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37.04 (28,359)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9.18 (7,029)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23.67 (18,119)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76,558</a:t>
                      </a: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138075296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9FB4E826-872E-3A4B-97E5-942775EB5B1F}"/>
              </a:ext>
            </a:extLst>
          </p:cNvPr>
          <p:cNvSpPr/>
          <p:nvPr/>
        </p:nvSpPr>
        <p:spPr>
          <a:xfrm>
            <a:off x="605462" y="535264"/>
            <a:ext cx="111166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Gonotrophic status of female mosquitoes and number of males caught in trap versus house in both sites over the study </a:t>
            </a:r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04905D-53C4-5248-B716-5D08228C8D0D}"/>
              </a:ext>
            </a:extLst>
          </p:cNvPr>
          <p:cNvSpPr txBox="1"/>
          <p:nvPr/>
        </p:nvSpPr>
        <p:spPr>
          <a:xfrm>
            <a:off x="903110" y="6534615"/>
            <a:ext cx="10521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NB: Total in house = number of mosquitoes collected in all houses over the study period</a:t>
            </a:r>
          </a:p>
        </p:txBody>
      </p:sp>
    </p:spTree>
    <p:extLst>
      <p:ext uri="{BB962C8B-B14F-4D97-AF65-F5344CB8AC3E}">
        <p14:creationId xmlns:p14="http://schemas.microsoft.com/office/powerpoint/2010/main" val="140386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23C356F-CB86-8040-8BA9-432BCA7222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878214"/>
              </p:ext>
            </p:extLst>
          </p:nvPr>
        </p:nvGraphicFramePr>
        <p:xfrm>
          <a:off x="630238" y="1593850"/>
          <a:ext cx="10680700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42288" imgH="2129525" progId="Word.Document.12">
                  <p:embed/>
                </p:oleObj>
              </mc:Choice>
              <mc:Fallback>
                <p:oleObj name="Document" r:id="rId2" imgW="5942288" imgH="212952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0238" y="1593850"/>
                        <a:ext cx="10680700" cy="383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8CA0630-E0D8-8C46-9415-517ABF11B582}"/>
              </a:ext>
            </a:extLst>
          </p:cNvPr>
          <p:cNvSpPr txBox="1"/>
          <p:nvPr/>
        </p:nvSpPr>
        <p:spPr>
          <a:xfrm>
            <a:off x="835376" y="378628"/>
            <a:ext cx="909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Cost of manufacturing and length of metal used for the trap prototypes </a:t>
            </a:r>
          </a:p>
          <a:p>
            <a:r>
              <a:rPr lang="en-GB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75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10305</TotalTime>
  <Words>685</Words>
  <Application>Microsoft Office PowerPoint</Application>
  <PresentationFormat>Widescreen</PresentationFormat>
  <Paragraphs>294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Kevin Rynn</cp:lastModifiedBy>
  <cp:revision>45</cp:revision>
  <dcterms:created xsi:type="dcterms:W3CDTF">2020-08-25T21:20:39Z</dcterms:created>
  <dcterms:modified xsi:type="dcterms:W3CDTF">2020-12-23T01:24:08Z</dcterms:modified>
</cp:coreProperties>
</file>