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8" r:id="rId3"/>
    <p:sldId id="264" r:id="rId4"/>
    <p:sldId id="263" r:id="rId5"/>
    <p:sldId id="268" r:id="rId6"/>
    <p:sldId id="269" r:id="rId7"/>
    <p:sldId id="271" r:id="rId8"/>
    <p:sldId id="273" r:id="rId9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298" autoAdjust="0"/>
  </p:normalViewPr>
  <p:slideViewPr>
    <p:cSldViewPr snapToGrid="0">
      <p:cViewPr>
        <p:scale>
          <a:sx n="60" d="100"/>
          <a:sy n="60" d="100"/>
        </p:scale>
        <p:origin x="2514" y="11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26947-A1F0-41D3-87F9-43ADD1A20F37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89176-7CF1-4D66-95FA-1583413BFDA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38723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26947-A1F0-41D3-87F9-43ADD1A20F37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89176-7CF1-4D66-95FA-1583413BFDA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8298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26947-A1F0-41D3-87F9-43ADD1A20F37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89176-7CF1-4D66-95FA-1583413BFDA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56543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26947-A1F0-41D3-87F9-43ADD1A20F37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89176-7CF1-4D66-95FA-1583413BFDA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8412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26947-A1F0-41D3-87F9-43ADD1A20F37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89176-7CF1-4D66-95FA-1583413BFDA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17783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26947-A1F0-41D3-87F9-43ADD1A20F37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89176-7CF1-4D66-95FA-1583413BFDA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17984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26947-A1F0-41D3-87F9-43ADD1A20F37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89176-7CF1-4D66-95FA-1583413BFDA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84429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26947-A1F0-41D3-87F9-43ADD1A20F37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89176-7CF1-4D66-95FA-1583413BFDA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6383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26947-A1F0-41D3-87F9-43ADD1A20F37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89176-7CF1-4D66-95FA-1583413BFDA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95983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26947-A1F0-41D3-87F9-43ADD1A20F37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89176-7CF1-4D66-95FA-1583413BFDA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00543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26947-A1F0-41D3-87F9-43ADD1A20F37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89176-7CF1-4D66-95FA-1583413BFDA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55083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126947-A1F0-41D3-87F9-43ADD1A20F37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589176-7CF1-4D66-95FA-1583413BFDA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5437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12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10.jpg"/><Relationship Id="rId5" Type="http://schemas.openxmlformats.org/officeDocument/2006/relationships/image" Target="../media/image4.jp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g"/><Relationship Id="rId4" Type="http://schemas.openxmlformats.org/officeDocument/2006/relationships/image" Target="../media/image1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g"/><Relationship Id="rId13" Type="http://schemas.openxmlformats.org/officeDocument/2006/relationships/image" Target="../media/image28.jp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12" Type="http://schemas.openxmlformats.org/officeDocument/2006/relationships/image" Target="../media/image27.jp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g"/><Relationship Id="rId11" Type="http://schemas.openxmlformats.org/officeDocument/2006/relationships/image" Target="../media/image26.jpeg"/><Relationship Id="rId5" Type="http://schemas.openxmlformats.org/officeDocument/2006/relationships/image" Target="../media/image20.jpeg"/><Relationship Id="rId10" Type="http://schemas.openxmlformats.org/officeDocument/2006/relationships/image" Target="../media/image25.jpg"/><Relationship Id="rId4" Type="http://schemas.openxmlformats.org/officeDocument/2006/relationships/image" Target="../media/image19.jpg"/><Relationship Id="rId9" Type="http://schemas.openxmlformats.org/officeDocument/2006/relationships/image" Target="../media/image2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g"/><Relationship Id="rId4" Type="http://schemas.openxmlformats.org/officeDocument/2006/relationships/image" Target="../media/image3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g"/><Relationship Id="rId4" Type="http://schemas.openxmlformats.org/officeDocument/2006/relationships/image" Target="../media/image3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g"/><Relationship Id="rId13" Type="http://schemas.openxmlformats.org/officeDocument/2006/relationships/image" Target="../media/image48.jpeg"/><Relationship Id="rId18" Type="http://schemas.openxmlformats.org/officeDocument/2006/relationships/image" Target="../media/image53.jpeg"/><Relationship Id="rId3" Type="http://schemas.openxmlformats.org/officeDocument/2006/relationships/image" Target="../media/image38.jpeg"/><Relationship Id="rId21" Type="http://schemas.openxmlformats.org/officeDocument/2006/relationships/image" Target="../media/image56.jpeg"/><Relationship Id="rId7" Type="http://schemas.openxmlformats.org/officeDocument/2006/relationships/image" Target="../media/image42.jpeg"/><Relationship Id="rId12" Type="http://schemas.openxmlformats.org/officeDocument/2006/relationships/image" Target="../media/image47.jpeg"/><Relationship Id="rId17" Type="http://schemas.openxmlformats.org/officeDocument/2006/relationships/image" Target="../media/image52.jpeg"/><Relationship Id="rId2" Type="http://schemas.openxmlformats.org/officeDocument/2006/relationships/image" Target="../media/image37.jpeg"/><Relationship Id="rId16" Type="http://schemas.openxmlformats.org/officeDocument/2006/relationships/image" Target="../media/image51.jpeg"/><Relationship Id="rId20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11" Type="http://schemas.openxmlformats.org/officeDocument/2006/relationships/image" Target="../media/image46.jpeg"/><Relationship Id="rId5" Type="http://schemas.openxmlformats.org/officeDocument/2006/relationships/image" Target="../media/image40.jpeg"/><Relationship Id="rId15" Type="http://schemas.openxmlformats.org/officeDocument/2006/relationships/image" Target="../media/image50.jpeg"/><Relationship Id="rId23" Type="http://schemas.openxmlformats.org/officeDocument/2006/relationships/image" Target="../media/image58.jpg"/><Relationship Id="rId10" Type="http://schemas.openxmlformats.org/officeDocument/2006/relationships/image" Target="../media/image45.jpeg"/><Relationship Id="rId19" Type="http://schemas.openxmlformats.org/officeDocument/2006/relationships/image" Target="../media/image54.jpeg"/><Relationship Id="rId4" Type="http://schemas.openxmlformats.org/officeDocument/2006/relationships/image" Target="../media/image39.jpeg"/><Relationship Id="rId9" Type="http://schemas.openxmlformats.org/officeDocument/2006/relationships/image" Target="../media/image44.jpeg"/><Relationship Id="rId14" Type="http://schemas.openxmlformats.org/officeDocument/2006/relationships/image" Target="../media/image49.jpeg"/><Relationship Id="rId22" Type="http://schemas.openxmlformats.org/officeDocument/2006/relationships/image" Target="../media/image5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eg"/><Relationship Id="rId13" Type="http://schemas.openxmlformats.org/officeDocument/2006/relationships/image" Target="../media/image70.jpeg"/><Relationship Id="rId3" Type="http://schemas.openxmlformats.org/officeDocument/2006/relationships/image" Target="../media/image60.jpeg"/><Relationship Id="rId7" Type="http://schemas.openxmlformats.org/officeDocument/2006/relationships/image" Target="../media/image64.jpeg"/><Relationship Id="rId12" Type="http://schemas.openxmlformats.org/officeDocument/2006/relationships/image" Target="../media/image69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jpeg"/><Relationship Id="rId11" Type="http://schemas.openxmlformats.org/officeDocument/2006/relationships/image" Target="../media/image68.jpeg"/><Relationship Id="rId5" Type="http://schemas.openxmlformats.org/officeDocument/2006/relationships/image" Target="../media/image62.jpeg"/><Relationship Id="rId10" Type="http://schemas.openxmlformats.org/officeDocument/2006/relationships/image" Target="../media/image67.jpeg"/><Relationship Id="rId4" Type="http://schemas.openxmlformats.org/officeDocument/2006/relationships/image" Target="../media/image61.jpeg"/><Relationship Id="rId9" Type="http://schemas.openxmlformats.org/officeDocument/2006/relationships/image" Target="../media/image66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jpeg"/><Relationship Id="rId13" Type="http://schemas.openxmlformats.org/officeDocument/2006/relationships/image" Target="../media/image82.jpeg"/><Relationship Id="rId3" Type="http://schemas.openxmlformats.org/officeDocument/2006/relationships/image" Target="../media/image72.jpeg"/><Relationship Id="rId7" Type="http://schemas.openxmlformats.org/officeDocument/2006/relationships/image" Target="../media/image76.jpeg"/><Relationship Id="rId12" Type="http://schemas.openxmlformats.org/officeDocument/2006/relationships/image" Target="../media/image81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jpeg"/><Relationship Id="rId11" Type="http://schemas.openxmlformats.org/officeDocument/2006/relationships/image" Target="../media/image80.jpeg"/><Relationship Id="rId5" Type="http://schemas.openxmlformats.org/officeDocument/2006/relationships/image" Target="../media/image74.jpeg"/><Relationship Id="rId10" Type="http://schemas.openxmlformats.org/officeDocument/2006/relationships/image" Target="../media/image79.jpeg"/><Relationship Id="rId4" Type="http://schemas.openxmlformats.org/officeDocument/2006/relationships/image" Target="../media/image73.jpeg"/><Relationship Id="rId9" Type="http://schemas.openxmlformats.org/officeDocument/2006/relationships/image" Target="../media/image7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395663" y="-472326"/>
            <a:ext cx="25215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Figure 1D-1</a:t>
            </a:r>
            <a:endParaRPr lang="zh-CN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3487078" y="126772"/>
            <a:ext cx="18970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PLEK2 40kDa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3487078" y="844114"/>
            <a:ext cx="25215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β-actin 42kDa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9037031" y="283870"/>
            <a:ext cx="6929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35kDa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9037031" y="-119276"/>
            <a:ext cx="6929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40kDa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9065569" y="1679240"/>
            <a:ext cx="6929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35kDa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9065569" y="1264382"/>
            <a:ext cx="6929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40kDa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1672753" y="2239843"/>
            <a:ext cx="25215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Figure 1D-2</a:t>
            </a:r>
            <a:endParaRPr lang="zh-CN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1600016" y="4721566"/>
            <a:ext cx="25215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Figure 1D-3</a:t>
            </a:r>
            <a:endParaRPr lang="zh-CN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3468029" y="2791851"/>
            <a:ext cx="18970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PLEK2 40kDa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3483009" y="4063494"/>
            <a:ext cx="25215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β-actin 42kDa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3404487" y="5630905"/>
            <a:ext cx="18970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PLEK2 40kDa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3404487" y="6693746"/>
            <a:ext cx="25215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β-actin 42kDa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8" name="图片 3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07" t="31064" r="22792" b="53449"/>
          <a:stretch/>
        </p:blipFill>
        <p:spPr>
          <a:xfrm>
            <a:off x="5365032" y="-288758"/>
            <a:ext cx="1728000" cy="1016471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71" t="33388" r="22535" b="52980"/>
          <a:stretch/>
        </p:blipFill>
        <p:spPr>
          <a:xfrm>
            <a:off x="6920459" y="-269303"/>
            <a:ext cx="2160000" cy="1000422"/>
          </a:xfrm>
          <a:prstGeom prst="rect">
            <a:avLst/>
          </a:prstGeom>
        </p:spPr>
      </p:pic>
      <p:pic>
        <p:nvPicPr>
          <p:cNvPr id="43" name="图片 4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69" t="36498" r="26486" b="46466"/>
          <a:stretch/>
        </p:blipFill>
        <p:spPr>
          <a:xfrm>
            <a:off x="5301490" y="844114"/>
            <a:ext cx="1728000" cy="1203038"/>
          </a:xfrm>
          <a:prstGeom prst="rect">
            <a:avLst/>
          </a:prstGeom>
        </p:spPr>
      </p:pic>
      <p:pic>
        <p:nvPicPr>
          <p:cNvPr id="44" name="图片 4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96" t="34305" r="24203" b="47420"/>
          <a:stretch/>
        </p:blipFill>
        <p:spPr>
          <a:xfrm>
            <a:off x="6920459" y="826868"/>
            <a:ext cx="2160000" cy="1499296"/>
          </a:xfrm>
          <a:prstGeom prst="rect">
            <a:avLst/>
          </a:prstGeom>
        </p:spPr>
      </p:pic>
      <p:sp>
        <p:nvSpPr>
          <p:cNvPr id="45" name="文本框 44"/>
          <p:cNvSpPr txBox="1"/>
          <p:nvPr/>
        </p:nvSpPr>
        <p:spPr>
          <a:xfrm>
            <a:off x="9065569" y="857266"/>
            <a:ext cx="6929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55kDa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6" name="图片 4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33" t="35004" r="28900" b="50438"/>
          <a:stretch/>
        </p:blipFill>
        <p:spPr>
          <a:xfrm>
            <a:off x="5301490" y="2461950"/>
            <a:ext cx="1728000" cy="1068632"/>
          </a:xfrm>
          <a:prstGeom prst="rect">
            <a:avLst/>
          </a:prstGeom>
        </p:spPr>
      </p:pic>
      <p:pic>
        <p:nvPicPr>
          <p:cNvPr id="47" name="图片 4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72" t="35081" r="27428" b="50981"/>
          <a:stretch/>
        </p:blipFill>
        <p:spPr>
          <a:xfrm>
            <a:off x="6920459" y="2421913"/>
            <a:ext cx="2160000" cy="1143531"/>
          </a:xfrm>
          <a:prstGeom prst="rect">
            <a:avLst/>
          </a:prstGeom>
        </p:spPr>
      </p:pic>
      <p:pic>
        <p:nvPicPr>
          <p:cNvPr id="48" name="图片 4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66" t="32567" r="24467" b="53185"/>
          <a:stretch/>
        </p:blipFill>
        <p:spPr>
          <a:xfrm>
            <a:off x="5301490" y="3866792"/>
            <a:ext cx="1728000" cy="1045895"/>
          </a:xfrm>
          <a:prstGeom prst="rect">
            <a:avLst/>
          </a:prstGeom>
        </p:spPr>
      </p:pic>
      <p:pic>
        <p:nvPicPr>
          <p:cNvPr id="49" name="图片 48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78" t="30307" r="22399" b="52967"/>
          <a:stretch/>
        </p:blipFill>
        <p:spPr>
          <a:xfrm>
            <a:off x="6920459" y="3661193"/>
            <a:ext cx="2160000" cy="1422439"/>
          </a:xfrm>
          <a:prstGeom prst="rect">
            <a:avLst/>
          </a:prstGeom>
        </p:spPr>
      </p:pic>
      <p:pic>
        <p:nvPicPr>
          <p:cNvPr id="50" name="图片 49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41" t="38274" r="25662" b="47169"/>
          <a:stretch/>
        </p:blipFill>
        <p:spPr>
          <a:xfrm>
            <a:off x="5301490" y="5228715"/>
            <a:ext cx="1728000" cy="1002667"/>
          </a:xfrm>
          <a:prstGeom prst="rect">
            <a:avLst/>
          </a:prstGeom>
        </p:spPr>
      </p:pic>
      <p:pic>
        <p:nvPicPr>
          <p:cNvPr id="51" name="图片 50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90" t="39202" r="28698" b="49647"/>
          <a:stretch/>
        </p:blipFill>
        <p:spPr>
          <a:xfrm>
            <a:off x="6920459" y="5179381"/>
            <a:ext cx="2160000" cy="1110860"/>
          </a:xfrm>
          <a:prstGeom prst="rect">
            <a:avLst/>
          </a:prstGeom>
        </p:spPr>
      </p:pic>
      <p:pic>
        <p:nvPicPr>
          <p:cNvPr id="52" name="图片 51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27" t="30496" r="19909" b="55566"/>
          <a:stretch/>
        </p:blipFill>
        <p:spPr>
          <a:xfrm>
            <a:off x="5301490" y="6450737"/>
            <a:ext cx="1728000" cy="1080002"/>
          </a:xfrm>
          <a:prstGeom prst="rect">
            <a:avLst/>
          </a:prstGeom>
        </p:spPr>
      </p:pic>
      <p:pic>
        <p:nvPicPr>
          <p:cNvPr id="53" name="图片 52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92" t="30186" r="14030" b="54947"/>
          <a:stretch/>
        </p:blipFill>
        <p:spPr>
          <a:xfrm>
            <a:off x="6920459" y="6385992"/>
            <a:ext cx="2160000" cy="1178182"/>
          </a:xfrm>
          <a:prstGeom prst="rect">
            <a:avLst/>
          </a:prstGeom>
        </p:spPr>
      </p:pic>
      <p:sp>
        <p:nvSpPr>
          <p:cNvPr id="56" name="文本框 55"/>
          <p:cNvSpPr txBox="1"/>
          <p:nvPr/>
        </p:nvSpPr>
        <p:spPr>
          <a:xfrm>
            <a:off x="9088899" y="2978709"/>
            <a:ext cx="6929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35kDa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文本框 56"/>
          <p:cNvSpPr txBox="1"/>
          <p:nvPr/>
        </p:nvSpPr>
        <p:spPr>
          <a:xfrm>
            <a:off x="9088899" y="2562863"/>
            <a:ext cx="6929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40kDa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文本框 57"/>
          <p:cNvSpPr txBox="1"/>
          <p:nvPr/>
        </p:nvSpPr>
        <p:spPr>
          <a:xfrm>
            <a:off x="9088899" y="4569634"/>
            <a:ext cx="6929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35kDa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文本框 58"/>
          <p:cNvSpPr txBox="1"/>
          <p:nvPr/>
        </p:nvSpPr>
        <p:spPr>
          <a:xfrm>
            <a:off x="9088899" y="4180176"/>
            <a:ext cx="6929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40kDa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文本框 59"/>
          <p:cNvSpPr txBox="1"/>
          <p:nvPr/>
        </p:nvSpPr>
        <p:spPr>
          <a:xfrm>
            <a:off x="9088899" y="3811160"/>
            <a:ext cx="6929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55kDa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文本框 60"/>
          <p:cNvSpPr txBox="1"/>
          <p:nvPr/>
        </p:nvSpPr>
        <p:spPr>
          <a:xfrm>
            <a:off x="9088899" y="7195161"/>
            <a:ext cx="6929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35kDa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文本框 61"/>
          <p:cNvSpPr txBox="1"/>
          <p:nvPr/>
        </p:nvSpPr>
        <p:spPr>
          <a:xfrm>
            <a:off x="9088899" y="6805703"/>
            <a:ext cx="6929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40kDa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文本框 62"/>
          <p:cNvSpPr txBox="1"/>
          <p:nvPr/>
        </p:nvSpPr>
        <p:spPr>
          <a:xfrm>
            <a:off x="9088899" y="6436687"/>
            <a:ext cx="6929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55kDa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文本框 63"/>
          <p:cNvSpPr txBox="1"/>
          <p:nvPr/>
        </p:nvSpPr>
        <p:spPr>
          <a:xfrm>
            <a:off x="9088899" y="5767257"/>
            <a:ext cx="6929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35kDa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文本框 64"/>
          <p:cNvSpPr txBox="1"/>
          <p:nvPr/>
        </p:nvSpPr>
        <p:spPr>
          <a:xfrm>
            <a:off x="9088899" y="5351411"/>
            <a:ext cx="6929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40kDa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文本框 39"/>
          <p:cNvSpPr txBox="1"/>
          <p:nvPr/>
        </p:nvSpPr>
        <p:spPr>
          <a:xfrm rot="16200000">
            <a:off x="5503285" y="-647863"/>
            <a:ext cx="8903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altLang="zh-C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umor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文本框 40"/>
          <p:cNvSpPr txBox="1"/>
          <p:nvPr/>
        </p:nvSpPr>
        <p:spPr>
          <a:xfrm rot="16200000">
            <a:off x="6046977" y="-647863"/>
            <a:ext cx="8903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Normal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4748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277091" y="235527"/>
            <a:ext cx="25215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Figure 2B</a:t>
            </a:r>
            <a:endParaRPr lang="zh-CN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0022359" y="2125358"/>
            <a:ext cx="6929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35kDa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0022360" y="1878428"/>
            <a:ext cx="8969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40kDa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10022361" y="1687170"/>
            <a:ext cx="8969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55kDa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10079399" y="3251214"/>
            <a:ext cx="6929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35kDa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0079399" y="2882202"/>
            <a:ext cx="6929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40kDa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2564446" y="1835182"/>
            <a:ext cx="18970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PLEK2 40kDa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2564446" y="3251214"/>
            <a:ext cx="25215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GAPDH </a:t>
            </a:r>
            <a:r>
              <a:rPr lang="en-US" altLang="zh-C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36 </a:t>
            </a:r>
            <a:r>
              <a:rPr lang="en-US" altLang="zh-CN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92" t="43186" r="22116" b="41327"/>
          <a:stretch/>
        </p:blipFill>
        <p:spPr>
          <a:xfrm>
            <a:off x="4361904" y="1555257"/>
            <a:ext cx="2880000" cy="1099236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44" t="42875" r="22287" b="42257"/>
          <a:stretch/>
        </p:blipFill>
        <p:spPr>
          <a:xfrm>
            <a:off x="7241904" y="1579380"/>
            <a:ext cx="2880000" cy="1031641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39" t="45342" r="24632" b="43197"/>
          <a:stretch/>
        </p:blipFill>
        <p:spPr>
          <a:xfrm>
            <a:off x="4461449" y="3020701"/>
            <a:ext cx="2880000" cy="910771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96" t="44104" r="22209" b="42268"/>
          <a:stretch/>
        </p:blipFill>
        <p:spPr>
          <a:xfrm>
            <a:off x="7241904" y="2781880"/>
            <a:ext cx="2880000" cy="938668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 rot="16200000">
            <a:off x="4640735" y="1211216"/>
            <a:ext cx="8903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shCtrl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文本框 25"/>
          <p:cNvSpPr txBox="1"/>
          <p:nvPr/>
        </p:nvSpPr>
        <p:spPr>
          <a:xfrm rot="16200000">
            <a:off x="5022978" y="1049767"/>
            <a:ext cx="12132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shPLEK2-1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文本框 26"/>
          <p:cNvSpPr txBox="1"/>
          <p:nvPr/>
        </p:nvSpPr>
        <p:spPr>
          <a:xfrm rot="16200000">
            <a:off x="5488967" y="1049767"/>
            <a:ext cx="12132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shPLEK2-2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文本框 27"/>
          <p:cNvSpPr txBox="1"/>
          <p:nvPr/>
        </p:nvSpPr>
        <p:spPr>
          <a:xfrm rot="16200000">
            <a:off x="5954956" y="1049767"/>
            <a:ext cx="12132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shPLEK2-3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249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277091" y="235527"/>
            <a:ext cx="25215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Figure 4F</a:t>
            </a:r>
            <a:endParaRPr lang="zh-CN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4858073" y="2335223"/>
            <a:ext cx="6929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35kDa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4866278" y="1778936"/>
            <a:ext cx="6929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50kDa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342909" y="2062921"/>
            <a:ext cx="15199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PLEK2 40kDa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286189" y="3086659"/>
            <a:ext cx="15766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SPC25 26kDa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4884330" y="3290128"/>
            <a:ext cx="6929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altLang="zh-CN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5kDa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4905771" y="3043010"/>
            <a:ext cx="6929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zh-CN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5kDa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4850386" y="4516963"/>
            <a:ext cx="6929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25kDa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4869083" y="4063532"/>
            <a:ext cx="6929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35kDa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4850386" y="2026054"/>
            <a:ext cx="6929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40kDa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4" name="图片 5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58" t="33411" r="25169" b="48951"/>
          <a:stretch/>
        </p:blipFill>
        <p:spPr>
          <a:xfrm>
            <a:off x="1716029" y="1750055"/>
            <a:ext cx="1800000" cy="964286"/>
          </a:xfrm>
          <a:prstGeom prst="rect">
            <a:avLst/>
          </a:prstGeom>
        </p:spPr>
      </p:pic>
      <p:pic>
        <p:nvPicPr>
          <p:cNvPr id="56" name="图片 5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58" t="37859" r="26087" b="43326"/>
          <a:stretch/>
        </p:blipFill>
        <p:spPr>
          <a:xfrm>
            <a:off x="1695980" y="2739500"/>
            <a:ext cx="1800000" cy="1371426"/>
          </a:xfrm>
          <a:prstGeom prst="rect">
            <a:avLst/>
          </a:prstGeom>
        </p:spPr>
      </p:pic>
      <p:pic>
        <p:nvPicPr>
          <p:cNvPr id="57" name="图片 5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86" t="38318" r="20282" b="43455"/>
          <a:stretch/>
        </p:blipFill>
        <p:spPr>
          <a:xfrm>
            <a:off x="3097948" y="2862887"/>
            <a:ext cx="1800000" cy="885713"/>
          </a:xfrm>
          <a:prstGeom prst="rect">
            <a:avLst/>
          </a:prstGeom>
        </p:spPr>
      </p:pic>
      <p:pic>
        <p:nvPicPr>
          <p:cNvPr id="59" name="图片 5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41" t="32502" r="33330" b="53387"/>
          <a:stretch/>
        </p:blipFill>
        <p:spPr>
          <a:xfrm>
            <a:off x="1588030" y="3925032"/>
            <a:ext cx="1800000" cy="1107692"/>
          </a:xfrm>
          <a:prstGeom prst="rect">
            <a:avLst/>
          </a:prstGeom>
        </p:spPr>
      </p:pic>
      <p:pic>
        <p:nvPicPr>
          <p:cNvPr id="60" name="图片 5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97" t="30398" r="32448" b="51375"/>
          <a:stretch/>
        </p:blipFill>
        <p:spPr>
          <a:xfrm>
            <a:off x="3097948" y="3832230"/>
            <a:ext cx="1800000" cy="1328571"/>
          </a:xfrm>
          <a:prstGeom prst="rect">
            <a:avLst/>
          </a:prstGeom>
        </p:spPr>
      </p:pic>
      <p:sp>
        <p:nvSpPr>
          <p:cNvPr id="61" name="文本框 60"/>
          <p:cNvSpPr txBox="1"/>
          <p:nvPr/>
        </p:nvSpPr>
        <p:spPr>
          <a:xfrm rot="16200000">
            <a:off x="1861541" y="1182458"/>
            <a:ext cx="10214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shCtrl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文本框 61"/>
          <p:cNvSpPr txBox="1"/>
          <p:nvPr/>
        </p:nvSpPr>
        <p:spPr>
          <a:xfrm rot="16200000">
            <a:off x="2107514" y="1079766"/>
            <a:ext cx="12268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shPLEK2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3" name="图片 6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58" t="33971" r="31079" b="49566"/>
          <a:stretch/>
        </p:blipFill>
        <p:spPr>
          <a:xfrm>
            <a:off x="7129957" y="1505022"/>
            <a:ext cx="1800000" cy="1172093"/>
          </a:xfrm>
          <a:prstGeom prst="rect">
            <a:avLst/>
          </a:prstGeom>
        </p:spPr>
      </p:pic>
      <p:pic>
        <p:nvPicPr>
          <p:cNvPr id="64" name="图片 6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29" t="31303" r="33257" b="48118"/>
          <a:stretch/>
        </p:blipFill>
        <p:spPr>
          <a:xfrm>
            <a:off x="8929957" y="1413078"/>
            <a:ext cx="1800000" cy="1285714"/>
          </a:xfrm>
          <a:prstGeom prst="rect">
            <a:avLst/>
          </a:prstGeom>
        </p:spPr>
      </p:pic>
      <p:pic>
        <p:nvPicPr>
          <p:cNvPr id="65" name="图片 64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24" t="35002" r="33153" b="55036"/>
          <a:stretch/>
        </p:blipFill>
        <p:spPr>
          <a:xfrm>
            <a:off x="7168377" y="2929806"/>
            <a:ext cx="1800000" cy="815826"/>
          </a:xfrm>
          <a:prstGeom prst="rect">
            <a:avLst/>
          </a:prstGeom>
        </p:spPr>
      </p:pic>
      <p:pic>
        <p:nvPicPr>
          <p:cNvPr id="66" name="图片 65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30" t="34822" r="31207" b="49891"/>
          <a:stretch/>
        </p:blipFill>
        <p:spPr>
          <a:xfrm>
            <a:off x="8929957" y="2771258"/>
            <a:ext cx="1800000" cy="1088372"/>
          </a:xfrm>
          <a:prstGeom prst="rect">
            <a:avLst/>
          </a:prstGeom>
        </p:spPr>
      </p:pic>
      <p:pic>
        <p:nvPicPr>
          <p:cNvPr id="67" name="图片 66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30" t="34684" r="37440" b="50029"/>
          <a:stretch/>
        </p:blipFill>
        <p:spPr>
          <a:xfrm>
            <a:off x="6986284" y="3780045"/>
            <a:ext cx="1800000" cy="1200000"/>
          </a:xfrm>
          <a:prstGeom prst="rect">
            <a:avLst/>
          </a:prstGeom>
        </p:spPr>
      </p:pic>
      <p:pic>
        <p:nvPicPr>
          <p:cNvPr id="68" name="图片 67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89" t="35426" r="40498" b="47089"/>
          <a:stretch/>
        </p:blipFill>
        <p:spPr>
          <a:xfrm>
            <a:off x="8929957" y="3932097"/>
            <a:ext cx="1800000" cy="1446730"/>
          </a:xfrm>
          <a:prstGeom prst="rect">
            <a:avLst/>
          </a:prstGeom>
        </p:spPr>
      </p:pic>
      <p:sp>
        <p:nvSpPr>
          <p:cNvPr id="69" name="文本框 68"/>
          <p:cNvSpPr txBox="1"/>
          <p:nvPr/>
        </p:nvSpPr>
        <p:spPr>
          <a:xfrm>
            <a:off x="5630916" y="2091069"/>
            <a:ext cx="14641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PLEK2 40kDa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文本框 69"/>
          <p:cNvSpPr txBox="1"/>
          <p:nvPr/>
        </p:nvSpPr>
        <p:spPr>
          <a:xfrm>
            <a:off x="5598741" y="3122928"/>
            <a:ext cx="14963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SPC25 26kDa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文本框 70"/>
          <p:cNvSpPr txBox="1"/>
          <p:nvPr/>
        </p:nvSpPr>
        <p:spPr>
          <a:xfrm>
            <a:off x="5587606" y="4171254"/>
            <a:ext cx="17061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GAPDH 36kDa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文本框 71"/>
          <p:cNvSpPr txBox="1"/>
          <p:nvPr/>
        </p:nvSpPr>
        <p:spPr>
          <a:xfrm>
            <a:off x="10679903" y="2026054"/>
            <a:ext cx="6929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35kDa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文本框 72"/>
          <p:cNvSpPr txBox="1"/>
          <p:nvPr/>
        </p:nvSpPr>
        <p:spPr>
          <a:xfrm>
            <a:off x="10668259" y="1546640"/>
            <a:ext cx="6929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50kDa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文本框 73"/>
          <p:cNvSpPr txBox="1"/>
          <p:nvPr/>
        </p:nvSpPr>
        <p:spPr>
          <a:xfrm>
            <a:off x="10632216" y="3394635"/>
            <a:ext cx="6929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altLang="zh-CN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5kDa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文本框 74"/>
          <p:cNvSpPr txBox="1"/>
          <p:nvPr/>
        </p:nvSpPr>
        <p:spPr>
          <a:xfrm>
            <a:off x="10668259" y="2948159"/>
            <a:ext cx="6929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zh-CN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5kDa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文本框 75"/>
          <p:cNvSpPr txBox="1"/>
          <p:nvPr/>
        </p:nvSpPr>
        <p:spPr>
          <a:xfrm>
            <a:off x="10704672" y="4591891"/>
            <a:ext cx="6929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25kDa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文本框 76"/>
          <p:cNvSpPr txBox="1"/>
          <p:nvPr/>
        </p:nvSpPr>
        <p:spPr>
          <a:xfrm>
            <a:off x="10683157" y="4156511"/>
            <a:ext cx="6929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35kDa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文本框 77"/>
          <p:cNvSpPr txBox="1"/>
          <p:nvPr/>
        </p:nvSpPr>
        <p:spPr>
          <a:xfrm>
            <a:off x="10679904" y="1762051"/>
            <a:ext cx="6929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40kDa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文本框 57"/>
          <p:cNvSpPr txBox="1"/>
          <p:nvPr/>
        </p:nvSpPr>
        <p:spPr>
          <a:xfrm>
            <a:off x="277091" y="4087403"/>
            <a:ext cx="17387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GAPDH 36kDa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5" name="图片 54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89" t="31681" r="30580" b="50092"/>
          <a:stretch/>
        </p:blipFill>
        <p:spPr>
          <a:xfrm>
            <a:off x="3097948" y="1685140"/>
            <a:ext cx="1800000" cy="1094116"/>
          </a:xfrm>
          <a:prstGeom prst="rect">
            <a:avLst/>
          </a:prstGeom>
        </p:spPr>
      </p:pic>
      <p:sp>
        <p:nvSpPr>
          <p:cNvPr id="79" name="文本框 78"/>
          <p:cNvSpPr txBox="1"/>
          <p:nvPr/>
        </p:nvSpPr>
        <p:spPr>
          <a:xfrm rot="16200000">
            <a:off x="7292819" y="991958"/>
            <a:ext cx="10214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Control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" name="文本框 79"/>
          <p:cNvSpPr txBox="1"/>
          <p:nvPr/>
        </p:nvSpPr>
        <p:spPr>
          <a:xfrm rot="16200000">
            <a:off x="7845471" y="1040311"/>
            <a:ext cx="9247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PLEK2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3981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02" t="26731" r="28354" b="56478"/>
          <a:stretch/>
        </p:blipFill>
        <p:spPr>
          <a:xfrm>
            <a:off x="4836906" y="2365337"/>
            <a:ext cx="1194099" cy="68849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44" t="27071" r="26747" b="57187"/>
          <a:stretch/>
        </p:blipFill>
        <p:spPr>
          <a:xfrm>
            <a:off x="6181612" y="2408368"/>
            <a:ext cx="1258645" cy="645459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3316935" y="2540305"/>
            <a:ext cx="15199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PLEK2 40kDa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3316935" y="3580180"/>
            <a:ext cx="15766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SPC25 26kDa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277091" y="235527"/>
            <a:ext cx="25215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Figure 4G</a:t>
            </a:r>
            <a:endParaRPr lang="zh-CN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13" t="27129" r="23214" b="55817"/>
          <a:stretch/>
        </p:blipFill>
        <p:spPr>
          <a:xfrm>
            <a:off x="4772359" y="3273275"/>
            <a:ext cx="1323191" cy="699247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72" t="26604" r="24041" b="55293"/>
          <a:stretch/>
        </p:blipFill>
        <p:spPr>
          <a:xfrm>
            <a:off x="6192369" y="3230244"/>
            <a:ext cx="1237129" cy="742278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7368087" y="2878859"/>
            <a:ext cx="6929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35kDa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7368087" y="2620530"/>
            <a:ext cx="6929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40kDa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7368087" y="3695523"/>
            <a:ext cx="6929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zh-CN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5kDa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7368087" y="3437194"/>
            <a:ext cx="6929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35kDa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文本框 18"/>
          <p:cNvSpPr txBox="1"/>
          <p:nvPr/>
        </p:nvSpPr>
        <p:spPr>
          <a:xfrm rot="16200000">
            <a:off x="4701433" y="1860314"/>
            <a:ext cx="10214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Input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文本框 19"/>
          <p:cNvSpPr txBox="1"/>
          <p:nvPr/>
        </p:nvSpPr>
        <p:spPr>
          <a:xfrm rot="16200000">
            <a:off x="4922006" y="1757622"/>
            <a:ext cx="12268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IgG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文本框 20"/>
          <p:cNvSpPr txBox="1"/>
          <p:nvPr/>
        </p:nvSpPr>
        <p:spPr>
          <a:xfrm rot="16200000">
            <a:off x="5104903" y="1633022"/>
            <a:ext cx="14760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Anti-PLEK2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6166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628327" y="2761123"/>
            <a:ext cx="15766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SPC25 26kDa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885901" y="2567191"/>
            <a:ext cx="6929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zh-CN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5kDa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8884527" y="4070297"/>
            <a:ext cx="6929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altLang="zh-CN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5kDa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884527" y="3614538"/>
            <a:ext cx="6929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40kDa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628327" y="4012388"/>
            <a:ext cx="17387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GAPDH 36kDa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77091" y="235527"/>
            <a:ext cx="25215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Figure 5B</a:t>
            </a:r>
            <a:endParaRPr lang="zh-CN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14" t="32293" r="27567" b="56425"/>
          <a:stretch/>
        </p:blipFill>
        <p:spPr>
          <a:xfrm>
            <a:off x="3257611" y="3547888"/>
            <a:ext cx="2880000" cy="938184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13" t="34130" r="25659" b="55113"/>
          <a:stretch/>
        </p:blipFill>
        <p:spPr>
          <a:xfrm>
            <a:off x="6074524" y="3654522"/>
            <a:ext cx="2880000" cy="83155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94" t="18593" r="22122" b="66452"/>
          <a:stretch/>
        </p:blipFill>
        <p:spPr>
          <a:xfrm>
            <a:off x="3257611" y="2264954"/>
            <a:ext cx="2880000" cy="1189563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30" t="20598" r="19360" b="67492"/>
          <a:stretch/>
        </p:blipFill>
        <p:spPr>
          <a:xfrm>
            <a:off x="6074524" y="2378461"/>
            <a:ext cx="2880000" cy="841560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 rot="16200000">
            <a:off x="3261185" y="1888006"/>
            <a:ext cx="8903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shCtrl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文本框 13"/>
          <p:cNvSpPr txBox="1"/>
          <p:nvPr/>
        </p:nvSpPr>
        <p:spPr>
          <a:xfrm rot="16200000">
            <a:off x="3538574" y="1621702"/>
            <a:ext cx="14229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shSPC25-1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文本框 14"/>
          <p:cNvSpPr txBox="1"/>
          <p:nvPr/>
        </p:nvSpPr>
        <p:spPr>
          <a:xfrm rot="16200000">
            <a:off x="4171091" y="1678852"/>
            <a:ext cx="13086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shSPC25-2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文本框 15"/>
          <p:cNvSpPr txBox="1"/>
          <p:nvPr/>
        </p:nvSpPr>
        <p:spPr>
          <a:xfrm rot="16200000">
            <a:off x="4666931" y="1574366"/>
            <a:ext cx="1517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shSPC25-3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3134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0" y="-606949"/>
            <a:ext cx="25215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Figure 6A</a:t>
            </a:r>
            <a:endParaRPr lang="zh-CN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文本框 4"/>
          <p:cNvSpPr txBox="1">
            <a:spLocks noChangeArrowheads="1"/>
          </p:cNvSpPr>
          <p:nvPr/>
        </p:nvSpPr>
        <p:spPr bwMode="auto">
          <a:xfrm>
            <a:off x="6245689" y="1177410"/>
            <a:ext cx="16852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r"/>
            <a:r>
              <a:rPr lang="en-US" altLang="zh-CN" sz="1600" dirty="0" smtClean="0"/>
              <a:t>JAK1 133kDa</a:t>
            </a:r>
            <a:endParaRPr lang="en-US" altLang="zh-CN" sz="1600" dirty="0"/>
          </a:p>
        </p:txBody>
      </p:sp>
      <p:sp>
        <p:nvSpPr>
          <p:cNvPr id="8" name="文本框 4"/>
          <p:cNvSpPr txBox="1">
            <a:spLocks noChangeArrowheads="1"/>
          </p:cNvSpPr>
          <p:nvPr/>
        </p:nvSpPr>
        <p:spPr bwMode="auto">
          <a:xfrm>
            <a:off x="6552927" y="2346103"/>
            <a:ext cx="137796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r"/>
            <a:r>
              <a:rPr lang="en-US" altLang="zh-CN" sz="1600" dirty="0" smtClean="0"/>
              <a:t>Stat3 86kDa </a:t>
            </a:r>
            <a:endParaRPr lang="en-US" altLang="zh-CN" sz="1600" dirty="0"/>
          </a:p>
        </p:txBody>
      </p:sp>
      <p:sp>
        <p:nvSpPr>
          <p:cNvPr id="9" name="文本框 4"/>
          <p:cNvSpPr txBox="1">
            <a:spLocks noChangeArrowheads="1"/>
          </p:cNvSpPr>
          <p:nvPr/>
        </p:nvSpPr>
        <p:spPr bwMode="auto">
          <a:xfrm>
            <a:off x="6410631" y="3303025"/>
            <a:ext cx="152025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r"/>
            <a:r>
              <a:rPr lang="en-US" altLang="zh-CN" sz="1600" dirty="0"/>
              <a:t>p-Stat3 </a:t>
            </a:r>
            <a:r>
              <a:rPr lang="en-US" altLang="zh-CN" sz="1600" dirty="0" smtClean="0"/>
              <a:t>86kDa</a:t>
            </a:r>
            <a:endParaRPr lang="en-US" altLang="zh-CN" sz="1600" dirty="0"/>
          </a:p>
        </p:txBody>
      </p:sp>
      <p:sp>
        <p:nvSpPr>
          <p:cNvPr id="12" name="文本框 16"/>
          <p:cNvSpPr txBox="1">
            <a:spLocks noChangeArrowheads="1"/>
          </p:cNvSpPr>
          <p:nvPr/>
        </p:nvSpPr>
        <p:spPr bwMode="auto">
          <a:xfrm>
            <a:off x="6711985" y="4675568"/>
            <a:ext cx="121890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20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r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1600" dirty="0" err="1" smtClean="0"/>
              <a:t>Bax</a:t>
            </a:r>
            <a:r>
              <a:rPr lang="en-US" altLang="zh-CN" sz="1600" dirty="0"/>
              <a:t> </a:t>
            </a:r>
            <a:r>
              <a:rPr lang="en-US" altLang="zh-CN" sz="1600" dirty="0" smtClean="0"/>
              <a:t>21kDa</a:t>
            </a:r>
            <a:endParaRPr lang="en-US" altLang="zh-CN" sz="1600" dirty="0"/>
          </a:p>
        </p:txBody>
      </p:sp>
      <p:sp>
        <p:nvSpPr>
          <p:cNvPr id="13" name="文本框 16"/>
          <p:cNvSpPr txBox="1">
            <a:spLocks noChangeArrowheads="1"/>
          </p:cNvSpPr>
          <p:nvPr/>
        </p:nvSpPr>
        <p:spPr bwMode="auto">
          <a:xfrm>
            <a:off x="6309701" y="5489074"/>
            <a:ext cx="162118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20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r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1600" dirty="0"/>
              <a:t>GAPDH 36 </a:t>
            </a:r>
            <a:r>
              <a:rPr lang="en-US" altLang="zh-CN" sz="1600" dirty="0" err="1" smtClean="0"/>
              <a:t>kDa</a:t>
            </a:r>
            <a:endParaRPr lang="en-US" altLang="zh-CN" sz="1600" dirty="0"/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38" t="26834" r="34944" b="61213"/>
          <a:stretch/>
        </p:blipFill>
        <p:spPr>
          <a:xfrm>
            <a:off x="1879098" y="748289"/>
            <a:ext cx="1800000" cy="744825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86" t="29903" r="29550" b="54160"/>
          <a:stretch/>
        </p:blipFill>
        <p:spPr>
          <a:xfrm>
            <a:off x="2058335" y="1826371"/>
            <a:ext cx="1800000" cy="1047270"/>
          </a:xfrm>
          <a:prstGeom prst="rect">
            <a:avLst/>
          </a:prstGeom>
        </p:spPr>
      </p:pic>
      <p:pic>
        <p:nvPicPr>
          <p:cNvPr id="29" name="图片 2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28" t="28408" r="35732" b="56153"/>
          <a:stretch/>
        </p:blipFill>
        <p:spPr>
          <a:xfrm>
            <a:off x="3488289" y="1826371"/>
            <a:ext cx="1800000" cy="1116001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42" t="36863" r="32488" b="55168"/>
          <a:stretch/>
        </p:blipFill>
        <p:spPr>
          <a:xfrm>
            <a:off x="1879098" y="3130576"/>
            <a:ext cx="1800000" cy="599994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36" t="33875" r="31871" b="55667"/>
          <a:stretch/>
        </p:blipFill>
        <p:spPr>
          <a:xfrm>
            <a:off x="3488289" y="3073968"/>
            <a:ext cx="1800000" cy="713209"/>
          </a:xfrm>
          <a:prstGeom prst="rect">
            <a:avLst/>
          </a:prstGeom>
        </p:spPr>
      </p:pic>
      <p:pic>
        <p:nvPicPr>
          <p:cNvPr id="32" name="图片 3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19" t="42292" r="45050" b="45755"/>
          <a:stretch/>
        </p:blipFill>
        <p:spPr>
          <a:xfrm>
            <a:off x="1688289" y="3784428"/>
            <a:ext cx="1800000" cy="981815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11" t="43787" r="44365" b="46751"/>
          <a:stretch/>
        </p:blipFill>
        <p:spPr>
          <a:xfrm>
            <a:off x="3488289" y="3941417"/>
            <a:ext cx="1800000" cy="670586"/>
          </a:xfrm>
          <a:prstGeom prst="rect">
            <a:avLst/>
          </a:prstGeom>
        </p:spPr>
      </p:pic>
      <p:pic>
        <p:nvPicPr>
          <p:cNvPr id="34" name="图片 33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15" t="28689" r="27970" b="60136"/>
          <a:stretch/>
        </p:blipFill>
        <p:spPr>
          <a:xfrm>
            <a:off x="1802925" y="4665522"/>
            <a:ext cx="1800000" cy="1191387"/>
          </a:xfrm>
          <a:prstGeom prst="rect">
            <a:avLst/>
          </a:prstGeom>
        </p:spPr>
      </p:pic>
      <p:pic>
        <p:nvPicPr>
          <p:cNvPr id="35" name="图片 34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88" t="26697" r="19702" b="59856"/>
          <a:stretch/>
        </p:blipFill>
        <p:spPr>
          <a:xfrm>
            <a:off x="3488289" y="4766243"/>
            <a:ext cx="1800000" cy="934612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72" t="26802" r="15567" b="59751"/>
          <a:stretch/>
        </p:blipFill>
        <p:spPr>
          <a:xfrm>
            <a:off x="1707308" y="5700855"/>
            <a:ext cx="1800000" cy="1157145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70" t="26305" r="7427" b="58256"/>
          <a:stretch/>
        </p:blipFill>
        <p:spPr>
          <a:xfrm>
            <a:off x="3488289" y="5855095"/>
            <a:ext cx="1800000" cy="945761"/>
          </a:xfrm>
          <a:prstGeom prst="rect">
            <a:avLst/>
          </a:prstGeom>
        </p:spPr>
      </p:pic>
      <p:pic>
        <p:nvPicPr>
          <p:cNvPr id="38" name="图片 37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57" t="22770" r="22842" b="64779"/>
          <a:stretch/>
        </p:blipFill>
        <p:spPr>
          <a:xfrm>
            <a:off x="7976046" y="815137"/>
            <a:ext cx="1800000" cy="978263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48" t="22770" r="22712" b="64281"/>
          <a:stretch/>
        </p:blipFill>
        <p:spPr>
          <a:xfrm>
            <a:off x="9776046" y="815137"/>
            <a:ext cx="1800000" cy="936001"/>
          </a:xfrm>
          <a:prstGeom prst="rect">
            <a:avLst/>
          </a:prstGeom>
        </p:spPr>
      </p:pic>
      <p:pic>
        <p:nvPicPr>
          <p:cNvPr id="40" name="图片 39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73" t="32986" r="24090" b="56555"/>
          <a:stretch/>
        </p:blipFill>
        <p:spPr>
          <a:xfrm>
            <a:off x="8019822" y="1928452"/>
            <a:ext cx="1800000" cy="1021612"/>
          </a:xfrm>
          <a:prstGeom prst="rect">
            <a:avLst/>
          </a:prstGeom>
        </p:spPr>
      </p:pic>
      <p:pic>
        <p:nvPicPr>
          <p:cNvPr id="41" name="图片 40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94" t="30496" r="15957" b="53567"/>
          <a:stretch/>
        </p:blipFill>
        <p:spPr>
          <a:xfrm>
            <a:off x="9776046" y="1921494"/>
            <a:ext cx="1800000" cy="1028570"/>
          </a:xfrm>
          <a:prstGeom prst="rect">
            <a:avLst/>
          </a:prstGeom>
        </p:spPr>
      </p:pic>
      <p:pic>
        <p:nvPicPr>
          <p:cNvPr id="42" name="图片 41"/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06" t="25774" r="15432" b="61775"/>
          <a:stretch/>
        </p:blipFill>
        <p:spPr>
          <a:xfrm>
            <a:off x="8019822" y="2946481"/>
            <a:ext cx="1800000" cy="1071424"/>
          </a:xfrm>
          <a:prstGeom prst="rect">
            <a:avLst/>
          </a:prstGeom>
        </p:spPr>
      </p:pic>
      <p:pic>
        <p:nvPicPr>
          <p:cNvPr id="43" name="图片 42"/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03" t="26272" r="13541" b="62771"/>
          <a:stretch/>
        </p:blipFill>
        <p:spPr>
          <a:xfrm>
            <a:off x="9776046" y="3026782"/>
            <a:ext cx="1800000" cy="808160"/>
          </a:xfrm>
          <a:prstGeom prst="rect">
            <a:avLst/>
          </a:prstGeom>
        </p:spPr>
      </p:pic>
      <p:pic>
        <p:nvPicPr>
          <p:cNvPr id="44" name="图片 43"/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97" t="31477" r="32423" b="54578"/>
          <a:stretch/>
        </p:blipFill>
        <p:spPr>
          <a:xfrm>
            <a:off x="8019822" y="4102601"/>
            <a:ext cx="1800000" cy="933333"/>
          </a:xfrm>
          <a:prstGeom prst="rect">
            <a:avLst/>
          </a:prstGeom>
        </p:spPr>
      </p:pic>
      <p:pic>
        <p:nvPicPr>
          <p:cNvPr id="45" name="图片 44"/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94" t="29983" r="35041" b="53084"/>
          <a:stretch/>
        </p:blipFill>
        <p:spPr>
          <a:xfrm>
            <a:off x="9776046" y="4030893"/>
            <a:ext cx="1800000" cy="1112725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69" t="47034" r="36600" b="41013"/>
          <a:stretch/>
        </p:blipFill>
        <p:spPr>
          <a:xfrm>
            <a:off x="7995065" y="5215326"/>
            <a:ext cx="1800000" cy="981817"/>
          </a:xfrm>
          <a:prstGeom prst="rect">
            <a:avLst/>
          </a:prstGeom>
        </p:spPr>
      </p:pic>
      <p:pic>
        <p:nvPicPr>
          <p:cNvPr id="47" name="图片 46"/>
          <p:cNvPicPr>
            <a:picLocks noChangeAspect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56" t="45042" r="33195" b="42009"/>
          <a:stretch/>
        </p:blipFill>
        <p:spPr>
          <a:xfrm>
            <a:off x="9776046" y="5264489"/>
            <a:ext cx="1800000" cy="835715"/>
          </a:xfrm>
          <a:prstGeom prst="rect">
            <a:avLst/>
          </a:prstGeom>
        </p:spPr>
      </p:pic>
      <p:sp>
        <p:nvSpPr>
          <p:cNvPr id="50" name="文本框 16"/>
          <p:cNvSpPr txBox="1">
            <a:spLocks noChangeArrowheads="1"/>
          </p:cNvSpPr>
          <p:nvPr/>
        </p:nvSpPr>
        <p:spPr bwMode="auto">
          <a:xfrm>
            <a:off x="5193690" y="1076763"/>
            <a:ext cx="79913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20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1200" dirty="0" smtClean="0"/>
              <a:t>100 </a:t>
            </a:r>
            <a:r>
              <a:rPr lang="en-US" altLang="zh-CN" sz="1200" dirty="0" err="1" smtClean="0"/>
              <a:t>kDa</a:t>
            </a:r>
            <a:endParaRPr lang="en-US" altLang="zh-CN" sz="1200" dirty="0"/>
          </a:p>
        </p:txBody>
      </p:sp>
      <p:sp>
        <p:nvSpPr>
          <p:cNvPr id="51" name="文本框 16"/>
          <p:cNvSpPr txBox="1">
            <a:spLocks noChangeArrowheads="1"/>
          </p:cNvSpPr>
          <p:nvPr/>
        </p:nvSpPr>
        <p:spPr bwMode="auto">
          <a:xfrm>
            <a:off x="5193690" y="856002"/>
            <a:ext cx="79913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20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1200" dirty="0" smtClean="0"/>
              <a:t>130 </a:t>
            </a:r>
            <a:r>
              <a:rPr lang="en-US" altLang="zh-CN" sz="1200" dirty="0" err="1" smtClean="0"/>
              <a:t>kDa</a:t>
            </a:r>
            <a:endParaRPr lang="en-US" altLang="zh-CN" sz="1200" dirty="0"/>
          </a:p>
        </p:txBody>
      </p:sp>
      <p:sp>
        <p:nvSpPr>
          <p:cNvPr id="52" name="文本框 16"/>
          <p:cNvSpPr txBox="1">
            <a:spLocks noChangeArrowheads="1"/>
          </p:cNvSpPr>
          <p:nvPr/>
        </p:nvSpPr>
        <p:spPr bwMode="auto">
          <a:xfrm>
            <a:off x="5193690" y="717209"/>
            <a:ext cx="79913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20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1200" dirty="0" smtClean="0"/>
              <a:t>180 </a:t>
            </a:r>
            <a:r>
              <a:rPr lang="en-US" altLang="zh-CN" sz="1200" dirty="0" err="1" smtClean="0"/>
              <a:t>kDa</a:t>
            </a:r>
            <a:endParaRPr lang="en-US" altLang="zh-CN" sz="1200" dirty="0"/>
          </a:p>
        </p:txBody>
      </p:sp>
      <p:sp>
        <p:nvSpPr>
          <p:cNvPr id="54" name="文本框 16"/>
          <p:cNvSpPr txBox="1">
            <a:spLocks noChangeArrowheads="1"/>
          </p:cNvSpPr>
          <p:nvPr/>
        </p:nvSpPr>
        <p:spPr bwMode="auto">
          <a:xfrm>
            <a:off x="5223128" y="2391016"/>
            <a:ext cx="79913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20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1200" dirty="0" smtClean="0"/>
              <a:t>100 </a:t>
            </a:r>
            <a:r>
              <a:rPr lang="en-US" altLang="zh-CN" sz="1200" dirty="0" err="1" smtClean="0"/>
              <a:t>kDa</a:t>
            </a:r>
            <a:endParaRPr lang="en-US" altLang="zh-CN" sz="1200" dirty="0"/>
          </a:p>
        </p:txBody>
      </p:sp>
      <p:sp>
        <p:nvSpPr>
          <p:cNvPr id="55" name="文本框 16"/>
          <p:cNvSpPr txBox="1">
            <a:spLocks noChangeArrowheads="1"/>
          </p:cNvSpPr>
          <p:nvPr/>
        </p:nvSpPr>
        <p:spPr bwMode="auto">
          <a:xfrm>
            <a:off x="5223128" y="2157729"/>
            <a:ext cx="79913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20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1200" dirty="0" smtClean="0"/>
              <a:t>130 </a:t>
            </a:r>
            <a:r>
              <a:rPr lang="en-US" altLang="zh-CN" sz="1200" dirty="0" err="1" smtClean="0"/>
              <a:t>kDa</a:t>
            </a:r>
            <a:endParaRPr lang="en-US" altLang="zh-CN" sz="1200" dirty="0"/>
          </a:p>
        </p:txBody>
      </p:sp>
      <p:sp>
        <p:nvSpPr>
          <p:cNvPr id="57" name="文本框 16"/>
          <p:cNvSpPr txBox="1">
            <a:spLocks noChangeArrowheads="1"/>
          </p:cNvSpPr>
          <p:nvPr/>
        </p:nvSpPr>
        <p:spPr bwMode="auto">
          <a:xfrm>
            <a:off x="5223128" y="3459483"/>
            <a:ext cx="68195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20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1200" smtClean="0"/>
              <a:t>55 </a:t>
            </a:r>
            <a:r>
              <a:rPr lang="en-US" altLang="zh-CN" sz="1200" dirty="0" err="1" smtClean="0"/>
              <a:t>kDa</a:t>
            </a:r>
            <a:endParaRPr lang="en-US" altLang="zh-CN" sz="1200" dirty="0"/>
          </a:p>
        </p:txBody>
      </p:sp>
      <p:sp>
        <p:nvSpPr>
          <p:cNvPr id="58" name="文本框 16"/>
          <p:cNvSpPr txBox="1">
            <a:spLocks noChangeArrowheads="1"/>
          </p:cNvSpPr>
          <p:nvPr/>
        </p:nvSpPr>
        <p:spPr bwMode="auto">
          <a:xfrm>
            <a:off x="5223128" y="3185454"/>
            <a:ext cx="79913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20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1200" dirty="0" smtClean="0"/>
              <a:t>70 </a:t>
            </a:r>
            <a:r>
              <a:rPr lang="en-US" altLang="zh-CN" sz="1200" dirty="0" err="1" smtClean="0"/>
              <a:t>kDa</a:t>
            </a:r>
            <a:endParaRPr lang="en-US" altLang="zh-CN" sz="1200" dirty="0"/>
          </a:p>
        </p:txBody>
      </p:sp>
      <p:sp>
        <p:nvSpPr>
          <p:cNvPr id="61" name="文本框 60"/>
          <p:cNvSpPr txBox="1"/>
          <p:nvPr/>
        </p:nvSpPr>
        <p:spPr>
          <a:xfrm rot="16200000">
            <a:off x="2047238" y="162862"/>
            <a:ext cx="8903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shCtrl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文本框 61"/>
          <p:cNvSpPr txBox="1"/>
          <p:nvPr/>
        </p:nvSpPr>
        <p:spPr>
          <a:xfrm rot="16200000">
            <a:off x="2429481" y="1413"/>
            <a:ext cx="12132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shPLEK2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文本框 16"/>
          <p:cNvSpPr txBox="1">
            <a:spLocks noChangeArrowheads="1"/>
          </p:cNvSpPr>
          <p:nvPr/>
        </p:nvSpPr>
        <p:spPr bwMode="auto">
          <a:xfrm>
            <a:off x="5223128" y="4208147"/>
            <a:ext cx="68195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20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1200" dirty="0" smtClean="0"/>
              <a:t>55 </a:t>
            </a:r>
            <a:r>
              <a:rPr lang="en-US" altLang="zh-CN" sz="1200" dirty="0" err="1" smtClean="0"/>
              <a:t>kDa</a:t>
            </a:r>
            <a:endParaRPr lang="en-US" altLang="zh-CN" sz="1200" dirty="0"/>
          </a:p>
        </p:txBody>
      </p:sp>
      <p:sp>
        <p:nvSpPr>
          <p:cNvPr id="64" name="文本框 16"/>
          <p:cNvSpPr txBox="1">
            <a:spLocks noChangeArrowheads="1"/>
          </p:cNvSpPr>
          <p:nvPr/>
        </p:nvSpPr>
        <p:spPr bwMode="auto">
          <a:xfrm>
            <a:off x="5223128" y="3936586"/>
            <a:ext cx="79913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20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1200" dirty="0" smtClean="0"/>
              <a:t>70 </a:t>
            </a:r>
            <a:r>
              <a:rPr lang="en-US" altLang="zh-CN" sz="1200" dirty="0" err="1" smtClean="0"/>
              <a:t>kDa</a:t>
            </a:r>
            <a:endParaRPr lang="en-US" altLang="zh-CN" sz="1200" dirty="0"/>
          </a:p>
        </p:txBody>
      </p:sp>
      <p:sp>
        <p:nvSpPr>
          <p:cNvPr id="56" name="文本框 16"/>
          <p:cNvSpPr txBox="1">
            <a:spLocks noChangeArrowheads="1"/>
          </p:cNvSpPr>
          <p:nvPr/>
        </p:nvSpPr>
        <p:spPr bwMode="auto">
          <a:xfrm>
            <a:off x="5223128" y="1974546"/>
            <a:ext cx="79913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20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1200" dirty="0" smtClean="0"/>
              <a:t>180 </a:t>
            </a:r>
            <a:r>
              <a:rPr lang="en-US" altLang="zh-CN" sz="1200" dirty="0" err="1" smtClean="0"/>
              <a:t>kDa</a:t>
            </a:r>
            <a:endParaRPr lang="en-US" altLang="zh-CN" sz="1200" dirty="0"/>
          </a:p>
        </p:txBody>
      </p:sp>
      <p:sp>
        <p:nvSpPr>
          <p:cNvPr id="65" name="文本框 16"/>
          <p:cNvSpPr txBox="1">
            <a:spLocks noChangeArrowheads="1"/>
          </p:cNvSpPr>
          <p:nvPr/>
        </p:nvSpPr>
        <p:spPr bwMode="auto">
          <a:xfrm>
            <a:off x="11483782" y="1205304"/>
            <a:ext cx="79913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20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1200" dirty="0" smtClean="0"/>
              <a:t>130 </a:t>
            </a:r>
            <a:r>
              <a:rPr lang="en-US" altLang="zh-CN" sz="1200" dirty="0" err="1" smtClean="0"/>
              <a:t>kDa</a:t>
            </a:r>
            <a:endParaRPr lang="en-US" altLang="zh-CN" sz="1200" dirty="0"/>
          </a:p>
        </p:txBody>
      </p:sp>
      <p:sp>
        <p:nvSpPr>
          <p:cNvPr id="66" name="文本框 16"/>
          <p:cNvSpPr txBox="1">
            <a:spLocks noChangeArrowheads="1"/>
          </p:cNvSpPr>
          <p:nvPr/>
        </p:nvSpPr>
        <p:spPr bwMode="auto">
          <a:xfrm>
            <a:off x="11483782" y="1013243"/>
            <a:ext cx="79913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20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1200" dirty="0" smtClean="0"/>
              <a:t>180 </a:t>
            </a:r>
            <a:r>
              <a:rPr lang="en-US" altLang="zh-CN" sz="1200" dirty="0" err="1" smtClean="0"/>
              <a:t>kDa</a:t>
            </a:r>
            <a:endParaRPr lang="en-US" altLang="zh-CN" sz="1200" dirty="0"/>
          </a:p>
        </p:txBody>
      </p:sp>
      <p:sp>
        <p:nvSpPr>
          <p:cNvPr id="67" name="文本框 16"/>
          <p:cNvSpPr txBox="1">
            <a:spLocks noChangeArrowheads="1"/>
          </p:cNvSpPr>
          <p:nvPr/>
        </p:nvSpPr>
        <p:spPr bwMode="auto">
          <a:xfrm>
            <a:off x="11483782" y="1417383"/>
            <a:ext cx="79913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20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1200" dirty="0" smtClean="0"/>
              <a:t>100 </a:t>
            </a:r>
            <a:r>
              <a:rPr lang="en-US" altLang="zh-CN" sz="1200" dirty="0" err="1" smtClean="0"/>
              <a:t>kDa</a:t>
            </a:r>
            <a:endParaRPr lang="en-US" altLang="zh-CN" sz="1200" dirty="0"/>
          </a:p>
        </p:txBody>
      </p:sp>
      <p:sp>
        <p:nvSpPr>
          <p:cNvPr id="68" name="文本框 16"/>
          <p:cNvSpPr txBox="1">
            <a:spLocks noChangeArrowheads="1"/>
          </p:cNvSpPr>
          <p:nvPr/>
        </p:nvSpPr>
        <p:spPr bwMode="auto">
          <a:xfrm>
            <a:off x="11483782" y="2484936"/>
            <a:ext cx="68195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20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1200" dirty="0" smtClean="0"/>
              <a:t>70 </a:t>
            </a:r>
            <a:r>
              <a:rPr lang="en-US" altLang="zh-CN" sz="1200" dirty="0" err="1" smtClean="0"/>
              <a:t>kDa</a:t>
            </a:r>
            <a:endParaRPr lang="en-US" altLang="zh-CN" sz="1200" dirty="0"/>
          </a:p>
        </p:txBody>
      </p:sp>
      <p:sp>
        <p:nvSpPr>
          <p:cNvPr id="69" name="文本框 16"/>
          <p:cNvSpPr txBox="1">
            <a:spLocks noChangeArrowheads="1"/>
          </p:cNvSpPr>
          <p:nvPr/>
        </p:nvSpPr>
        <p:spPr bwMode="auto">
          <a:xfrm>
            <a:off x="11483782" y="2264175"/>
            <a:ext cx="79913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20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1200" dirty="0" smtClean="0"/>
              <a:t>100 </a:t>
            </a:r>
            <a:r>
              <a:rPr lang="en-US" altLang="zh-CN" sz="1200" dirty="0" err="1" smtClean="0"/>
              <a:t>kDa</a:t>
            </a:r>
            <a:endParaRPr lang="en-US" altLang="zh-CN" sz="1200" dirty="0"/>
          </a:p>
        </p:txBody>
      </p:sp>
      <p:sp>
        <p:nvSpPr>
          <p:cNvPr id="70" name="文本框 16"/>
          <p:cNvSpPr txBox="1">
            <a:spLocks noChangeArrowheads="1"/>
          </p:cNvSpPr>
          <p:nvPr/>
        </p:nvSpPr>
        <p:spPr bwMode="auto">
          <a:xfrm>
            <a:off x="11483782" y="2036596"/>
            <a:ext cx="79913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20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1200" dirty="0" smtClean="0"/>
              <a:t>130 </a:t>
            </a:r>
            <a:r>
              <a:rPr lang="en-US" altLang="zh-CN" sz="1200" dirty="0" err="1" smtClean="0"/>
              <a:t>kDa</a:t>
            </a:r>
            <a:endParaRPr lang="en-US" altLang="zh-CN" sz="1200" dirty="0"/>
          </a:p>
        </p:txBody>
      </p:sp>
      <p:sp>
        <p:nvSpPr>
          <p:cNvPr id="71" name="文本框 16"/>
          <p:cNvSpPr txBox="1">
            <a:spLocks noChangeArrowheads="1"/>
          </p:cNvSpPr>
          <p:nvPr/>
        </p:nvSpPr>
        <p:spPr bwMode="auto">
          <a:xfrm>
            <a:off x="11483782" y="3426851"/>
            <a:ext cx="68195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20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1200" dirty="0" smtClean="0"/>
              <a:t>70 </a:t>
            </a:r>
            <a:r>
              <a:rPr lang="en-US" altLang="zh-CN" sz="1200" dirty="0" err="1" smtClean="0"/>
              <a:t>kDa</a:t>
            </a:r>
            <a:endParaRPr lang="en-US" altLang="zh-CN" sz="1200" dirty="0"/>
          </a:p>
        </p:txBody>
      </p:sp>
      <p:sp>
        <p:nvSpPr>
          <p:cNvPr id="72" name="文本框 16"/>
          <p:cNvSpPr txBox="1">
            <a:spLocks noChangeArrowheads="1"/>
          </p:cNvSpPr>
          <p:nvPr/>
        </p:nvSpPr>
        <p:spPr bwMode="auto">
          <a:xfrm>
            <a:off x="11483782" y="3179456"/>
            <a:ext cx="79913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20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1200" dirty="0" smtClean="0"/>
              <a:t>100 </a:t>
            </a:r>
            <a:r>
              <a:rPr lang="en-US" altLang="zh-CN" sz="1200" dirty="0" err="1" smtClean="0"/>
              <a:t>kDa</a:t>
            </a:r>
            <a:endParaRPr lang="en-US" altLang="zh-CN" sz="1200" dirty="0"/>
          </a:p>
        </p:txBody>
      </p:sp>
      <p:sp>
        <p:nvSpPr>
          <p:cNvPr id="73" name="文本框 16"/>
          <p:cNvSpPr txBox="1">
            <a:spLocks noChangeArrowheads="1"/>
          </p:cNvSpPr>
          <p:nvPr/>
        </p:nvSpPr>
        <p:spPr bwMode="auto">
          <a:xfrm>
            <a:off x="11483782" y="4568464"/>
            <a:ext cx="68195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20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1200" dirty="0" smtClean="0"/>
              <a:t>15 </a:t>
            </a:r>
            <a:r>
              <a:rPr lang="en-US" altLang="zh-CN" sz="1200" dirty="0" err="1" smtClean="0"/>
              <a:t>kDa</a:t>
            </a:r>
            <a:endParaRPr lang="en-US" altLang="zh-CN" sz="1200" dirty="0"/>
          </a:p>
        </p:txBody>
      </p:sp>
      <p:sp>
        <p:nvSpPr>
          <p:cNvPr id="74" name="文本框 16"/>
          <p:cNvSpPr txBox="1">
            <a:spLocks noChangeArrowheads="1"/>
          </p:cNvSpPr>
          <p:nvPr/>
        </p:nvSpPr>
        <p:spPr bwMode="auto">
          <a:xfrm>
            <a:off x="11483782" y="4169609"/>
            <a:ext cx="79913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20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1200" dirty="0" smtClean="0"/>
              <a:t>25 </a:t>
            </a:r>
            <a:r>
              <a:rPr lang="en-US" altLang="zh-CN" sz="1200" dirty="0" err="1" smtClean="0"/>
              <a:t>kDa</a:t>
            </a:r>
            <a:endParaRPr lang="en-US" altLang="zh-CN" sz="1200" dirty="0"/>
          </a:p>
        </p:txBody>
      </p:sp>
      <p:sp>
        <p:nvSpPr>
          <p:cNvPr id="75" name="文本框 16"/>
          <p:cNvSpPr txBox="1">
            <a:spLocks noChangeArrowheads="1"/>
          </p:cNvSpPr>
          <p:nvPr/>
        </p:nvSpPr>
        <p:spPr bwMode="auto">
          <a:xfrm>
            <a:off x="11483782" y="5779674"/>
            <a:ext cx="68195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20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1200" dirty="0"/>
              <a:t>3</a:t>
            </a:r>
            <a:r>
              <a:rPr lang="en-US" altLang="zh-CN" sz="1200" dirty="0" smtClean="0"/>
              <a:t>5 </a:t>
            </a:r>
            <a:r>
              <a:rPr lang="en-US" altLang="zh-CN" sz="1200" dirty="0" err="1" smtClean="0"/>
              <a:t>kDa</a:t>
            </a:r>
            <a:endParaRPr lang="en-US" altLang="zh-CN" sz="1200" dirty="0"/>
          </a:p>
        </p:txBody>
      </p:sp>
      <p:sp>
        <p:nvSpPr>
          <p:cNvPr id="76" name="文本框 16"/>
          <p:cNvSpPr txBox="1">
            <a:spLocks noChangeArrowheads="1"/>
          </p:cNvSpPr>
          <p:nvPr/>
        </p:nvSpPr>
        <p:spPr bwMode="auto">
          <a:xfrm>
            <a:off x="11483782" y="5371941"/>
            <a:ext cx="79913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20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1200" dirty="0" smtClean="0"/>
              <a:t>40 </a:t>
            </a:r>
            <a:r>
              <a:rPr lang="en-US" altLang="zh-CN" sz="1200" dirty="0" err="1" smtClean="0"/>
              <a:t>kDa</a:t>
            </a:r>
            <a:endParaRPr lang="en-US" altLang="zh-CN" sz="1200" dirty="0"/>
          </a:p>
        </p:txBody>
      </p:sp>
      <p:sp>
        <p:nvSpPr>
          <p:cNvPr id="77" name="文本框 76"/>
          <p:cNvSpPr txBox="1"/>
          <p:nvPr/>
        </p:nvSpPr>
        <p:spPr>
          <a:xfrm rot="16200000">
            <a:off x="8050023" y="346093"/>
            <a:ext cx="8903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shCtrl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文本框 77"/>
          <p:cNvSpPr txBox="1"/>
          <p:nvPr/>
        </p:nvSpPr>
        <p:spPr>
          <a:xfrm rot="16200000">
            <a:off x="8494412" y="184644"/>
            <a:ext cx="12132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shPLEK2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文本框 16"/>
          <p:cNvSpPr txBox="1">
            <a:spLocks noChangeArrowheads="1"/>
          </p:cNvSpPr>
          <p:nvPr/>
        </p:nvSpPr>
        <p:spPr bwMode="auto">
          <a:xfrm>
            <a:off x="5223128" y="5322770"/>
            <a:ext cx="80631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20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1200" dirty="0" smtClean="0"/>
              <a:t>250 </a:t>
            </a:r>
            <a:r>
              <a:rPr lang="en-US" altLang="zh-CN" sz="1200" dirty="0" err="1" smtClean="0"/>
              <a:t>kDa</a:t>
            </a:r>
            <a:endParaRPr lang="en-US" altLang="zh-CN" sz="1200" dirty="0"/>
          </a:p>
        </p:txBody>
      </p:sp>
      <p:sp>
        <p:nvSpPr>
          <p:cNvPr id="80" name="文本框 16"/>
          <p:cNvSpPr txBox="1">
            <a:spLocks noChangeArrowheads="1"/>
          </p:cNvSpPr>
          <p:nvPr/>
        </p:nvSpPr>
        <p:spPr bwMode="auto">
          <a:xfrm>
            <a:off x="5223128" y="6273122"/>
            <a:ext cx="90193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20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1200" dirty="0" smtClean="0"/>
              <a:t>250 </a:t>
            </a:r>
            <a:r>
              <a:rPr lang="en-US" altLang="zh-CN" sz="1200" dirty="0" err="1" smtClean="0"/>
              <a:t>kDa</a:t>
            </a:r>
            <a:endParaRPr lang="en-US" altLang="zh-CN" sz="1200" dirty="0"/>
          </a:p>
        </p:txBody>
      </p:sp>
      <p:sp>
        <p:nvSpPr>
          <p:cNvPr id="3" name="文本框 16"/>
          <p:cNvSpPr txBox="1">
            <a:spLocks noChangeArrowheads="1"/>
          </p:cNvSpPr>
          <p:nvPr/>
        </p:nvSpPr>
        <p:spPr bwMode="auto">
          <a:xfrm>
            <a:off x="242650" y="3244443"/>
            <a:ext cx="163644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20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r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1600" dirty="0"/>
              <a:t>AKT </a:t>
            </a:r>
            <a:r>
              <a:rPr lang="en-US" altLang="zh-CN" sz="1600" dirty="0" smtClean="0"/>
              <a:t>56kDa</a:t>
            </a:r>
            <a:endParaRPr lang="en-US" altLang="zh-CN" sz="1600" dirty="0"/>
          </a:p>
        </p:txBody>
      </p:sp>
      <p:sp>
        <p:nvSpPr>
          <p:cNvPr id="4" name="文本框 16"/>
          <p:cNvSpPr txBox="1">
            <a:spLocks noChangeArrowheads="1"/>
          </p:cNvSpPr>
          <p:nvPr/>
        </p:nvSpPr>
        <p:spPr bwMode="auto">
          <a:xfrm>
            <a:off x="354794" y="4036728"/>
            <a:ext cx="152430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20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r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1600" dirty="0"/>
              <a:t>p-AKT </a:t>
            </a:r>
            <a:r>
              <a:rPr lang="en-US" altLang="zh-CN" sz="1600" dirty="0" smtClean="0"/>
              <a:t>60kDa</a:t>
            </a:r>
            <a:endParaRPr lang="en-US" altLang="zh-CN" sz="1600" dirty="0"/>
          </a:p>
        </p:txBody>
      </p:sp>
      <p:sp>
        <p:nvSpPr>
          <p:cNvPr id="5" name="文本框 16"/>
          <p:cNvSpPr txBox="1">
            <a:spLocks noChangeArrowheads="1"/>
          </p:cNvSpPr>
          <p:nvPr/>
        </p:nvSpPr>
        <p:spPr bwMode="auto">
          <a:xfrm>
            <a:off x="261309" y="1008133"/>
            <a:ext cx="1617789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20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r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1600" dirty="0"/>
              <a:t>PI3K </a:t>
            </a:r>
            <a:r>
              <a:rPr lang="en-US" altLang="zh-CN" sz="1600" dirty="0" smtClean="0"/>
              <a:t>110kDa</a:t>
            </a:r>
            <a:endParaRPr lang="en-US" altLang="zh-CN" sz="1600" dirty="0"/>
          </a:p>
        </p:txBody>
      </p:sp>
      <p:sp>
        <p:nvSpPr>
          <p:cNvPr id="6" name="文本框 16"/>
          <p:cNvSpPr txBox="1">
            <a:spLocks noChangeArrowheads="1"/>
          </p:cNvSpPr>
          <p:nvPr/>
        </p:nvSpPr>
        <p:spPr bwMode="auto">
          <a:xfrm>
            <a:off x="311430" y="2138972"/>
            <a:ext cx="156766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20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r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1600" dirty="0"/>
              <a:t>p-PI3K </a:t>
            </a:r>
            <a:r>
              <a:rPr lang="en-US" altLang="zh-CN" sz="1600" dirty="0" smtClean="0"/>
              <a:t>110kDa</a:t>
            </a:r>
            <a:endParaRPr lang="en-US" altLang="zh-CN" sz="1600" dirty="0"/>
          </a:p>
        </p:txBody>
      </p:sp>
      <p:sp>
        <p:nvSpPr>
          <p:cNvPr id="10" name="文本框 4"/>
          <p:cNvSpPr txBox="1">
            <a:spLocks noChangeArrowheads="1"/>
          </p:cNvSpPr>
          <p:nvPr/>
        </p:nvSpPr>
        <p:spPr bwMode="auto">
          <a:xfrm>
            <a:off x="231600" y="5261215"/>
            <a:ext cx="164749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r"/>
            <a:r>
              <a:rPr lang="en-US" altLang="zh-CN" sz="1600" dirty="0" err="1" smtClean="0"/>
              <a:t>mTOR</a:t>
            </a:r>
            <a:r>
              <a:rPr lang="en-US" altLang="zh-CN" sz="1600" dirty="0" smtClean="0"/>
              <a:t> 289kDa</a:t>
            </a:r>
            <a:endParaRPr lang="en-US" altLang="zh-CN" sz="1600" dirty="0"/>
          </a:p>
        </p:txBody>
      </p:sp>
      <p:sp>
        <p:nvSpPr>
          <p:cNvPr id="11" name="文本框 4"/>
          <p:cNvSpPr txBox="1">
            <a:spLocks noChangeArrowheads="1"/>
          </p:cNvSpPr>
          <p:nvPr/>
        </p:nvSpPr>
        <p:spPr bwMode="auto">
          <a:xfrm>
            <a:off x="0" y="6027866"/>
            <a:ext cx="187909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r"/>
            <a:r>
              <a:rPr lang="en-US" altLang="zh-CN" sz="1600" dirty="0" smtClean="0"/>
              <a:t>p-</a:t>
            </a:r>
            <a:r>
              <a:rPr lang="en-US" altLang="zh-CN" sz="1600" dirty="0" err="1" smtClean="0"/>
              <a:t>mTOR</a:t>
            </a:r>
            <a:r>
              <a:rPr lang="en-US" altLang="zh-CN" sz="1600" dirty="0"/>
              <a:t> </a:t>
            </a:r>
            <a:r>
              <a:rPr lang="en-US" altLang="zh-CN" sz="1600" dirty="0" smtClean="0"/>
              <a:t>289kDa</a:t>
            </a:r>
            <a:endParaRPr lang="en-US" altLang="zh-CN" sz="1600" dirty="0"/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17" t="34672" r="21449" b="57101"/>
          <a:stretch/>
        </p:blipFill>
        <p:spPr>
          <a:xfrm>
            <a:off x="3485954" y="799432"/>
            <a:ext cx="1800000" cy="589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731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77091" y="235527"/>
            <a:ext cx="25215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Figure 6B</a:t>
            </a:r>
            <a:endParaRPr lang="zh-CN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文本框 16"/>
          <p:cNvSpPr txBox="1">
            <a:spLocks noChangeArrowheads="1"/>
          </p:cNvSpPr>
          <p:nvPr/>
        </p:nvSpPr>
        <p:spPr bwMode="auto">
          <a:xfrm>
            <a:off x="6282399" y="1994344"/>
            <a:ext cx="152430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20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r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1600" dirty="0"/>
              <a:t>p-AKT </a:t>
            </a:r>
            <a:r>
              <a:rPr lang="en-US" altLang="zh-CN" sz="1600" dirty="0" smtClean="0"/>
              <a:t>60kDa</a:t>
            </a:r>
            <a:endParaRPr lang="en-US" altLang="zh-CN" sz="1600" dirty="0"/>
          </a:p>
        </p:txBody>
      </p:sp>
      <p:sp>
        <p:nvSpPr>
          <p:cNvPr id="5" name="文本框 16"/>
          <p:cNvSpPr txBox="1">
            <a:spLocks noChangeArrowheads="1"/>
          </p:cNvSpPr>
          <p:nvPr/>
        </p:nvSpPr>
        <p:spPr bwMode="auto">
          <a:xfrm>
            <a:off x="-14141" y="1978938"/>
            <a:ext cx="1617789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20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r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1600" dirty="0"/>
              <a:t>PI3K </a:t>
            </a:r>
            <a:r>
              <a:rPr lang="en-US" altLang="zh-CN" sz="1600" dirty="0" smtClean="0"/>
              <a:t>110kDa</a:t>
            </a:r>
            <a:endParaRPr lang="en-US" altLang="zh-CN" sz="1600" dirty="0"/>
          </a:p>
        </p:txBody>
      </p:sp>
      <p:sp>
        <p:nvSpPr>
          <p:cNvPr id="6" name="文本框 16"/>
          <p:cNvSpPr txBox="1">
            <a:spLocks noChangeArrowheads="1"/>
          </p:cNvSpPr>
          <p:nvPr/>
        </p:nvSpPr>
        <p:spPr bwMode="auto">
          <a:xfrm>
            <a:off x="76498" y="3107090"/>
            <a:ext cx="156766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20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r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1600" dirty="0"/>
              <a:t>p-PI3K </a:t>
            </a:r>
            <a:r>
              <a:rPr lang="en-US" altLang="zh-CN" sz="1600" dirty="0" smtClean="0"/>
              <a:t>110kDa</a:t>
            </a:r>
            <a:endParaRPr lang="en-US" altLang="zh-CN" sz="1600" dirty="0"/>
          </a:p>
        </p:txBody>
      </p:sp>
      <p:sp>
        <p:nvSpPr>
          <p:cNvPr id="12" name="文本框 16"/>
          <p:cNvSpPr txBox="1">
            <a:spLocks noChangeArrowheads="1"/>
          </p:cNvSpPr>
          <p:nvPr/>
        </p:nvSpPr>
        <p:spPr bwMode="auto">
          <a:xfrm>
            <a:off x="6587799" y="3124852"/>
            <a:ext cx="121890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20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r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1600" dirty="0" err="1" smtClean="0"/>
              <a:t>Bax</a:t>
            </a:r>
            <a:r>
              <a:rPr lang="en-US" altLang="zh-CN" sz="1600" dirty="0"/>
              <a:t> </a:t>
            </a:r>
            <a:r>
              <a:rPr lang="en-US" altLang="zh-CN" sz="1600" dirty="0" smtClean="0"/>
              <a:t>21kDa</a:t>
            </a:r>
            <a:endParaRPr lang="en-US" altLang="zh-CN" sz="1600" dirty="0"/>
          </a:p>
        </p:txBody>
      </p:sp>
      <p:sp>
        <p:nvSpPr>
          <p:cNvPr id="13" name="文本框 16"/>
          <p:cNvSpPr txBox="1">
            <a:spLocks noChangeArrowheads="1"/>
          </p:cNvSpPr>
          <p:nvPr/>
        </p:nvSpPr>
        <p:spPr bwMode="auto">
          <a:xfrm>
            <a:off x="6177418" y="4142479"/>
            <a:ext cx="168083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20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r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1600" dirty="0"/>
              <a:t>GAPDH </a:t>
            </a:r>
            <a:r>
              <a:rPr lang="en-US" altLang="zh-CN" sz="1600" dirty="0" smtClean="0"/>
              <a:t>36kDa</a:t>
            </a:r>
            <a:endParaRPr lang="en-US" altLang="zh-CN" sz="1600" dirty="0"/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37" t="30180" r="25325" b="57369"/>
          <a:stretch/>
        </p:blipFill>
        <p:spPr>
          <a:xfrm>
            <a:off x="1631817" y="1555514"/>
            <a:ext cx="1800000" cy="1216215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43" t="28843" r="24349" b="61196"/>
          <a:stretch/>
        </p:blipFill>
        <p:spPr>
          <a:xfrm>
            <a:off x="1534577" y="2872098"/>
            <a:ext cx="1800000" cy="923075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69" t="32703" r="22008" b="56838"/>
          <a:stretch/>
        </p:blipFill>
        <p:spPr>
          <a:xfrm>
            <a:off x="1437336" y="3814390"/>
            <a:ext cx="1800000" cy="994735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96" t="31708" r="16848" b="56837"/>
          <a:stretch/>
        </p:blipFill>
        <p:spPr>
          <a:xfrm>
            <a:off x="3193267" y="3889308"/>
            <a:ext cx="1800000" cy="844898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20" t="33949" r="27658" b="56588"/>
          <a:stretch/>
        </p:blipFill>
        <p:spPr>
          <a:xfrm>
            <a:off x="7798666" y="1713621"/>
            <a:ext cx="1800000" cy="900000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45" t="30961" r="21997" b="57086"/>
          <a:stretch/>
        </p:blipFill>
        <p:spPr>
          <a:xfrm>
            <a:off x="9598666" y="1677385"/>
            <a:ext cx="1800000" cy="696772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34" t="32600" r="45072" b="57439"/>
          <a:stretch/>
        </p:blipFill>
        <p:spPr>
          <a:xfrm>
            <a:off x="8049565" y="2771729"/>
            <a:ext cx="1800000" cy="679246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46" t="30608" r="41666" b="56941"/>
          <a:stretch/>
        </p:blipFill>
        <p:spPr>
          <a:xfrm>
            <a:off x="9598666" y="2728700"/>
            <a:ext cx="1800000" cy="749999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28" t="29815" r="24149" b="57734"/>
          <a:stretch/>
        </p:blipFill>
        <p:spPr>
          <a:xfrm>
            <a:off x="7798666" y="3814390"/>
            <a:ext cx="1800000" cy="1184213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56" t="32459" r="18288" b="56086"/>
          <a:stretch/>
        </p:blipFill>
        <p:spPr>
          <a:xfrm>
            <a:off x="9598666" y="3889308"/>
            <a:ext cx="1800000" cy="844896"/>
          </a:xfrm>
          <a:prstGeom prst="rect">
            <a:avLst/>
          </a:prstGeom>
        </p:spPr>
      </p:pic>
      <p:sp>
        <p:nvSpPr>
          <p:cNvPr id="3" name="文本框 16"/>
          <p:cNvSpPr txBox="1">
            <a:spLocks noChangeArrowheads="1"/>
          </p:cNvSpPr>
          <p:nvPr/>
        </p:nvSpPr>
        <p:spPr bwMode="auto">
          <a:xfrm>
            <a:off x="-32800" y="4099842"/>
            <a:ext cx="163644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20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r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1600" dirty="0"/>
              <a:t>AKT </a:t>
            </a:r>
            <a:r>
              <a:rPr lang="en-US" altLang="zh-CN" sz="1600" dirty="0" smtClean="0"/>
              <a:t>56kDa</a:t>
            </a:r>
            <a:endParaRPr lang="en-US" altLang="zh-CN" sz="1600" dirty="0"/>
          </a:p>
        </p:txBody>
      </p:sp>
      <p:sp>
        <p:nvSpPr>
          <p:cNvPr id="26" name="文本框 25"/>
          <p:cNvSpPr txBox="1"/>
          <p:nvPr/>
        </p:nvSpPr>
        <p:spPr>
          <a:xfrm rot="16200000">
            <a:off x="1718111" y="1266263"/>
            <a:ext cx="8903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shCtrl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文本框 26"/>
          <p:cNvSpPr txBox="1"/>
          <p:nvPr/>
        </p:nvSpPr>
        <p:spPr>
          <a:xfrm rot="16200000">
            <a:off x="2225614" y="1104814"/>
            <a:ext cx="12132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shSPC25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文本框 27"/>
          <p:cNvSpPr txBox="1"/>
          <p:nvPr/>
        </p:nvSpPr>
        <p:spPr>
          <a:xfrm rot="16200000">
            <a:off x="7916405" y="1266263"/>
            <a:ext cx="8903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shCtrl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文本框 28"/>
          <p:cNvSpPr txBox="1"/>
          <p:nvPr/>
        </p:nvSpPr>
        <p:spPr>
          <a:xfrm rot="16200000">
            <a:off x="8423908" y="1104814"/>
            <a:ext cx="12132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shSPC25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文本框 16"/>
          <p:cNvSpPr txBox="1">
            <a:spLocks noChangeArrowheads="1"/>
          </p:cNvSpPr>
          <p:nvPr/>
        </p:nvSpPr>
        <p:spPr bwMode="auto">
          <a:xfrm>
            <a:off x="4948084" y="2263104"/>
            <a:ext cx="79913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20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1200" dirty="0" smtClean="0"/>
              <a:t>100 </a:t>
            </a:r>
            <a:r>
              <a:rPr lang="en-US" altLang="zh-CN" sz="1200" dirty="0" err="1" smtClean="0"/>
              <a:t>kDa</a:t>
            </a:r>
            <a:endParaRPr lang="en-US" altLang="zh-CN" sz="1200" dirty="0"/>
          </a:p>
        </p:txBody>
      </p:sp>
      <p:sp>
        <p:nvSpPr>
          <p:cNvPr id="31" name="文本框 16"/>
          <p:cNvSpPr txBox="1">
            <a:spLocks noChangeArrowheads="1"/>
          </p:cNvSpPr>
          <p:nvPr/>
        </p:nvSpPr>
        <p:spPr bwMode="auto">
          <a:xfrm>
            <a:off x="4948084" y="2069214"/>
            <a:ext cx="79913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20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1200" dirty="0" smtClean="0"/>
              <a:t>130 </a:t>
            </a:r>
            <a:r>
              <a:rPr lang="en-US" altLang="zh-CN" sz="1200" dirty="0" err="1" smtClean="0"/>
              <a:t>kDa</a:t>
            </a:r>
            <a:endParaRPr lang="en-US" altLang="zh-CN" sz="1200" dirty="0"/>
          </a:p>
        </p:txBody>
      </p:sp>
      <p:sp>
        <p:nvSpPr>
          <p:cNvPr id="32" name="文本框 16"/>
          <p:cNvSpPr txBox="1">
            <a:spLocks noChangeArrowheads="1"/>
          </p:cNvSpPr>
          <p:nvPr/>
        </p:nvSpPr>
        <p:spPr bwMode="auto">
          <a:xfrm>
            <a:off x="4948084" y="1939299"/>
            <a:ext cx="79913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20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1200" dirty="0" smtClean="0"/>
              <a:t>180 </a:t>
            </a:r>
            <a:r>
              <a:rPr lang="en-US" altLang="zh-CN" sz="1200" dirty="0" err="1" smtClean="0"/>
              <a:t>kDa</a:t>
            </a:r>
            <a:endParaRPr lang="en-US" altLang="zh-CN" sz="1200" dirty="0"/>
          </a:p>
        </p:txBody>
      </p:sp>
      <p:sp>
        <p:nvSpPr>
          <p:cNvPr id="42" name="文本框 16"/>
          <p:cNvSpPr txBox="1">
            <a:spLocks noChangeArrowheads="1"/>
          </p:cNvSpPr>
          <p:nvPr/>
        </p:nvSpPr>
        <p:spPr bwMode="auto">
          <a:xfrm>
            <a:off x="4992199" y="4323258"/>
            <a:ext cx="68195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20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1200" smtClean="0"/>
              <a:t>55 </a:t>
            </a:r>
            <a:r>
              <a:rPr lang="en-US" altLang="zh-CN" sz="1200" dirty="0" err="1" smtClean="0"/>
              <a:t>kDa</a:t>
            </a:r>
            <a:endParaRPr lang="en-US" altLang="zh-CN" sz="1200" dirty="0"/>
          </a:p>
        </p:txBody>
      </p:sp>
      <p:sp>
        <p:nvSpPr>
          <p:cNvPr id="43" name="文本框 16"/>
          <p:cNvSpPr txBox="1">
            <a:spLocks noChangeArrowheads="1"/>
          </p:cNvSpPr>
          <p:nvPr/>
        </p:nvSpPr>
        <p:spPr bwMode="auto">
          <a:xfrm>
            <a:off x="4992199" y="4049229"/>
            <a:ext cx="79913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20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1200" dirty="0" smtClean="0"/>
              <a:t>70 </a:t>
            </a:r>
            <a:r>
              <a:rPr lang="en-US" altLang="zh-CN" sz="1200" dirty="0" err="1" smtClean="0"/>
              <a:t>kDa</a:t>
            </a:r>
            <a:endParaRPr lang="en-US" altLang="zh-CN" sz="1200" dirty="0"/>
          </a:p>
        </p:txBody>
      </p:sp>
      <p:sp>
        <p:nvSpPr>
          <p:cNvPr id="44" name="文本框 16"/>
          <p:cNvSpPr txBox="1">
            <a:spLocks noChangeArrowheads="1"/>
          </p:cNvSpPr>
          <p:nvPr/>
        </p:nvSpPr>
        <p:spPr bwMode="auto">
          <a:xfrm>
            <a:off x="11321666" y="2002748"/>
            <a:ext cx="68195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20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1200" smtClean="0"/>
              <a:t>55 </a:t>
            </a:r>
            <a:r>
              <a:rPr lang="en-US" altLang="zh-CN" sz="1200" dirty="0" err="1" smtClean="0"/>
              <a:t>kDa</a:t>
            </a:r>
            <a:endParaRPr lang="en-US" altLang="zh-CN" sz="1200" dirty="0"/>
          </a:p>
        </p:txBody>
      </p:sp>
      <p:sp>
        <p:nvSpPr>
          <p:cNvPr id="45" name="文本框 16"/>
          <p:cNvSpPr txBox="1">
            <a:spLocks noChangeArrowheads="1"/>
          </p:cNvSpPr>
          <p:nvPr/>
        </p:nvSpPr>
        <p:spPr bwMode="auto">
          <a:xfrm>
            <a:off x="11321666" y="1791349"/>
            <a:ext cx="79913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20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1200" dirty="0" smtClean="0"/>
              <a:t>70 </a:t>
            </a:r>
            <a:r>
              <a:rPr lang="en-US" altLang="zh-CN" sz="1200" dirty="0" err="1" smtClean="0"/>
              <a:t>kDa</a:t>
            </a:r>
            <a:endParaRPr lang="en-US" altLang="zh-CN" sz="1200" dirty="0"/>
          </a:p>
        </p:txBody>
      </p:sp>
      <p:sp>
        <p:nvSpPr>
          <p:cNvPr id="46" name="文本框 16"/>
          <p:cNvSpPr txBox="1">
            <a:spLocks noChangeArrowheads="1"/>
          </p:cNvSpPr>
          <p:nvPr/>
        </p:nvSpPr>
        <p:spPr bwMode="auto">
          <a:xfrm>
            <a:off x="11321666" y="3043661"/>
            <a:ext cx="68195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20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1200" dirty="0" smtClean="0"/>
              <a:t>15 </a:t>
            </a:r>
            <a:r>
              <a:rPr lang="en-US" altLang="zh-CN" sz="1200" dirty="0" err="1" smtClean="0"/>
              <a:t>kDa</a:t>
            </a:r>
            <a:endParaRPr lang="en-US" altLang="zh-CN" sz="1200" dirty="0"/>
          </a:p>
        </p:txBody>
      </p:sp>
      <p:sp>
        <p:nvSpPr>
          <p:cNvPr id="47" name="文本框 16"/>
          <p:cNvSpPr txBox="1">
            <a:spLocks noChangeArrowheads="1"/>
          </p:cNvSpPr>
          <p:nvPr/>
        </p:nvSpPr>
        <p:spPr bwMode="auto">
          <a:xfrm>
            <a:off x="11321666" y="2732488"/>
            <a:ext cx="79913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20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1200" dirty="0" smtClean="0"/>
              <a:t>25 </a:t>
            </a:r>
            <a:r>
              <a:rPr lang="en-US" altLang="zh-CN" sz="1200" dirty="0" err="1" smtClean="0"/>
              <a:t>kDa</a:t>
            </a:r>
            <a:endParaRPr lang="en-US" altLang="zh-CN" sz="1200" dirty="0"/>
          </a:p>
        </p:txBody>
      </p:sp>
      <p:sp>
        <p:nvSpPr>
          <p:cNvPr id="48" name="文本框 16"/>
          <p:cNvSpPr txBox="1">
            <a:spLocks noChangeArrowheads="1"/>
          </p:cNvSpPr>
          <p:nvPr/>
        </p:nvSpPr>
        <p:spPr bwMode="auto">
          <a:xfrm>
            <a:off x="11321666" y="4148138"/>
            <a:ext cx="68195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20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1200" dirty="0"/>
              <a:t>3</a:t>
            </a:r>
            <a:r>
              <a:rPr lang="en-US" altLang="zh-CN" sz="1200" dirty="0" smtClean="0"/>
              <a:t>5 </a:t>
            </a:r>
            <a:r>
              <a:rPr lang="en-US" altLang="zh-CN" sz="1200" dirty="0" err="1" smtClean="0"/>
              <a:t>kDa</a:t>
            </a:r>
            <a:endParaRPr lang="en-US" altLang="zh-CN" sz="1200" dirty="0"/>
          </a:p>
        </p:txBody>
      </p:sp>
      <p:sp>
        <p:nvSpPr>
          <p:cNvPr id="49" name="文本框 16"/>
          <p:cNvSpPr txBox="1">
            <a:spLocks noChangeArrowheads="1"/>
          </p:cNvSpPr>
          <p:nvPr/>
        </p:nvSpPr>
        <p:spPr bwMode="auto">
          <a:xfrm>
            <a:off x="11321666" y="3790509"/>
            <a:ext cx="79913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20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1200" dirty="0" smtClean="0"/>
              <a:t>40 </a:t>
            </a:r>
            <a:r>
              <a:rPr lang="en-US" altLang="zh-CN" sz="1200" dirty="0" err="1" smtClean="0"/>
              <a:t>kDa</a:t>
            </a:r>
            <a:endParaRPr lang="en-US" altLang="zh-CN" sz="1200" dirty="0"/>
          </a:p>
        </p:txBody>
      </p:sp>
      <p:pic>
        <p:nvPicPr>
          <p:cNvPr id="39" name="图片 38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95" t="31604" r="19867" b="56888"/>
          <a:stretch/>
        </p:blipFill>
        <p:spPr>
          <a:xfrm>
            <a:off x="3212416" y="1734041"/>
            <a:ext cx="1800000" cy="812900"/>
          </a:xfrm>
          <a:prstGeom prst="rect">
            <a:avLst/>
          </a:prstGeom>
        </p:spPr>
      </p:pic>
      <p:pic>
        <p:nvPicPr>
          <p:cNvPr id="40" name="图片 39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88" t="28316" r="20884" b="59354"/>
          <a:stretch/>
        </p:blipFill>
        <p:spPr>
          <a:xfrm>
            <a:off x="3192199" y="2879308"/>
            <a:ext cx="1800000" cy="794117"/>
          </a:xfrm>
          <a:prstGeom prst="rect">
            <a:avLst/>
          </a:prstGeom>
        </p:spPr>
      </p:pic>
      <p:sp>
        <p:nvSpPr>
          <p:cNvPr id="50" name="文本框 16"/>
          <p:cNvSpPr txBox="1">
            <a:spLocks noChangeArrowheads="1"/>
          </p:cNvSpPr>
          <p:nvPr/>
        </p:nvSpPr>
        <p:spPr bwMode="auto">
          <a:xfrm>
            <a:off x="4905304" y="3359030"/>
            <a:ext cx="79913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20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1200" dirty="0" smtClean="0"/>
              <a:t>100 </a:t>
            </a:r>
            <a:r>
              <a:rPr lang="en-US" altLang="zh-CN" sz="1200" dirty="0" err="1" smtClean="0"/>
              <a:t>kDa</a:t>
            </a:r>
            <a:endParaRPr lang="en-US" altLang="zh-CN" sz="1200" dirty="0"/>
          </a:p>
        </p:txBody>
      </p:sp>
      <p:sp>
        <p:nvSpPr>
          <p:cNvPr id="51" name="文本框 16"/>
          <p:cNvSpPr txBox="1">
            <a:spLocks noChangeArrowheads="1"/>
          </p:cNvSpPr>
          <p:nvPr/>
        </p:nvSpPr>
        <p:spPr bwMode="auto">
          <a:xfrm>
            <a:off x="4905304" y="3165140"/>
            <a:ext cx="79913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20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1200" dirty="0" smtClean="0"/>
              <a:t>130 </a:t>
            </a:r>
            <a:r>
              <a:rPr lang="en-US" altLang="zh-CN" sz="1200" dirty="0" err="1" smtClean="0"/>
              <a:t>kDa</a:t>
            </a:r>
            <a:endParaRPr lang="en-US" altLang="zh-CN" sz="1200" dirty="0"/>
          </a:p>
        </p:txBody>
      </p:sp>
      <p:sp>
        <p:nvSpPr>
          <p:cNvPr id="52" name="文本框 16"/>
          <p:cNvSpPr txBox="1">
            <a:spLocks noChangeArrowheads="1"/>
          </p:cNvSpPr>
          <p:nvPr/>
        </p:nvSpPr>
        <p:spPr bwMode="auto">
          <a:xfrm>
            <a:off x="4905304" y="3035225"/>
            <a:ext cx="79913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20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1200" dirty="0" smtClean="0"/>
              <a:t>180 </a:t>
            </a:r>
            <a:r>
              <a:rPr lang="en-US" altLang="zh-CN" sz="1200" dirty="0" err="1" smtClean="0"/>
              <a:t>kDa</a:t>
            </a:r>
            <a:endParaRPr lang="en-US" altLang="zh-CN" sz="1200" dirty="0"/>
          </a:p>
        </p:txBody>
      </p:sp>
    </p:spTree>
    <p:extLst>
      <p:ext uri="{BB962C8B-B14F-4D97-AF65-F5344CB8AC3E}">
        <p14:creationId xmlns:p14="http://schemas.microsoft.com/office/powerpoint/2010/main" val="1820528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77091" y="235527"/>
            <a:ext cx="25215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Figure 6C</a:t>
            </a:r>
            <a:endParaRPr lang="zh-CN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文本框 16"/>
          <p:cNvSpPr txBox="1">
            <a:spLocks noChangeArrowheads="1"/>
          </p:cNvSpPr>
          <p:nvPr/>
        </p:nvSpPr>
        <p:spPr bwMode="auto">
          <a:xfrm>
            <a:off x="2779959" y="3030499"/>
            <a:ext cx="163644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20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r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1600" dirty="0"/>
              <a:t>AKT </a:t>
            </a:r>
            <a:r>
              <a:rPr lang="en-US" altLang="zh-CN" sz="1600" dirty="0" smtClean="0"/>
              <a:t>56kDa</a:t>
            </a:r>
            <a:endParaRPr lang="en-US" altLang="zh-CN" sz="1600" dirty="0"/>
          </a:p>
        </p:txBody>
      </p:sp>
      <p:sp>
        <p:nvSpPr>
          <p:cNvPr id="4" name="文本框 16"/>
          <p:cNvSpPr txBox="1">
            <a:spLocks noChangeArrowheads="1"/>
          </p:cNvSpPr>
          <p:nvPr/>
        </p:nvSpPr>
        <p:spPr bwMode="auto">
          <a:xfrm>
            <a:off x="2902151" y="3819689"/>
            <a:ext cx="152430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20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r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1600" dirty="0"/>
              <a:t>p-AKT </a:t>
            </a:r>
            <a:r>
              <a:rPr lang="en-US" altLang="zh-CN" sz="1600" dirty="0" smtClean="0"/>
              <a:t>60kDa</a:t>
            </a:r>
            <a:endParaRPr lang="en-US" altLang="zh-CN" sz="1600" dirty="0"/>
          </a:p>
        </p:txBody>
      </p:sp>
      <p:sp>
        <p:nvSpPr>
          <p:cNvPr id="5" name="文本框 16"/>
          <p:cNvSpPr txBox="1">
            <a:spLocks noChangeArrowheads="1"/>
          </p:cNvSpPr>
          <p:nvPr/>
        </p:nvSpPr>
        <p:spPr bwMode="auto">
          <a:xfrm>
            <a:off x="2798618" y="1347707"/>
            <a:ext cx="1617789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20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r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1600" dirty="0"/>
              <a:t>PI3K </a:t>
            </a:r>
            <a:r>
              <a:rPr lang="en-US" altLang="zh-CN" sz="1600" dirty="0" smtClean="0"/>
              <a:t>110Da</a:t>
            </a:r>
            <a:endParaRPr lang="en-US" altLang="zh-CN" sz="1600" dirty="0"/>
          </a:p>
        </p:txBody>
      </p:sp>
      <p:sp>
        <p:nvSpPr>
          <p:cNvPr id="6" name="文本框 16"/>
          <p:cNvSpPr txBox="1">
            <a:spLocks noChangeArrowheads="1"/>
          </p:cNvSpPr>
          <p:nvPr/>
        </p:nvSpPr>
        <p:spPr bwMode="auto">
          <a:xfrm>
            <a:off x="2848739" y="2335843"/>
            <a:ext cx="156766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20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r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1600" dirty="0"/>
              <a:t>p-PI3K </a:t>
            </a:r>
            <a:r>
              <a:rPr lang="en-US" altLang="zh-CN" sz="1600" dirty="0" smtClean="0"/>
              <a:t>110kDa</a:t>
            </a:r>
            <a:endParaRPr lang="en-US" altLang="zh-CN" sz="1600" dirty="0"/>
          </a:p>
        </p:txBody>
      </p:sp>
      <p:sp>
        <p:nvSpPr>
          <p:cNvPr id="12" name="文本框 16"/>
          <p:cNvSpPr txBox="1">
            <a:spLocks noChangeArrowheads="1"/>
          </p:cNvSpPr>
          <p:nvPr/>
        </p:nvSpPr>
        <p:spPr bwMode="auto">
          <a:xfrm>
            <a:off x="3207551" y="4702951"/>
            <a:ext cx="121890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20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r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1600" dirty="0" err="1" smtClean="0"/>
              <a:t>Bax</a:t>
            </a:r>
            <a:r>
              <a:rPr lang="en-US" altLang="zh-CN" sz="1600" dirty="0"/>
              <a:t> </a:t>
            </a:r>
            <a:r>
              <a:rPr lang="en-US" altLang="zh-CN" sz="1600" dirty="0" smtClean="0"/>
              <a:t>21kDa</a:t>
            </a:r>
            <a:endParaRPr lang="en-US" altLang="zh-CN" sz="1600" dirty="0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40" t="47380" r="59778" b="41137"/>
          <a:stretch/>
        </p:blipFill>
        <p:spPr>
          <a:xfrm>
            <a:off x="4349332" y="1118491"/>
            <a:ext cx="2160000" cy="89821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09" t="47750" r="55808" b="34320"/>
          <a:stretch/>
        </p:blipFill>
        <p:spPr>
          <a:xfrm>
            <a:off x="7114379" y="1115525"/>
            <a:ext cx="2160000" cy="1013774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08" t="47830" r="55401" b="42201"/>
          <a:stretch/>
        </p:blipFill>
        <p:spPr>
          <a:xfrm>
            <a:off x="4349332" y="2133969"/>
            <a:ext cx="2160000" cy="791322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82" t="48753" r="50113" b="42045"/>
          <a:stretch/>
        </p:blipFill>
        <p:spPr>
          <a:xfrm>
            <a:off x="7114379" y="2228657"/>
            <a:ext cx="2160000" cy="51803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80" t="50145" r="53576" b="39723"/>
          <a:stretch/>
        </p:blipFill>
        <p:spPr>
          <a:xfrm>
            <a:off x="4349332" y="2732417"/>
            <a:ext cx="2160000" cy="759996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80" t="49006" r="49116" b="38413"/>
          <a:stretch/>
        </p:blipFill>
        <p:spPr>
          <a:xfrm>
            <a:off x="7114379" y="2846045"/>
            <a:ext cx="2160000" cy="700725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70" t="58928" r="42571" b="30742"/>
          <a:stretch/>
        </p:blipFill>
        <p:spPr>
          <a:xfrm>
            <a:off x="4349332" y="3588467"/>
            <a:ext cx="2160000" cy="800999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49" t="57651" r="33925" b="31356"/>
          <a:stretch/>
        </p:blipFill>
        <p:spPr>
          <a:xfrm>
            <a:off x="7114379" y="3646128"/>
            <a:ext cx="2160000" cy="529296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54" t="49770" r="45624" b="40161"/>
          <a:stretch/>
        </p:blipFill>
        <p:spPr>
          <a:xfrm>
            <a:off x="4349332" y="4497659"/>
            <a:ext cx="2160000" cy="763353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21" t="40892" r="37772" b="34148"/>
          <a:stretch/>
        </p:blipFill>
        <p:spPr>
          <a:xfrm>
            <a:off x="7114379" y="4274782"/>
            <a:ext cx="2160000" cy="1152947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93" t="53009" r="49625" b="37505"/>
          <a:stretch/>
        </p:blipFill>
        <p:spPr>
          <a:xfrm>
            <a:off x="4349332" y="5753818"/>
            <a:ext cx="2160000" cy="761039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60" t="49099" r="44996" b="30944"/>
          <a:stretch/>
        </p:blipFill>
        <p:spPr>
          <a:xfrm>
            <a:off x="7114379" y="5527088"/>
            <a:ext cx="2160000" cy="1057524"/>
          </a:xfrm>
          <a:prstGeom prst="rect">
            <a:avLst/>
          </a:prstGeom>
        </p:spPr>
      </p:pic>
      <p:sp>
        <p:nvSpPr>
          <p:cNvPr id="13" name="文本框 16"/>
          <p:cNvSpPr txBox="1">
            <a:spLocks noChangeArrowheads="1"/>
          </p:cNvSpPr>
          <p:nvPr/>
        </p:nvSpPr>
        <p:spPr bwMode="auto">
          <a:xfrm>
            <a:off x="2707443" y="6134337"/>
            <a:ext cx="170896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20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r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1600" dirty="0" smtClean="0">
                <a:cs typeface="Arial" panose="020B0604020202020204" pitchFamily="34" charset="0"/>
              </a:rPr>
              <a:t>β-actin </a:t>
            </a:r>
            <a:r>
              <a:rPr lang="en-US" altLang="zh-CN" sz="1600" dirty="0" smtClean="0"/>
              <a:t>43kDa</a:t>
            </a:r>
            <a:endParaRPr lang="en-US" altLang="zh-CN" sz="1600" dirty="0"/>
          </a:p>
        </p:txBody>
      </p:sp>
      <p:sp>
        <p:nvSpPr>
          <p:cNvPr id="23" name="文本框 16"/>
          <p:cNvSpPr txBox="1">
            <a:spLocks noChangeArrowheads="1"/>
          </p:cNvSpPr>
          <p:nvPr/>
        </p:nvSpPr>
        <p:spPr bwMode="auto">
          <a:xfrm>
            <a:off x="6394716" y="1519469"/>
            <a:ext cx="79913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20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1200" dirty="0" smtClean="0"/>
              <a:t>100 </a:t>
            </a:r>
            <a:r>
              <a:rPr lang="en-US" altLang="zh-CN" sz="1200" dirty="0" err="1" smtClean="0"/>
              <a:t>kDa</a:t>
            </a:r>
            <a:endParaRPr lang="en-US" altLang="zh-CN" sz="1200" dirty="0"/>
          </a:p>
        </p:txBody>
      </p:sp>
      <p:sp>
        <p:nvSpPr>
          <p:cNvPr id="24" name="文本框 16"/>
          <p:cNvSpPr txBox="1">
            <a:spLocks noChangeArrowheads="1"/>
          </p:cNvSpPr>
          <p:nvPr/>
        </p:nvSpPr>
        <p:spPr bwMode="auto">
          <a:xfrm>
            <a:off x="6394716" y="1298708"/>
            <a:ext cx="79913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20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1200" dirty="0" smtClean="0"/>
              <a:t>130 </a:t>
            </a:r>
            <a:r>
              <a:rPr lang="en-US" altLang="zh-CN" sz="1200" dirty="0" err="1" smtClean="0"/>
              <a:t>kDa</a:t>
            </a:r>
            <a:endParaRPr lang="en-US" altLang="zh-CN" sz="1200" dirty="0"/>
          </a:p>
        </p:txBody>
      </p:sp>
      <p:sp>
        <p:nvSpPr>
          <p:cNvPr id="25" name="文本框 16"/>
          <p:cNvSpPr txBox="1">
            <a:spLocks noChangeArrowheads="1"/>
          </p:cNvSpPr>
          <p:nvPr/>
        </p:nvSpPr>
        <p:spPr bwMode="auto">
          <a:xfrm>
            <a:off x="6394716" y="1115525"/>
            <a:ext cx="79913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20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1200" dirty="0" smtClean="0"/>
              <a:t>180 </a:t>
            </a:r>
            <a:r>
              <a:rPr lang="en-US" altLang="zh-CN" sz="1200" dirty="0" err="1" smtClean="0"/>
              <a:t>kDa</a:t>
            </a:r>
            <a:endParaRPr lang="en-US" altLang="zh-CN" sz="1200" dirty="0"/>
          </a:p>
        </p:txBody>
      </p:sp>
      <p:sp>
        <p:nvSpPr>
          <p:cNvPr id="26" name="文本框 16"/>
          <p:cNvSpPr txBox="1">
            <a:spLocks noChangeArrowheads="1"/>
          </p:cNvSpPr>
          <p:nvPr/>
        </p:nvSpPr>
        <p:spPr bwMode="auto">
          <a:xfrm>
            <a:off x="6394716" y="2527496"/>
            <a:ext cx="79913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20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1200" dirty="0" smtClean="0"/>
              <a:t>100 </a:t>
            </a:r>
            <a:r>
              <a:rPr lang="en-US" altLang="zh-CN" sz="1200" dirty="0" err="1" smtClean="0"/>
              <a:t>kDa</a:t>
            </a:r>
            <a:endParaRPr lang="en-US" altLang="zh-CN" sz="1200" dirty="0"/>
          </a:p>
        </p:txBody>
      </p:sp>
      <p:sp>
        <p:nvSpPr>
          <p:cNvPr id="27" name="文本框 16"/>
          <p:cNvSpPr txBox="1">
            <a:spLocks noChangeArrowheads="1"/>
          </p:cNvSpPr>
          <p:nvPr/>
        </p:nvSpPr>
        <p:spPr bwMode="auto">
          <a:xfrm>
            <a:off x="6394716" y="2356975"/>
            <a:ext cx="79913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20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1200" dirty="0" smtClean="0"/>
              <a:t>130 </a:t>
            </a:r>
            <a:r>
              <a:rPr lang="en-US" altLang="zh-CN" sz="1200" dirty="0" err="1" smtClean="0"/>
              <a:t>kDa</a:t>
            </a:r>
            <a:endParaRPr lang="en-US" altLang="zh-CN" sz="1200" dirty="0"/>
          </a:p>
        </p:txBody>
      </p:sp>
      <p:sp>
        <p:nvSpPr>
          <p:cNvPr id="28" name="文本框 16"/>
          <p:cNvSpPr txBox="1">
            <a:spLocks noChangeArrowheads="1"/>
          </p:cNvSpPr>
          <p:nvPr/>
        </p:nvSpPr>
        <p:spPr bwMode="auto">
          <a:xfrm>
            <a:off x="6394716" y="2224032"/>
            <a:ext cx="79913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20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1200" dirty="0" smtClean="0"/>
              <a:t>180 </a:t>
            </a:r>
            <a:r>
              <a:rPr lang="en-US" altLang="zh-CN" sz="1200" dirty="0" err="1" smtClean="0"/>
              <a:t>kDa</a:t>
            </a:r>
            <a:endParaRPr lang="en-US" altLang="zh-CN" sz="1200" dirty="0"/>
          </a:p>
        </p:txBody>
      </p:sp>
      <p:sp>
        <p:nvSpPr>
          <p:cNvPr id="29" name="文本框 16"/>
          <p:cNvSpPr txBox="1">
            <a:spLocks noChangeArrowheads="1"/>
          </p:cNvSpPr>
          <p:nvPr/>
        </p:nvSpPr>
        <p:spPr bwMode="auto">
          <a:xfrm>
            <a:off x="6481755" y="3205042"/>
            <a:ext cx="68195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20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1200" dirty="0" smtClean="0"/>
              <a:t>55 </a:t>
            </a:r>
            <a:r>
              <a:rPr lang="en-US" altLang="zh-CN" sz="1200" dirty="0" err="1" smtClean="0"/>
              <a:t>kDa</a:t>
            </a:r>
            <a:endParaRPr lang="en-US" altLang="zh-CN" sz="1200" dirty="0"/>
          </a:p>
        </p:txBody>
      </p:sp>
      <p:sp>
        <p:nvSpPr>
          <p:cNvPr id="30" name="文本框 16"/>
          <p:cNvSpPr txBox="1">
            <a:spLocks noChangeArrowheads="1"/>
          </p:cNvSpPr>
          <p:nvPr/>
        </p:nvSpPr>
        <p:spPr bwMode="auto">
          <a:xfrm>
            <a:off x="6344476" y="2931013"/>
            <a:ext cx="79913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20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r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1200" dirty="0" smtClean="0"/>
              <a:t>70 </a:t>
            </a:r>
            <a:r>
              <a:rPr lang="en-US" altLang="zh-CN" sz="1200" dirty="0" err="1" smtClean="0"/>
              <a:t>kDa</a:t>
            </a:r>
            <a:endParaRPr lang="en-US" altLang="zh-CN" sz="1200" dirty="0"/>
          </a:p>
        </p:txBody>
      </p:sp>
      <p:sp>
        <p:nvSpPr>
          <p:cNvPr id="31" name="文本框 16"/>
          <p:cNvSpPr txBox="1">
            <a:spLocks noChangeArrowheads="1"/>
          </p:cNvSpPr>
          <p:nvPr/>
        </p:nvSpPr>
        <p:spPr bwMode="auto">
          <a:xfrm>
            <a:off x="6481755" y="3956007"/>
            <a:ext cx="68195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20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1200" dirty="0" smtClean="0"/>
              <a:t>55 </a:t>
            </a:r>
            <a:r>
              <a:rPr lang="en-US" altLang="zh-CN" sz="1200" dirty="0" err="1" smtClean="0"/>
              <a:t>kDa</a:t>
            </a:r>
            <a:endParaRPr lang="en-US" altLang="zh-CN" sz="1200" dirty="0"/>
          </a:p>
        </p:txBody>
      </p:sp>
      <p:sp>
        <p:nvSpPr>
          <p:cNvPr id="32" name="文本框 16"/>
          <p:cNvSpPr txBox="1">
            <a:spLocks noChangeArrowheads="1"/>
          </p:cNvSpPr>
          <p:nvPr/>
        </p:nvSpPr>
        <p:spPr bwMode="auto">
          <a:xfrm>
            <a:off x="6364572" y="3712122"/>
            <a:ext cx="79913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20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r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1200" dirty="0" smtClean="0"/>
              <a:t>70 </a:t>
            </a:r>
            <a:r>
              <a:rPr lang="en-US" altLang="zh-CN" sz="1200" dirty="0" err="1" smtClean="0"/>
              <a:t>kDa</a:t>
            </a:r>
            <a:endParaRPr lang="en-US" altLang="zh-CN" sz="1200" dirty="0"/>
          </a:p>
        </p:txBody>
      </p:sp>
      <p:sp>
        <p:nvSpPr>
          <p:cNvPr id="33" name="文本框 16"/>
          <p:cNvSpPr txBox="1">
            <a:spLocks noChangeArrowheads="1"/>
          </p:cNvSpPr>
          <p:nvPr/>
        </p:nvSpPr>
        <p:spPr bwMode="auto">
          <a:xfrm>
            <a:off x="6481755" y="5092533"/>
            <a:ext cx="68195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20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1200" dirty="0" smtClean="0"/>
              <a:t>15 </a:t>
            </a:r>
            <a:r>
              <a:rPr lang="en-US" altLang="zh-CN" sz="1200" dirty="0" err="1" smtClean="0"/>
              <a:t>kDa</a:t>
            </a:r>
            <a:endParaRPr lang="en-US" altLang="zh-CN" sz="1200" dirty="0"/>
          </a:p>
        </p:txBody>
      </p:sp>
      <p:sp>
        <p:nvSpPr>
          <p:cNvPr id="34" name="文本框 16"/>
          <p:cNvSpPr txBox="1">
            <a:spLocks noChangeArrowheads="1"/>
          </p:cNvSpPr>
          <p:nvPr/>
        </p:nvSpPr>
        <p:spPr bwMode="auto">
          <a:xfrm>
            <a:off x="6364572" y="4431248"/>
            <a:ext cx="79913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20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r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1200" dirty="0" smtClean="0"/>
              <a:t>25 </a:t>
            </a:r>
            <a:r>
              <a:rPr lang="en-US" altLang="zh-CN" sz="1200" dirty="0" err="1" smtClean="0"/>
              <a:t>kDa</a:t>
            </a:r>
            <a:endParaRPr lang="en-US" altLang="zh-CN" sz="1200" dirty="0"/>
          </a:p>
        </p:txBody>
      </p:sp>
      <p:sp>
        <p:nvSpPr>
          <p:cNvPr id="35" name="文本框 34"/>
          <p:cNvSpPr txBox="1"/>
          <p:nvPr/>
        </p:nvSpPr>
        <p:spPr>
          <a:xfrm>
            <a:off x="6490831" y="6297313"/>
            <a:ext cx="6929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40 </a:t>
            </a:r>
            <a:r>
              <a:rPr lang="en-US" altLang="zh-CN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6490831" y="5928297"/>
            <a:ext cx="6929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55 </a:t>
            </a:r>
            <a:r>
              <a:rPr lang="en-US" altLang="zh-CN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文本框 36"/>
          <p:cNvSpPr txBox="1"/>
          <p:nvPr/>
        </p:nvSpPr>
        <p:spPr>
          <a:xfrm rot="16200000">
            <a:off x="4164427" y="720748"/>
            <a:ext cx="8903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shCtrl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文本框 37"/>
          <p:cNvSpPr txBox="1"/>
          <p:nvPr/>
        </p:nvSpPr>
        <p:spPr>
          <a:xfrm rot="16200000">
            <a:off x="4671930" y="559299"/>
            <a:ext cx="12132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shSPC25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5634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994</TotalTime>
  <Words>276</Words>
  <Application>Microsoft Office PowerPoint</Application>
  <PresentationFormat>宽屏</PresentationFormat>
  <Paragraphs>171</Paragraphs>
  <Slides>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14" baseType="lpstr">
      <vt:lpstr>宋体</vt:lpstr>
      <vt:lpstr>微软雅黑</vt:lpstr>
      <vt:lpstr>Arial</vt:lpstr>
      <vt:lpstr>Calibri</vt:lpstr>
      <vt:lpstr>Calibri Light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Administrator</cp:lastModifiedBy>
  <cp:revision>61</cp:revision>
  <dcterms:created xsi:type="dcterms:W3CDTF">2023-07-12T03:31:08Z</dcterms:created>
  <dcterms:modified xsi:type="dcterms:W3CDTF">2023-07-21T06:16:14Z</dcterms:modified>
</cp:coreProperties>
</file>