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48" y="-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FACD5-13A1-3318-AAFA-3172D329F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BE1CED-E176-3E12-79BC-02A2D2AA2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4463C3-3E32-8ED0-70CF-20E62028A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9CCD56-37E3-D9FE-A506-1D07B382F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F2A5AE-7AD3-5D09-D4BA-97401D657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564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C9438-1BCD-9EE9-370E-9307630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7B6F34-1A6F-4DC7-935A-5A93929C1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4D0439-BDC0-9567-E48F-0E495FFB5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97EE56-8B28-DF8C-F706-AE6EF12B0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808D3F-7DDF-0F4F-AF57-7382C5A3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60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08B67D0-5FDD-D2F8-27E1-2BDB3FCDC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EC2838-1657-5648-E13E-1F53C17FB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76596F-59F4-BDA0-FD81-E35BC0DAD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524F1C-211E-6A46-AD00-1153659D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814C9A-2A00-D0F2-6893-F24BFF66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54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45BBBE-DA31-312B-FC16-2CFD4F78E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C17639-02FC-806E-0948-4DE791063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79764A-C4E1-FD36-4C2C-A13E1A371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0E0C57-7028-B3D3-4255-E6C21C826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A911C7-2B0E-EAFD-2BED-1969F947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625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15642F-34BE-C669-B4E6-3EC5922E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17D1A5-073C-2D88-2547-D32D2B03C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BD20BB-E6A5-C3E0-8154-C21EF7AC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1A3967-D1EC-EF62-8650-BB10B6515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A92534-2BCC-F370-67E2-9BAABDA3C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44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D7268-DA49-15AD-67E7-E2D68B4A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B2522B-2704-D8C5-B349-5F66909F0E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CF6D2B-3D62-60D7-5E57-B63E8D5296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EA50B2-4FEF-1ECC-DE19-82E69A34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DD25F7-691A-47D9-5A60-3CFCB05D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07038BD-9B4A-D46C-F1EC-5F0330E64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85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B2D647-9D67-DAC9-317C-FD6280B5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245A75-3FA6-9576-6B0B-75CC40DE0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16993B-18C2-A7EF-7AA2-A0DA04A43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EBE57B2-5FE9-99CB-D09F-CE3F7C826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2C1B88-B1C6-E415-FA40-189E435E0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DFA94DA-DB90-E93E-DB74-664CD9323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23EF55-2F7A-195A-4C90-39D343123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D24E3D4-08FB-4A41-8F6E-5B682A7E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37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1C01B1-E38F-FFBA-5DAF-F84CF3443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9E49920-1CF8-50EF-655E-6CAFA5B2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B822AEF-1ADE-50F0-3B15-FF506F12F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978AE5A-4754-F230-C3A0-E15D2F46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5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5043390-7E59-6741-EF01-FCE456D69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1B5D7A-53AC-9234-3039-DDD0F2EC6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267C88-809F-7CD6-8BA7-418B0D70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40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875E2E-61FA-2D1D-0146-C54E07E2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8073DD-0A80-3332-8477-5DCD30F0E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B12A51-BE90-8AD1-BC29-6673252D1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A32C6A0-F64F-F095-53CC-A1ED5E06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434DD8-D46A-2DC6-BFA4-D329FBBC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A4785B-645C-80E1-8AED-2ABB3B78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63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1CECA-2BDE-5FE9-D637-B9FD78B7B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02122DB-8B7B-52B6-E034-9E1F92852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D84197-60D1-1F1C-D433-CBAAAFF8E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A491A5-8F18-CD06-1F6E-BECDD1B68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F154FD-F771-D854-9B21-21CC13D3C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52E222-9EC3-5733-D627-48596340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93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C2CBFF-B04E-A727-A3F6-13EA0F625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929E08C-6AD4-9FEB-DA7F-B8BC09298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E43A69-07F3-62B2-F42A-7022C8E8B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C4131-108B-412F-B959-C1F0A1B9D409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AEF1F5-133B-BB2F-B500-2011B4C29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1BB906-43E5-6415-9796-66AC407E2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9EC0-E7B4-47B7-A835-8DC8FCDB94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62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DFEFC97-6969-5263-D013-0CC50EDA300F}"/>
              </a:ext>
            </a:extLst>
          </p:cNvPr>
          <p:cNvSpPr txBox="1"/>
          <p:nvPr/>
        </p:nvSpPr>
        <p:spPr>
          <a:xfrm>
            <a:off x="508952" y="3506695"/>
            <a:ext cx="6670156" cy="73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ea typeface="Calibri" panose="020F0502020204030204" pitchFamily="34" charset="0"/>
                <a:cs typeface="Arial" panose="020B0604020202020204" pitchFamily="34" charset="0"/>
              </a:rPr>
              <a:t>Supplemental table: List of studies and case series with HMAs for patients with AML.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ea typeface="Calibri" panose="020F0502020204030204" pitchFamily="34" charset="0"/>
                <a:cs typeface="Arial" panose="020B0604020202020204" pitchFamily="34" charset="0"/>
              </a:rPr>
              <a:t>Abbreviations: AZA: </a:t>
            </a:r>
            <a:r>
              <a:rPr lang="en-GB" sz="900" dirty="0" err="1">
                <a:ea typeface="Calibri" panose="020F0502020204030204" pitchFamily="34" charset="0"/>
                <a:cs typeface="Arial" panose="020B0604020202020204" pitchFamily="34" charset="0"/>
              </a:rPr>
              <a:t>azacitidine</a:t>
            </a:r>
            <a:r>
              <a:rPr lang="en-GB" sz="900" dirty="0">
                <a:ea typeface="Calibri" panose="020F0502020204030204" pitchFamily="34" charset="0"/>
                <a:cs typeface="Arial" panose="020B0604020202020204" pitchFamily="34" charset="0"/>
              </a:rPr>
              <a:t>, CCR: conventional care regimens; NCT: </a:t>
            </a:r>
            <a:r>
              <a:rPr lang="de-DE" sz="900" dirty="0">
                <a:ea typeface="Calibri" panose="020F0502020204030204" pitchFamily="34" charset="0"/>
                <a:cs typeface="Arial" panose="020B0604020202020204" pitchFamily="34" charset="0"/>
              </a:rPr>
              <a:t>National Clinical Trial</a:t>
            </a:r>
            <a:r>
              <a:rPr lang="en-GB" sz="900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de-DE" sz="9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900" spc="14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*Number in German Clinical Trials Registry</a:t>
            </a:r>
            <a:endParaRPr lang="de-DE" sz="9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82A8A97-3DC1-0CD9-ED55-850D9601F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748" y="676481"/>
            <a:ext cx="1713491" cy="61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1" rIns="91440" bIns="45721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de-DE" sz="1200" b="1" dirty="0">
                <a:ea typeface="Calibri" panose="020F0502020204030204" pitchFamily="34" charset="0"/>
                <a:cs typeface="Arial" panose="020B0604020202020204" pitchFamily="34" charset="0"/>
              </a:rPr>
              <a:t>Supplemental</a:t>
            </a:r>
            <a:r>
              <a:rPr lang="en-GB" altLang="de-DE" sz="1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 sz="1200" b="1" dirty="0">
                <a:ea typeface="Calibri" panose="020F0502020204030204" pitchFamily="34" charset="0"/>
                <a:cs typeface="Arial" panose="020B0604020202020204" pitchFamily="34" charset="0"/>
              </a:rPr>
              <a:t>Table:</a:t>
            </a:r>
            <a:endParaRPr lang="de-DE" altLang="de-DE" sz="1200" b="1" dirty="0">
              <a:cs typeface="Arial" panose="020B060402020202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400" dirty="0"/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801" dirty="0"/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BB21D0FF-AAF3-4C99-92FD-FDB4CC8C1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529861"/>
              </p:ext>
            </p:extLst>
          </p:nvPr>
        </p:nvGraphicFramePr>
        <p:xfrm>
          <a:off x="566102" y="1119027"/>
          <a:ext cx="8641716" cy="2232279"/>
        </p:xfrm>
        <a:graphic>
          <a:graphicData uri="http://schemas.openxmlformats.org/drawingml/2006/table">
            <a:tbl>
              <a:tblPr firstRow="1" firstCol="1" bandRow="1"/>
              <a:tblGrid>
                <a:gridCol w="2202498">
                  <a:extLst>
                    <a:ext uri="{9D8B030D-6E8A-4147-A177-3AD203B41FA5}">
                      <a16:colId xmlns:a16="http://schemas.microsoft.com/office/drawing/2014/main" val="351592511"/>
                    </a:ext>
                  </a:extLst>
                </a:gridCol>
                <a:gridCol w="1272748">
                  <a:extLst>
                    <a:ext uri="{9D8B030D-6E8A-4147-A177-3AD203B41FA5}">
                      <a16:colId xmlns:a16="http://schemas.microsoft.com/office/drawing/2014/main" val="2149930744"/>
                    </a:ext>
                  </a:extLst>
                </a:gridCol>
                <a:gridCol w="2035602">
                  <a:extLst>
                    <a:ext uri="{9D8B030D-6E8A-4147-A177-3AD203B41FA5}">
                      <a16:colId xmlns:a16="http://schemas.microsoft.com/office/drawing/2014/main" val="2895869592"/>
                    </a:ext>
                  </a:extLst>
                </a:gridCol>
                <a:gridCol w="2115461">
                  <a:extLst>
                    <a:ext uri="{9D8B030D-6E8A-4147-A177-3AD203B41FA5}">
                      <a16:colId xmlns:a16="http://schemas.microsoft.com/office/drawing/2014/main" val="3806173751"/>
                    </a:ext>
                  </a:extLst>
                </a:gridCol>
                <a:gridCol w="1015407">
                  <a:extLst>
                    <a:ext uri="{9D8B030D-6E8A-4147-A177-3AD203B41FA5}">
                      <a16:colId xmlns:a16="http://schemas.microsoft.com/office/drawing/2014/main" val="26702895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HMA alone or in combination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Number</a:t>
                      </a:r>
                      <a:r>
                        <a:rPr lang="de-D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de-D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patients</a:t>
                      </a:r>
                      <a:r>
                        <a:rPr lang="de-DE" sz="1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(experimental arm)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Treatment cycle median (range)</a:t>
                      </a:r>
                      <a:r>
                        <a:rPr lang="de-DE" sz="1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of HMA arm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Trial </a:t>
                      </a:r>
                      <a:r>
                        <a:rPr lang="de-D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name</a:t>
                      </a:r>
                      <a:r>
                        <a:rPr lang="de-D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NCT </a:t>
                      </a:r>
                      <a:r>
                        <a:rPr lang="de-D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number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Author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1982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DAC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 (1-25)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NCT00358644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Cashen et al. (2010)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4817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DAC (+ATRA)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227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5+ (1-23)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21212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DRKS00000069*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Lübbert et al. (2012)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5905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DAC vs. supportive care or cytarabine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238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(1-29)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NCT00260832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Kantarjian et al. (2012)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11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AZA vs. CCR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241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 (1-28)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1A1A1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NCT01074047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Dombret et al. (2015)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8375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DAC or AZA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25, 27, 27, 28, 30, 37, 45, 49 (25-49)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retrospective case series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Maakaron et al. (2020)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4446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AZA-Ven vs. AZA-Placebo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283 vs. 144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(1-30) vs. 4.5 (1-26)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VIALE-A, NCT02993523</a:t>
                      </a:r>
                      <a:endParaRPr lang="de-D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DiNardo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et al. (2020)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353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813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195</Words>
  <Application>Microsoft Office PowerPoint</Application>
  <PresentationFormat>Breitbild</PresentationFormat>
  <Paragraphs>39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Bence Deak</dc:creator>
  <cp:lastModifiedBy>Bence Deak</cp:lastModifiedBy>
  <cp:revision>3</cp:revision>
  <dcterms:created xsi:type="dcterms:W3CDTF">2023-07-17T18:47:03Z</dcterms:created>
  <dcterms:modified xsi:type="dcterms:W3CDTF">2023-08-08T12:52:05Z</dcterms:modified>
</cp:coreProperties>
</file>