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63" r:id="rId2"/>
    <p:sldId id="258" r:id="rId3"/>
    <p:sldId id="307" r:id="rId4"/>
    <p:sldId id="313" r:id="rId5"/>
  </p:sldIdLst>
  <p:sldSz cx="10799763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160" userDrawn="1">
          <p15:clr>
            <a:srgbClr val="A4A3A4"/>
          </p15:clr>
        </p15:guide>
        <p15:guide id="4" pos="340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jinju" initials="kj" lastIdx="6" clrIdx="0">
    <p:extLst>
      <p:ext uri="{19B8F6BF-5375-455C-9EA6-DF929625EA0E}">
        <p15:presenceInfo xmlns:p15="http://schemas.microsoft.com/office/powerpoint/2012/main" userId="S::jinju.kim@medpacto.onmicrosoft.com::bbe4db56-b011-4ad4-bb9e-8c4400b56d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576" autoAdjust="0"/>
  </p:normalViewPr>
  <p:slideViewPr>
    <p:cSldViewPr snapToGrid="0" showGuides="1">
      <p:cViewPr varScale="1">
        <p:scale>
          <a:sx n="103" d="100"/>
          <a:sy n="103" d="100"/>
        </p:scale>
        <p:origin x="1302" y="114"/>
      </p:cViewPr>
      <p:guideLst>
        <p:guide orient="horz" pos="2160"/>
        <p:guide pos="340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30CDE-E856-4EAB-9898-B75F7F53973B}" type="datetimeFigureOut">
              <a:rPr lang="ko-KR" altLang="en-US" smtClean="0"/>
              <a:t>2023-09-07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0125" y="1143000"/>
            <a:ext cx="48577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30AD4-80D3-489E-A45D-3D2083FB1F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2313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9971" y="1122363"/>
            <a:ext cx="8099822" cy="2387600"/>
          </a:xfrm>
        </p:spPr>
        <p:txBody>
          <a:bodyPr anchor="b"/>
          <a:lstStyle>
            <a:lvl1pPr algn="ctr">
              <a:defRPr sz="531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3602038"/>
            <a:ext cx="8099822" cy="1655762"/>
          </a:xfrm>
        </p:spPr>
        <p:txBody>
          <a:bodyPr/>
          <a:lstStyle>
            <a:lvl1pPr marL="0" indent="0" algn="ctr">
              <a:buNone/>
              <a:defRPr sz="2126"/>
            </a:lvl1pPr>
            <a:lvl2pPr marL="404988" indent="0" algn="ctr">
              <a:buNone/>
              <a:defRPr sz="1772"/>
            </a:lvl2pPr>
            <a:lvl3pPr marL="809976" indent="0" algn="ctr">
              <a:buNone/>
              <a:defRPr sz="1594"/>
            </a:lvl3pPr>
            <a:lvl4pPr marL="1214963" indent="0" algn="ctr">
              <a:buNone/>
              <a:defRPr sz="1417"/>
            </a:lvl4pPr>
            <a:lvl5pPr marL="1619951" indent="0" algn="ctr">
              <a:buNone/>
              <a:defRPr sz="1417"/>
            </a:lvl5pPr>
            <a:lvl6pPr marL="2024939" indent="0" algn="ctr">
              <a:buNone/>
              <a:defRPr sz="1417"/>
            </a:lvl6pPr>
            <a:lvl7pPr marL="2429927" indent="0" algn="ctr">
              <a:buNone/>
              <a:defRPr sz="1417"/>
            </a:lvl7pPr>
            <a:lvl8pPr marL="2834914" indent="0" algn="ctr">
              <a:buNone/>
              <a:defRPr sz="1417"/>
            </a:lvl8pPr>
            <a:lvl9pPr marL="3239902" indent="0" algn="ctr">
              <a:buNone/>
              <a:defRPr sz="1417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FC2C7-6580-4F71-AF20-790A7525A14B}" type="datetimeFigureOut">
              <a:rPr lang="ko-KR" altLang="en-US" smtClean="0"/>
              <a:t>2023-09-07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B37A-DC73-4B7D-8B95-6FCAAA002E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458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FC2C7-6580-4F71-AF20-790A7525A14B}" type="datetimeFigureOut">
              <a:rPr lang="ko-KR" altLang="en-US" smtClean="0"/>
              <a:t>2023-09-07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B37A-DC73-4B7D-8B95-6FCAAA002E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6131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1709739"/>
            <a:ext cx="9314796" cy="2852737"/>
          </a:xfrm>
        </p:spPr>
        <p:txBody>
          <a:bodyPr anchor="b"/>
          <a:lstStyle>
            <a:lvl1pPr>
              <a:defRPr sz="531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4589464"/>
            <a:ext cx="9314796" cy="1500187"/>
          </a:xfrm>
        </p:spPr>
        <p:txBody>
          <a:bodyPr/>
          <a:lstStyle>
            <a:lvl1pPr marL="0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1pPr>
            <a:lvl2pPr marL="404988" indent="0">
              <a:buNone/>
              <a:defRPr sz="1772">
                <a:solidFill>
                  <a:schemeClr val="tx1">
                    <a:tint val="75000"/>
                  </a:schemeClr>
                </a:solidFill>
              </a:defRPr>
            </a:lvl2pPr>
            <a:lvl3pPr marL="809976" indent="0">
              <a:buNone/>
              <a:defRPr sz="1594">
                <a:solidFill>
                  <a:schemeClr val="tx1">
                    <a:tint val="75000"/>
                  </a:schemeClr>
                </a:solidFill>
              </a:defRPr>
            </a:lvl3pPr>
            <a:lvl4pPr marL="1214963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4pPr>
            <a:lvl5pPr marL="1619951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5pPr>
            <a:lvl6pPr marL="2024939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6pPr>
            <a:lvl7pPr marL="242992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7pPr>
            <a:lvl8pPr marL="2834914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8pPr>
            <a:lvl9pPr marL="3239902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FC2C7-6580-4F71-AF20-790A7525A14B}" type="datetimeFigureOut">
              <a:rPr lang="ko-KR" altLang="en-US" smtClean="0"/>
              <a:t>2023-09-07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B37A-DC73-4B7D-8B95-6FCAAA002E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5617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1825625"/>
            <a:ext cx="4589899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1825625"/>
            <a:ext cx="4589899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FC2C7-6580-4F71-AF20-790A7525A14B}" type="datetimeFigureOut">
              <a:rPr lang="ko-KR" altLang="en-US" smtClean="0"/>
              <a:t>2023-09-07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B37A-DC73-4B7D-8B95-6FCAAA002E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1856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365126"/>
            <a:ext cx="9314796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1" y="1681163"/>
            <a:ext cx="4568806" cy="823912"/>
          </a:xfrm>
        </p:spPr>
        <p:txBody>
          <a:bodyPr anchor="b"/>
          <a:lstStyle>
            <a:lvl1pPr marL="0" indent="0">
              <a:buNone/>
              <a:defRPr sz="2126" b="1"/>
            </a:lvl1pPr>
            <a:lvl2pPr marL="404988" indent="0">
              <a:buNone/>
              <a:defRPr sz="1772" b="1"/>
            </a:lvl2pPr>
            <a:lvl3pPr marL="809976" indent="0">
              <a:buNone/>
              <a:defRPr sz="1594" b="1"/>
            </a:lvl3pPr>
            <a:lvl4pPr marL="1214963" indent="0">
              <a:buNone/>
              <a:defRPr sz="1417" b="1"/>
            </a:lvl4pPr>
            <a:lvl5pPr marL="1619951" indent="0">
              <a:buNone/>
              <a:defRPr sz="1417" b="1"/>
            </a:lvl5pPr>
            <a:lvl6pPr marL="2024939" indent="0">
              <a:buNone/>
              <a:defRPr sz="1417" b="1"/>
            </a:lvl6pPr>
            <a:lvl7pPr marL="2429927" indent="0">
              <a:buNone/>
              <a:defRPr sz="1417" b="1"/>
            </a:lvl7pPr>
            <a:lvl8pPr marL="2834914" indent="0">
              <a:buNone/>
              <a:defRPr sz="1417" b="1"/>
            </a:lvl8pPr>
            <a:lvl9pPr marL="3239902" indent="0">
              <a:buNone/>
              <a:defRPr sz="1417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1" y="2505075"/>
            <a:ext cx="4568806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0" y="1681163"/>
            <a:ext cx="4591306" cy="823912"/>
          </a:xfrm>
        </p:spPr>
        <p:txBody>
          <a:bodyPr anchor="b"/>
          <a:lstStyle>
            <a:lvl1pPr marL="0" indent="0">
              <a:buNone/>
              <a:defRPr sz="2126" b="1"/>
            </a:lvl1pPr>
            <a:lvl2pPr marL="404988" indent="0">
              <a:buNone/>
              <a:defRPr sz="1772" b="1"/>
            </a:lvl2pPr>
            <a:lvl3pPr marL="809976" indent="0">
              <a:buNone/>
              <a:defRPr sz="1594" b="1"/>
            </a:lvl3pPr>
            <a:lvl4pPr marL="1214963" indent="0">
              <a:buNone/>
              <a:defRPr sz="1417" b="1"/>
            </a:lvl4pPr>
            <a:lvl5pPr marL="1619951" indent="0">
              <a:buNone/>
              <a:defRPr sz="1417" b="1"/>
            </a:lvl5pPr>
            <a:lvl6pPr marL="2024939" indent="0">
              <a:buNone/>
              <a:defRPr sz="1417" b="1"/>
            </a:lvl6pPr>
            <a:lvl7pPr marL="2429927" indent="0">
              <a:buNone/>
              <a:defRPr sz="1417" b="1"/>
            </a:lvl7pPr>
            <a:lvl8pPr marL="2834914" indent="0">
              <a:buNone/>
              <a:defRPr sz="1417" b="1"/>
            </a:lvl8pPr>
            <a:lvl9pPr marL="3239902" indent="0">
              <a:buNone/>
              <a:defRPr sz="1417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0" y="2505075"/>
            <a:ext cx="4591306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FC2C7-6580-4F71-AF20-790A7525A14B}" type="datetimeFigureOut">
              <a:rPr lang="ko-KR" altLang="en-US" smtClean="0"/>
              <a:t>2023-09-07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B37A-DC73-4B7D-8B95-6FCAAA002E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3133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FC2C7-6580-4F71-AF20-790A7525A14B}" type="datetimeFigureOut">
              <a:rPr lang="ko-KR" altLang="en-US" smtClean="0"/>
              <a:t>2023-09-07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B37A-DC73-4B7D-8B95-6FCAAA002E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9186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FC2C7-6580-4F71-AF20-790A7525A14B}" type="datetimeFigureOut">
              <a:rPr lang="ko-KR" altLang="en-US" smtClean="0"/>
              <a:t>2023-09-07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B37A-DC73-4B7D-8B95-6FCAAA002E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619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1" y="457200"/>
            <a:ext cx="3483204" cy="1600200"/>
          </a:xfrm>
        </p:spPr>
        <p:txBody>
          <a:bodyPr anchor="b"/>
          <a:lstStyle>
            <a:lvl1pPr>
              <a:defRPr sz="283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987426"/>
            <a:ext cx="5467380" cy="4873625"/>
          </a:xfrm>
        </p:spPr>
        <p:txBody>
          <a:bodyPr/>
          <a:lstStyle>
            <a:lvl1pPr>
              <a:defRPr sz="2835"/>
            </a:lvl1pPr>
            <a:lvl2pPr>
              <a:defRPr sz="2480"/>
            </a:lvl2pPr>
            <a:lvl3pPr>
              <a:defRPr sz="2126"/>
            </a:lvl3pPr>
            <a:lvl4pPr>
              <a:defRPr sz="1772"/>
            </a:lvl4pPr>
            <a:lvl5pPr>
              <a:defRPr sz="1772"/>
            </a:lvl5pPr>
            <a:lvl6pPr>
              <a:defRPr sz="1772"/>
            </a:lvl6pPr>
            <a:lvl7pPr>
              <a:defRPr sz="1772"/>
            </a:lvl7pPr>
            <a:lvl8pPr>
              <a:defRPr sz="1772"/>
            </a:lvl8pPr>
            <a:lvl9pPr>
              <a:defRPr sz="1772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1" y="2057400"/>
            <a:ext cx="3483204" cy="3811588"/>
          </a:xfrm>
        </p:spPr>
        <p:txBody>
          <a:bodyPr/>
          <a:lstStyle>
            <a:lvl1pPr marL="0" indent="0">
              <a:buNone/>
              <a:defRPr sz="1417"/>
            </a:lvl1pPr>
            <a:lvl2pPr marL="404988" indent="0">
              <a:buNone/>
              <a:defRPr sz="1240"/>
            </a:lvl2pPr>
            <a:lvl3pPr marL="809976" indent="0">
              <a:buNone/>
              <a:defRPr sz="1063"/>
            </a:lvl3pPr>
            <a:lvl4pPr marL="1214963" indent="0">
              <a:buNone/>
              <a:defRPr sz="886"/>
            </a:lvl4pPr>
            <a:lvl5pPr marL="1619951" indent="0">
              <a:buNone/>
              <a:defRPr sz="886"/>
            </a:lvl5pPr>
            <a:lvl6pPr marL="2024939" indent="0">
              <a:buNone/>
              <a:defRPr sz="886"/>
            </a:lvl6pPr>
            <a:lvl7pPr marL="2429927" indent="0">
              <a:buNone/>
              <a:defRPr sz="886"/>
            </a:lvl7pPr>
            <a:lvl8pPr marL="2834914" indent="0">
              <a:buNone/>
              <a:defRPr sz="886"/>
            </a:lvl8pPr>
            <a:lvl9pPr marL="3239902" indent="0">
              <a:buNone/>
              <a:defRPr sz="886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FC2C7-6580-4F71-AF20-790A7525A14B}" type="datetimeFigureOut">
              <a:rPr lang="ko-KR" altLang="en-US" smtClean="0"/>
              <a:t>2023-09-07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B37A-DC73-4B7D-8B95-6FCAAA002E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850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1" y="457200"/>
            <a:ext cx="3483204" cy="1600200"/>
          </a:xfrm>
        </p:spPr>
        <p:txBody>
          <a:bodyPr anchor="b"/>
          <a:lstStyle>
            <a:lvl1pPr>
              <a:defRPr sz="283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987426"/>
            <a:ext cx="5467380" cy="4873625"/>
          </a:xfrm>
        </p:spPr>
        <p:txBody>
          <a:bodyPr anchor="t"/>
          <a:lstStyle>
            <a:lvl1pPr marL="0" indent="0">
              <a:buNone/>
              <a:defRPr sz="2835"/>
            </a:lvl1pPr>
            <a:lvl2pPr marL="404988" indent="0">
              <a:buNone/>
              <a:defRPr sz="2480"/>
            </a:lvl2pPr>
            <a:lvl3pPr marL="809976" indent="0">
              <a:buNone/>
              <a:defRPr sz="2126"/>
            </a:lvl3pPr>
            <a:lvl4pPr marL="1214963" indent="0">
              <a:buNone/>
              <a:defRPr sz="1772"/>
            </a:lvl4pPr>
            <a:lvl5pPr marL="1619951" indent="0">
              <a:buNone/>
              <a:defRPr sz="1772"/>
            </a:lvl5pPr>
            <a:lvl6pPr marL="2024939" indent="0">
              <a:buNone/>
              <a:defRPr sz="1772"/>
            </a:lvl6pPr>
            <a:lvl7pPr marL="2429927" indent="0">
              <a:buNone/>
              <a:defRPr sz="1772"/>
            </a:lvl7pPr>
            <a:lvl8pPr marL="2834914" indent="0">
              <a:buNone/>
              <a:defRPr sz="1772"/>
            </a:lvl8pPr>
            <a:lvl9pPr marL="3239902" indent="0">
              <a:buNone/>
              <a:defRPr sz="1772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1" y="2057400"/>
            <a:ext cx="3483204" cy="3811588"/>
          </a:xfrm>
        </p:spPr>
        <p:txBody>
          <a:bodyPr/>
          <a:lstStyle>
            <a:lvl1pPr marL="0" indent="0">
              <a:buNone/>
              <a:defRPr sz="1417"/>
            </a:lvl1pPr>
            <a:lvl2pPr marL="404988" indent="0">
              <a:buNone/>
              <a:defRPr sz="1240"/>
            </a:lvl2pPr>
            <a:lvl3pPr marL="809976" indent="0">
              <a:buNone/>
              <a:defRPr sz="1063"/>
            </a:lvl3pPr>
            <a:lvl4pPr marL="1214963" indent="0">
              <a:buNone/>
              <a:defRPr sz="886"/>
            </a:lvl4pPr>
            <a:lvl5pPr marL="1619951" indent="0">
              <a:buNone/>
              <a:defRPr sz="886"/>
            </a:lvl5pPr>
            <a:lvl6pPr marL="2024939" indent="0">
              <a:buNone/>
              <a:defRPr sz="886"/>
            </a:lvl6pPr>
            <a:lvl7pPr marL="2429927" indent="0">
              <a:buNone/>
              <a:defRPr sz="886"/>
            </a:lvl7pPr>
            <a:lvl8pPr marL="2834914" indent="0">
              <a:buNone/>
              <a:defRPr sz="886"/>
            </a:lvl8pPr>
            <a:lvl9pPr marL="3239902" indent="0">
              <a:buNone/>
              <a:defRPr sz="886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FC2C7-6580-4F71-AF20-790A7525A14B}" type="datetimeFigureOut">
              <a:rPr lang="ko-KR" altLang="en-US" smtClean="0"/>
              <a:t>2023-09-07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B37A-DC73-4B7D-8B95-6FCAAA002E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3697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FC2C7-6580-4F71-AF20-790A7525A14B}" type="datetimeFigureOut">
              <a:rPr lang="ko-KR" altLang="en-US" smtClean="0"/>
              <a:t>2023-09-07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B37A-DC73-4B7D-8B95-6FCAAA002E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329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0" y="365125"/>
            <a:ext cx="2328699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365125"/>
            <a:ext cx="68511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FC2C7-6580-4F71-AF20-790A7525A14B}" type="datetimeFigureOut">
              <a:rPr lang="ko-KR" altLang="en-US" smtClean="0"/>
              <a:t>2023-09-07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B37A-DC73-4B7D-8B95-6FCAAA002E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3637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365126"/>
            <a:ext cx="931479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1825625"/>
            <a:ext cx="931479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6356351"/>
            <a:ext cx="24299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FC2C7-6580-4F71-AF20-790A7525A14B}" type="datetimeFigureOut">
              <a:rPr lang="ko-KR" altLang="en-US" smtClean="0"/>
              <a:t>2023-09-07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6356351"/>
            <a:ext cx="3644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6356351"/>
            <a:ext cx="24299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9B37A-DC73-4B7D-8B95-6FCAAA002E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632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09976" rtl="0" eaLnBrk="1" latinLnBrk="1" hangingPunct="1">
        <a:lnSpc>
          <a:spcPct val="90000"/>
        </a:lnSpc>
        <a:spcBef>
          <a:spcPct val="0"/>
        </a:spcBef>
        <a:buNone/>
        <a:defRPr sz="38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2494" indent="-202494" algn="l" defTabSz="809976" rtl="0" eaLnBrk="1" latinLnBrk="1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1pPr>
      <a:lvl2pPr marL="607482" indent="-202494" algn="l" defTabSz="809976" rtl="0" eaLnBrk="1" latinLnBrk="1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12469" indent="-202494" algn="l" defTabSz="809976" rtl="0" eaLnBrk="1" latinLnBrk="1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417457" indent="-202494" algn="l" defTabSz="809976" rtl="0" eaLnBrk="1" latinLnBrk="1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4pPr>
      <a:lvl5pPr marL="1822445" indent="-202494" algn="l" defTabSz="809976" rtl="0" eaLnBrk="1" latinLnBrk="1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5pPr>
      <a:lvl6pPr marL="2227433" indent="-202494" algn="l" defTabSz="809976" rtl="0" eaLnBrk="1" latinLnBrk="1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6pPr>
      <a:lvl7pPr marL="2632420" indent="-202494" algn="l" defTabSz="809976" rtl="0" eaLnBrk="1" latinLnBrk="1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7pPr>
      <a:lvl8pPr marL="3037408" indent="-202494" algn="l" defTabSz="809976" rtl="0" eaLnBrk="1" latinLnBrk="1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8pPr>
      <a:lvl9pPr marL="3442396" indent="-202494" algn="l" defTabSz="809976" rtl="0" eaLnBrk="1" latinLnBrk="1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9976" rtl="0" eaLnBrk="1" latinLnBrk="1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1pPr>
      <a:lvl2pPr marL="404988" algn="l" defTabSz="809976" rtl="0" eaLnBrk="1" latinLnBrk="1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2pPr>
      <a:lvl3pPr marL="809976" algn="l" defTabSz="809976" rtl="0" eaLnBrk="1" latinLnBrk="1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3pPr>
      <a:lvl4pPr marL="1214963" algn="l" defTabSz="809976" rtl="0" eaLnBrk="1" latinLnBrk="1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4pPr>
      <a:lvl5pPr marL="1619951" algn="l" defTabSz="809976" rtl="0" eaLnBrk="1" latinLnBrk="1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5pPr>
      <a:lvl6pPr marL="2024939" algn="l" defTabSz="809976" rtl="0" eaLnBrk="1" latinLnBrk="1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6pPr>
      <a:lvl7pPr marL="2429927" algn="l" defTabSz="809976" rtl="0" eaLnBrk="1" latinLnBrk="1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7pPr>
      <a:lvl8pPr marL="2834914" algn="l" defTabSz="809976" rtl="0" eaLnBrk="1" latinLnBrk="1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8pPr>
      <a:lvl9pPr marL="3239902" algn="l" defTabSz="809976" rtl="0" eaLnBrk="1" latinLnBrk="1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tiff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tiff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tiff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tiff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49501" y="178445"/>
            <a:ext cx="2495997" cy="326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351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  <a:endParaRPr lang="ko-KR" altLang="en-US" sz="1351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19629F2-FB66-C8DF-B350-676575FD4C43}"/>
              </a:ext>
            </a:extLst>
          </p:cNvPr>
          <p:cNvGrpSpPr/>
          <p:nvPr/>
        </p:nvGrpSpPr>
        <p:grpSpPr>
          <a:xfrm>
            <a:off x="732878" y="1706362"/>
            <a:ext cx="9334006" cy="3301134"/>
            <a:chOff x="655055" y="2030212"/>
            <a:chExt cx="9334006" cy="3301134"/>
          </a:xfrm>
        </p:grpSpPr>
        <p:sp>
          <p:nvSpPr>
            <p:cNvPr id="3" name="줄무늬가 있는 오른쪽 화살표 41">
              <a:extLst>
                <a:ext uri="{FF2B5EF4-FFF2-40B4-BE49-F238E27FC236}">
                  <a16:creationId xmlns:a16="http://schemas.microsoft.com/office/drawing/2014/main" id="{E51386EB-9F4C-46ED-46BE-4762DE1CE063}"/>
                </a:ext>
              </a:extLst>
            </p:cNvPr>
            <p:cNvSpPr/>
            <p:nvPr/>
          </p:nvSpPr>
          <p:spPr>
            <a:xfrm>
              <a:off x="2508468" y="3341508"/>
              <a:ext cx="4914177" cy="330609"/>
            </a:xfrm>
            <a:prstGeom prst="stripedRightArrow">
              <a:avLst>
                <a:gd name="adj1" fmla="val 52542"/>
                <a:gd name="adj2" fmla="val 4600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BBE84F77-F581-D88D-776A-5C336A166EDA}"/>
                </a:ext>
              </a:extLst>
            </p:cNvPr>
            <p:cNvSpPr/>
            <p:nvPr/>
          </p:nvSpPr>
          <p:spPr>
            <a:xfrm>
              <a:off x="655055" y="3151593"/>
              <a:ext cx="774375" cy="486802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>
                  <a:latin typeface="Arial" panose="020B0604020202020204" pitchFamily="34" charset="0"/>
                  <a:cs typeface="Arial" panose="020B0604020202020204" pitchFamily="34" charset="0"/>
                </a:rPr>
                <a:t>Screening</a:t>
              </a:r>
              <a:endParaRPr lang="ko-KR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430CCD95-D746-71BF-B352-4C478AE1752F}"/>
                </a:ext>
              </a:extLst>
            </p:cNvPr>
            <p:cNvSpPr/>
            <p:nvPr/>
          </p:nvSpPr>
          <p:spPr>
            <a:xfrm>
              <a:off x="1483480" y="3156543"/>
              <a:ext cx="1090940" cy="47708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Vactosertib</a:t>
              </a:r>
              <a:endParaRPr lang="ko-KR" alt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D3A0950D-A31C-9F56-30CD-DF1D3E917C5A}"/>
                </a:ext>
              </a:extLst>
            </p:cNvPr>
            <p:cNvSpPr/>
            <p:nvPr/>
          </p:nvSpPr>
          <p:spPr>
            <a:xfrm>
              <a:off x="2645497" y="2065017"/>
              <a:ext cx="2042059" cy="540000"/>
            </a:xfrm>
            <a:prstGeom prst="rect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Cycle 1 (28 days)</a:t>
              </a:r>
              <a:endParaRPr lang="ko-KR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오른쪽 화살표 2">
              <a:extLst>
                <a:ext uri="{FF2B5EF4-FFF2-40B4-BE49-F238E27FC236}">
                  <a16:creationId xmlns:a16="http://schemas.microsoft.com/office/drawing/2014/main" id="{6078CA55-68A2-79BA-C9E8-1B6DB489927B}"/>
                </a:ext>
              </a:extLst>
            </p:cNvPr>
            <p:cNvSpPr/>
            <p:nvPr/>
          </p:nvSpPr>
          <p:spPr>
            <a:xfrm>
              <a:off x="3137758" y="2837504"/>
              <a:ext cx="1551956" cy="259602"/>
            </a:xfrm>
            <a:prstGeom prst="rightArrow">
              <a:avLst/>
            </a:prstGeom>
            <a:solidFill>
              <a:srgbClr val="377C9B"/>
            </a:solidFill>
            <a:ln>
              <a:solidFill>
                <a:srgbClr val="377C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01D05E4-B946-EAB2-1968-D57086A7262A}"/>
                </a:ext>
              </a:extLst>
            </p:cNvPr>
            <p:cNvSpPr/>
            <p:nvPr/>
          </p:nvSpPr>
          <p:spPr>
            <a:xfrm>
              <a:off x="2860545" y="2570200"/>
              <a:ext cx="1967480" cy="3339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rgbClr val="377C9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Imatinib 400 mg QD</a:t>
              </a:r>
              <a:endParaRPr lang="ko-KR" altLang="en-US" sz="1200" b="1" dirty="0">
                <a:solidFill>
                  <a:srgbClr val="377C9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오른쪽 화살표 7">
              <a:extLst>
                <a:ext uri="{FF2B5EF4-FFF2-40B4-BE49-F238E27FC236}">
                  <a16:creationId xmlns:a16="http://schemas.microsoft.com/office/drawing/2014/main" id="{C826D54D-1FB9-C214-DCBF-FF7DF7B22E2D}"/>
                </a:ext>
              </a:extLst>
            </p:cNvPr>
            <p:cNvSpPr/>
            <p:nvPr/>
          </p:nvSpPr>
          <p:spPr>
            <a:xfrm>
              <a:off x="4855938" y="2830742"/>
              <a:ext cx="2056675" cy="266364"/>
            </a:xfrm>
            <a:prstGeom prst="rightArrow">
              <a:avLst/>
            </a:prstGeom>
            <a:solidFill>
              <a:srgbClr val="377C9B"/>
            </a:solidFill>
            <a:ln>
              <a:solidFill>
                <a:srgbClr val="377C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122F445-6A67-B9F1-E214-703F02B5EDEB}"/>
                </a:ext>
              </a:extLst>
            </p:cNvPr>
            <p:cNvSpPr/>
            <p:nvPr/>
          </p:nvSpPr>
          <p:spPr>
            <a:xfrm>
              <a:off x="4862909" y="2571801"/>
              <a:ext cx="1876509" cy="3339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rgbClr val="377C9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Imatinib 400 mg QD</a:t>
              </a:r>
              <a:endParaRPr lang="ko-KR" altLang="en-US" sz="1200" b="1" dirty="0">
                <a:solidFill>
                  <a:srgbClr val="377C9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84F69AB8-6578-4C18-4817-8E52770FC404}"/>
                </a:ext>
              </a:extLst>
            </p:cNvPr>
            <p:cNvSpPr/>
            <p:nvPr/>
          </p:nvSpPr>
          <p:spPr>
            <a:xfrm>
              <a:off x="2009761" y="3650799"/>
              <a:ext cx="763325" cy="3498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Days</a:t>
              </a:r>
              <a:endParaRPr lang="ko-KR" alt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56DB452-656D-B86D-7D2A-1F599382E841}"/>
                </a:ext>
              </a:extLst>
            </p:cNvPr>
            <p:cNvSpPr/>
            <p:nvPr/>
          </p:nvSpPr>
          <p:spPr>
            <a:xfrm>
              <a:off x="2672506" y="3645977"/>
              <a:ext cx="547643" cy="373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1-5</a:t>
              </a:r>
              <a:endParaRPr lang="ko-KR" alt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4" name="직선 화살표 연결선 23">
              <a:extLst>
                <a:ext uri="{FF2B5EF4-FFF2-40B4-BE49-F238E27FC236}">
                  <a16:creationId xmlns:a16="http://schemas.microsoft.com/office/drawing/2014/main" id="{6BC834A1-8E3C-3C7B-743E-4C5857D0C7E5}"/>
                </a:ext>
              </a:extLst>
            </p:cNvPr>
            <p:cNvCxnSpPr>
              <a:cxnSpLocks/>
            </p:cNvCxnSpPr>
            <p:nvPr/>
          </p:nvCxnSpPr>
          <p:spPr>
            <a:xfrm>
              <a:off x="1445331" y="2576156"/>
              <a:ext cx="7951" cy="540000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화살표 연결선 26">
              <a:extLst>
                <a:ext uri="{FF2B5EF4-FFF2-40B4-BE49-F238E27FC236}">
                  <a16:creationId xmlns:a16="http://schemas.microsoft.com/office/drawing/2014/main" id="{6CF8FD0A-FDED-CBC6-0284-E48D81F926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30745" y="3645832"/>
              <a:ext cx="5960" cy="1075072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355A2D1D-2737-459B-D101-4A596183D999}"/>
                </a:ext>
              </a:extLst>
            </p:cNvPr>
            <p:cNvSpPr/>
            <p:nvPr/>
          </p:nvSpPr>
          <p:spPr>
            <a:xfrm>
              <a:off x="5779651" y="4448744"/>
              <a:ext cx="2105401" cy="88260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Imaging</a:t>
              </a:r>
            </a:p>
            <a:p>
              <a:pPr algn="ctr"/>
              <a:r>
                <a:rPr lang="en-US" altLang="ko-KR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(Q 8 weeks for 16 weeks,</a:t>
              </a:r>
            </a:p>
            <a:p>
              <a:pPr algn="ctr"/>
              <a:r>
                <a:rPr lang="en-US" altLang="ko-KR" sz="1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Q 16 weeks thereafter)</a:t>
              </a:r>
              <a:endParaRPr lang="ko-KR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5BF6F131-49D8-7715-83C5-9072B15BB7BF}"/>
                </a:ext>
              </a:extLst>
            </p:cNvPr>
            <p:cNvSpPr/>
            <p:nvPr/>
          </p:nvSpPr>
          <p:spPr>
            <a:xfrm>
              <a:off x="7430596" y="2686081"/>
              <a:ext cx="1067402" cy="1577698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Proceed with additional cycles until progression</a:t>
              </a:r>
            </a:p>
          </p:txBody>
        </p:sp>
        <p:sp>
          <p:nvSpPr>
            <p:cNvPr id="30" name="줄무늬가 있는 오른쪽 화살표 42">
              <a:extLst>
                <a:ext uri="{FF2B5EF4-FFF2-40B4-BE49-F238E27FC236}">
                  <a16:creationId xmlns:a16="http://schemas.microsoft.com/office/drawing/2014/main" id="{8C61D72A-CC7D-C6A3-573A-7D72E9575DB8}"/>
                </a:ext>
              </a:extLst>
            </p:cNvPr>
            <p:cNvSpPr/>
            <p:nvPr/>
          </p:nvSpPr>
          <p:spPr>
            <a:xfrm>
              <a:off x="8573229" y="3341508"/>
              <a:ext cx="291314" cy="330609"/>
            </a:xfrm>
            <a:prstGeom prst="stripedRightArrow">
              <a:avLst>
                <a:gd name="adj1" fmla="val 52542"/>
                <a:gd name="adj2" fmla="val 4600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5FC9B73A-B96C-AAE8-3840-5D6041BD8F07}"/>
                </a:ext>
              </a:extLst>
            </p:cNvPr>
            <p:cNvSpPr/>
            <p:nvPr/>
          </p:nvSpPr>
          <p:spPr>
            <a:xfrm>
              <a:off x="8921659" y="2686081"/>
              <a:ext cx="1067402" cy="1577698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End of Treatment</a:t>
              </a:r>
              <a:endPara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4C654A2C-128D-BDA7-26A9-A9D95543D44A}"/>
                </a:ext>
              </a:extLst>
            </p:cNvPr>
            <p:cNvSpPr/>
            <p:nvPr/>
          </p:nvSpPr>
          <p:spPr>
            <a:xfrm>
              <a:off x="655055" y="2030212"/>
              <a:ext cx="1084882" cy="540000"/>
            </a:xfrm>
            <a:prstGeom prst="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3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Enrollment</a:t>
              </a:r>
              <a:endParaRPr lang="ko-KR" altLang="en-US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F6C3AD0-0BDF-9D15-3F11-806417D85F9E}"/>
                </a:ext>
              </a:extLst>
            </p:cNvPr>
            <p:cNvSpPr/>
            <p:nvPr/>
          </p:nvSpPr>
          <p:spPr>
            <a:xfrm>
              <a:off x="2645498" y="3161172"/>
              <a:ext cx="430095" cy="47708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endParaRPr lang="ko-KR" alt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793E72B5-52FC-4B79-B3E2-A452F02798A9}"/>
                </a:ext>
              </a:extLst>
            </p:cNvPr>
            <p:cNvSpPr/>
            <p:nvPr/>
          </p:nvSpPr>
          <p:spPr>
            <a:xfrm>
              <a:off x="3137549" y="3162993"/>
              <a:ext cx="430095" cy="47708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endParaRPr lang="ko-KR" alt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72A24658-036C-4870-984F-A9F39EBA81B2}"/>
                </a:ext>
              </a:extLst>
            </p:cNvPr>
            <p:cNvSpPr/>
            <p:nvPr/>
          </p:nvSpPr>
          <p:spPr>
            <a:xfrm>
              <a:off x="3616831" y="3151592"/>
              <a:ext cx="430095" cy="47708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endParaRPr lang="ko-KR" alt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AC090195-B337-2F81-1BCF-14F68B7FA486}"/>
                </a:ext>
              </a:extLst>
            </p:cNvPr>
            <p:cNvSpPr/>
            <p:nvPr/>
          </p:nvSpPr>
          <p:spPr>
            <a:xfrm>
              <a:off x="4104042" y="3151592"/>
              <a:ext cx="430095" cy="47708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endParaRPr lang="ko-KR" alt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4DACE4E2-B50F-946C-A30B-427F80F35D11}"/>
                </a:ext>
              </a:extLst>
            </p:cNvPr>
            <p:cNvSpPr/>
            <p:nvPr/>
          </p:nvSpPr>
          <p:spPr>
            <a:xfrm>
              <a:off x="3113693" y="3645977"/>
              <a:ext cx="547643" cy="373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8-12</a:t>
              </a:r>
              <a:endParaRPr lang="ko-KR" alt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79A5C915-2A65-BE21-45EE-03F3160EFBFD}"/>
                </a:ext>
              </a:extLst>
            </p:cNvPr>
            <p:cNvSpPr/>
            <p:nvPr/>
          </p:nvSpPr>
          <p:spPr>
            <a:xfrm>
              <a:off x="3541960" y="3645977"/>
              <a:ext cx="681027" cy="373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15-19</a:t>
              </a:r>
              <a:endParaRPr lang="ko-KR" alt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3C9BC7D1-C059-9799-4D86-9CDC3E0DE19E}"/>
                </a:ext>
              </a:extLst>
            </p:cNvPr>
            <p:cNvSpPr/>
            <p:nvPr/>
          </p:nvSpPr>
          <p:spPr>
            <a:xfrm>
              <a:off x="4039761" y="3645832"/>
              <a:ext cx="681027" cy="373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22-26</a:t>
              </a:r>
              <a:endParaRPr lang="ko-KR" alt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A9931FCA-990C-F2A2-3A8E-85225530F4AF}"/>
                </a:ext>
              </a:extLst>
            </p:cNvPr>
            <p:cNvSpPr/>
            <p:nvPr/>
          </p:nvSpPr>
          <p:spPr>
            <a:xfrm>
              <a:off x="4855938" y="3638398"/>
              <a:ext cx="547643" cy="373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1-5</a:t>
              </a:r>
              <a:endParaRPr lang="ko-KR" alt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976557D4-123A-531D-3FD0-A5E26B40D3D7}"/>
                </a:ext>
              </a:extLst>
            </p:cNvPr>
            <p:cNvSpPr/>
            <p:nvPr/>
          </p:nvSpPr>
          <p:spPr>
            <a:xfrm>
              <a:off x="4857505" y="3153593"/>
              <a:ext cx="430095" cy="47708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endParaRPr lang="ko-KR" alt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180F6969-FF8D-5D4F-C2A1-9F1968AC5F5A}"/>
                </a:ext>
              </a:extLst>
            </p:cNvPr>
            <p:cNvSpPr/>
            <p:nvPr/>
          </p:nvSpPr>
          <p:spPr>
            <a:xfrm>
              <a:off x="5349556" y="3155414"/>
              <a:ext cx="430095" cy="47708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endParaRPr lang="ko-KR" alt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2B8A2EE3-7C91-6EDD-0899-45E5977D28A6}"/>
                </a:ext>
              </a:extLst>
            </p:cNvPr>
            <p:cNvSpPr/>
            <p:nvPr/>
          </p:nvSpPr>
          <p:spPr>
            <a:xfrm>
              <a:off x="5828838" y="3158761"/>
              <a:ext cx="430095" cy="47708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endParaRPr lang="ko-KR" alt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FF9EDFF2-0B7B-4E06-F8C6-F21D0F1B01A7}"/>
                </a:ext>
              </a:extLst>
            </p:cNvPr>
            <p:cNvSpPr/>
            <p:nvPr/>
          </p:nvSpPr>
          <p:spPr>
            <a:xfrm>
              <a:off x="6316049" y="3158761"/>
              <a:ext cx="430095" cy="47708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endParaRPr lang="ko-KR" alt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DB0D81F-9152-450B-888E-0A96FAC0B4C5}"/>
                </a:ext>
              </a:extLst>
            </p:cNvPr>
            <p:cNvSpPr/>
            <p:nvPr/>
          </p:nvSpPr>
          <p:spPr>
            <a:xfrm>
              <a:off x="5315015" y="3640074"/>
              <a:ext cx="547643" cy="373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8-12</a:t>
              </a:r>
              <a:endParaRPr lang="ko-KR" alt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4FAFA6E-5B9E-11C7-12DA-5A4AAF787BFA}"/>
                </a:ext>
              </a:extLst>
            </p:cNvPr>
            <p:cNvSpPr/>
            <p:nvPr/>
          </p:nvSpPr>
          <p:spPr>
            <a:xfrm>
              <a:off x="5753967" y="3638398"/>
              <a:ext cx="681027" cy="373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15-19</a:t>
              </a:r>
              <a:endParaRPr lang="ko-KR" alt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D0184BB-B028-93E7-1256-7169109F1E3F}"/>
                </a:ext>
              </a:extLst>
            </p:cNvPr>
            <p:cNvSpPr/>
            <p:nvPr/>
          </p:nvSpPr>
          <p:spPr>
            <a:xfrm>
              <a:off x="6251768" y="3638253"/>
              <a:ext cx="681027" cy="373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22-26</a:t>
              </a:r>
              <a:endParaRPr lang="ko-KR" alt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A17038B-31A1-1E03-CDFB-FE46E3F7F5B1}"/>
                </a:ext>
              </a:extLst>
            </p:cNvPr>
            <p:cNvSpPr/>
            <p:nvPr/>
          </p:nvSpPr>
          <p:spPr>
            <a:xfrm>
              <a:off x="4865689" y="2058994"/>
              <a:ext cx="2042060" cy="540000"/>
            </a:xfrm>
            <a:prstGeom prst="rect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Cycle 2 (28 days)</a:t>
              </a:r>
              <a:endParaRPr lang="ko-KR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화살표: 왼쪽/오른쪽 51">
              <a:extLst>
                <a:ext uri="{FF2B5EF4-FFF2-40B4-BE49-F238E27FC236}">
                  <a16:creationId xmlns:a16="http://schemas.microsoft.com/office/drawing/2014/main" id="{BD559A3A-0E66-69F8-A317-203516909C2C}"/>
                </a:ext>
              </a:extLst>
            </p:cNvPr>
            <p:cNvSpPr/>
            <p:nvPr/>
          </p:nvSpPr>
          <p:spPr>
            <a:xfrm>
              <a:off x="3151052" y="4373063"/>
              <a:ext cx="403087" cy="203277"/>
            </a:xfrm>
            <a:prstGeom prst="leftRightArrow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화살표: 왼쪽/오른쪽 52">
              <a:extLst>
                <a:ext uri="{FF2B5EF4-FFF2-40B4-BE49-F238E27FC236}">
                  <a16:creationId xmlns:a16="http://schemas.microsoft.com/office/drawing/2014/main" id="{669B033C-B041-5C06-BFA1-8F758DEC2CE0}"/>
                </a:ext>
              </a:extLst>
            </p:cNvPr>
            <p:cNvSpPr/>
            <p:nvPr/>
          </p:nvSpPr>
          <p:spPr>
            <a:xfrm>
              <a:off x="2650188" y="3961386"/>
              <a:ext cx="403087" cy="203277"/>
            </a:xfrm>
            <a:prstGeom prst="left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C1D9A1C-C42A-B1E2-8E2B-BBB90E4CD66A}"/>
                </a:ext>
              </a:extLst>
            </p:cNvPr>
            <p:cNvSpPr/>
            <p:nvPr/>
          </p:nvSpPr>
          <p:spPr>
            <a:xfrm>
              <a:off x="2362974" y="4107869"/>
              <a:ext cx="926346" cy="4638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 err="1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Vactosertib</a:t>
              </a:r>
              <a:r>
                <a:rPr lang="en-US" altLang="ko-KR" sz="10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PK </a:t>
              </a:r>
              <a:endParaRPr lang="ko-KR" altLang="en-US" sz="1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34E3ADB-85C4-760D-50E6-419AE0067DDF}"/>
                </a:ext>
              </a:extLst>
            </p:cNvPr>
            <p:cNvSpPr/>
            <p:nvPr/>
          </p:nvSpPr>
          <p:spPr>
            <a:xfrm>
              <a:off x="2860545" y="4528293"/>
              <a:ext cx="989165" cy="4638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Combination PK </a:t>
              </a:r>
              <a:endParaRPr lang="ko-KR" altLang="en-US" sz="1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5771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86042" y="108694"/>
            <a:ext cx="2483310" cy="326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351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Supplementary Figure 2</a:t>
            </a:r>
            <a:endParaRPr lang="ko-KR" altLang="en-US" sz="1351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3417077" y="271914"/>
            <a:ext cx="5852160" cy="6314173"/>
            <a:chOff x="4210050" y="85526"/>
            <a:chExt cx="5829300" cy="6632392"/>
          </a:xfrm>
        </p:grpSpPr>
        <p:grpSp>
          <p:nvGrpSpPr>
            <p:cNvPr id="3" name="그룹 2"/>
            <p:cNvGrpSpPr/>
            <p:nvPr/>
          </p:nvGrpSpPr>
          <p:grpSpPr>
            <a:xfrm>
              <a:off x="4439855" y="85526"/>
              <a:ext cx="5332468" cy="5439564"/>
              <a:chOff x="-696056" y="396457"/>
              <a:chExt cx="7014687" cy="7056469"/>
            </a:xfrm>
          </p:grpSpPr>
          <p:sp>
            <p:nvSpPr>
              <p:cNvPr id="5" name="직사각형 4"/>
              <p:cNvSpPr/>
              <p:nvPr/>
            </p:nvSpPr>
            <p:spPr>
              <a:xfrm>
                <a:off x="1087618" y="396457"/>
                <a:ext cx="3448050" cy="47625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1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29 patients assessed for eligibility</a:t>
                </a:r>
                <a:r>
                  <a:rPr lang="ko-KR" altLang="en-US" sz="11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  <p:sp>
            <p:nvSpPr>
              <p:cNvPr id="6" name="직사각형 5"/>
              <p:cNvSpPr/>
              <p:nvPr/>
            </p:nvSpPr>
            <p:spPr>
              <a:xfrm>
                <a:off x="1087618" y="1651609"/>
                <a:ext cx="3448050" cy="7239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1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28 patients enrolled and received at least one dose of treatment</a:t>
                </a:r>
                <a:endParaRPr lang="ko-KR" altLang="en-US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1087617" y="3277571"/>
                <a:ext cx="3448049" cy="9664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1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27 patients underwent </a:t>
                </a:r>
              </a:p>
              <a:p>
                <a:pPr algn="ctr"/>
                <a:r>
                  <a:rPr lang="en-US" altLang="ko-KR" sz="11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post-baseline imaging assessment </a:t>
                </a:r>
                <a:endParaRPr lang="ko-KR" altLang="en-US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-696056" y="6960961"/>
                <a:ext cx="7014687" cy="49196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1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27 evaluable for objective response in the efficacy analysis set</a:t>
                </a:r>
                <a:endParaRPr lang="ko-KR" altLang="en-US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0" name="직선 화살표 연결선 9"/>
              <p:cNvCxnSpPr>
                <a:stCxn id="6" idx="2"/>
                <a:endCxn id="7" idx="0"/>
              </p:cNvCxnSpPr>
              <p:nvPr/>
            </p:nvCxnSpPr>
            <p:spPr>
              <a:xfrm>
                <a:off x="2811644" y="2375509"/>
                <a:ext cx="0" cy="840617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직선 화살표 연결선 10"/>
              <p:cNvCxnSpPr/>
              <p:nvPr/>
            </p:nvCxnSpPr>
            <p:spPr>
              <a:xfrm>
                <a:off x="2811643" y="2871366"/>
                <a:ext cx="533400" cy="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화살표 연결선 11"/>
              <p:cNvCxnSpPr/>
              <p:nvPr/>
            </p:nvCxnSpPr>
            <p:spPr>
              <a:xfrm>
                <a:off x="2811639" y="4243976"/>
                <a:ext cx="0" cy="326907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직사각형 12"/>
              <p:cNvSpPr/>
              <p:nvPr/>
            </p:nvSpPr>
            <p:spPr>
              <a:xfrm>
                <a:off x="3345041" y="2631727"/>
                <a:ext cx="2762250" cy="477951"/>
              </a:xfrm>
              <a:prstGeom prst="rect">
                <a:avLst/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1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 withdrew consent </a:t>
                </a:r>
                <a:endParaRPr lang="ko-KR" altLang="en-US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4" name="직선 화살표 연결선 13"/>
              <p:cNvCxnSpPr/>
              <p:nvPr/>
            </p:nvCxnSpPr>
            <p:spPr>
              <a:xfrm>
                <a:off x="2824386" y="6624422"/>
                <a:ext cx="0" cy="28020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직선 화살표 연결선 16"/>
              <p:cNvCxnSpPr/>
              <p:nvPr/>
            </p:nvCxnSpPr>
            <p:spPr>
              <a:xfrm>
                <a:off x="2811643" y="876653"/>
                <a:ext cx="0" cy="7560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직사각형 17"/>
              <p:cNvSpPr/>
              <p:nvPr/>
            </p:nvSpPr>
            <p:spPr>
              <a:xfrm>
                <a:off x="3345043" y="972195"/>
                <a:ext cx="2762250" cy="567283"/>
              </a:xfrm>
              <a:prstGeom prst="rect">
                <a:avLst/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1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 screening failure</a:t>
                </a:r>
              </a:p>
            </p:txBody>
          </p:sp>
          <p:cxnSp>
            <p:nvCxnSpPr>
              <p:cNvPr id="20" name="직선 화살표 연결선 19"/>
              <p:cNvCxnSpPr/>
              <p:nvPr/>
            </p:nvCxnSpPr>
            <p:spPr>
              <a:xfrm>
                <a:off x="2811643" y="1237496"/>
                <a:ext cx="533400" cy="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직사각형 25"/>
            <p:cNvSpPr/>
            <p:nvPr/>
          </p:nvSpPr>
          <p:spPr>
            <a:xfrm>
              <a:off x="4210050" y="3441486"/>
              <a:ext cx="2740763" cy="127338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b="1" u="sng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Cohort -1 (n=4)</a:t>
              </a:r>
            </a:p>
            <a:p>
              <a:pPr algn="ctr"/>
              <a:r>
                <a:rPr lang="en-US" altLang="ko-KR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Imatinib 400 QD </a:t>
              </a:r>
            </a:p>
            <a:p>
              <a:pPr algn="ctr"/>
              <a:r>
                <a:rPr lang="en-US" altLang="ko-KR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 Vactosertib 100 mg BID (1</a:t>
              </a:r>
              <a:r>
                <a:rPr lang="en-US" altLang="ko-KR" sz="1100" b="1" baseline="30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</a:t>
              </a:r>
              <a:r>
                <a:rPr lang="en-US" altLang="ko-KR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cycle)</a:t>
              </a:r>
            </a:p>
            <a:p>
              <a:pPr algn="ctr"/>
              <a:r>
                <a:rPr lang="en-US" altLang="ko-KR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Followed by dose escalation </a:t>
              </a:r>
            </a:p>
            <a:p>
              <a:pPr algn="ctr"/>
              <a:r>
                <a:rPr lang="en-US" altLang="ko-KR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(200 mg BID, 2</a:t>
              </a:r>
              <a:r>
                <a:rPr lang="en-US" altLang="ko-KR" sz="1100" b="1" baseline="30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nd</a:t>
              </a:r>
              <a:r>
                <a:rPr lang="en-US" altLang="ko-KR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~  cycle) </a:t>
              </a:r>
              <a:endParaRPr lang="ko-KR" alt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7266058" y="3441486"/>
              <a:ext cx="2773292" cy="127338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b="1" u="sng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Cohort 1 (n=23)</a:t>
              </a:r>
            </a:p>
            <a:p>
              <a:pPr algn="ctr"/>
              <a:r>
                <a:rPr lang="en-US" altLang="ko-KR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Imatinib 400 mg QD</a:t>
              </a:r>
            </a:p>
            <a:p>
              <a:pPr algn="ctr"/>
              <a:r>
                <a:rPr lang="en-US" altLang="ko-KR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 Vactosertib 200 mg BID</a:t>
              </a:r>
            </a:p>
            <a:p>
              <a:pPr algn="ctr"/>
              <a:r>
                <a:rPr lang="en-US" altLang="ko-KR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(1</a:t>
              </a:r>
              <a:r>
                <a:rPr lang="en-US" altLang="ko-KR" sz="1100" b="1" baseline="30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</a:t>
              </a:r>
              <a:r>
                <a:rPr lang="en-US" altLang="ko-KR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cycle ~)   </a:t>
              </a:r>
              <a:endParaRPr lang="ko-KR" alt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오른쪽 대괄호 1"/>
            <p:cNvSpPr/>
            <p:nvPr/>
          </p:nvSpPr>
          <p:spPr>
            <a:xfrm rot="16200000">
              <a:off x="7014294" y="2261317"/>
              <a:ext cx="125568" cy="2209798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100"/>
            </a:p>
          </p:txBody>
        </p:sp>
        <p:sp>
          <p:nvSpPr>
            <p:cNvPr id="29" name="오른쪽 대괄호 28"/>
            <p:cNvSpPr/>
            <p:nvPr/>
          </p:nvSpPr>
          <p:spPr>
            <a:xfrm rot="5400000">
              <a:off x="6999729" y="3687326"/>
              <a:ext cx="128128" cy="2183228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10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918374" y="5825571"/>
              <a:ext cx="4375426" cy="892347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 on treatment </a:t>
              </a:r>
            </a:p>
            <a:p>
              <a:pPr algn="ctr"/>
              <a:r>
                <a:rPr lang="en-US" altLang="ko-KR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 discontinued study treatment </a:t>
              </a:r>
            </a:p>
            <a:p>
              <a:pPr lvl="3"/>
              <a:r>
                <a:rPr lang="en-US" altLang="ko-KR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 progressive disease </a:t>
              </a:r>
            </a:p>
            <a:p>
              <a:pPr lvl="3"/>
              <a:r>
                <a:rPr lang="en-US" altLang="ko-KR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  resting after long term treatment </a:t>
              </a:r>
            </a:p>
            <a:p>
              <a:pPr lvl="3"/>
              <a:r>
                <a:rPr lang="en-US" altLang="ko-KR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 due to toxicity   </a:t>
              </a:r>
              <a:endParaRPr lang="ko-KR" alt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1" name="직선 화살표 연결선 30"/>
            <p:cNvCxnSpPr/>
            <p:nvPr/>
          </p:nvCxnSpPr>
          <p:spPr>
            <a:xfrm>
              <a:off x="7106082" y="5525085"/>
              <a:ext cx="0" cy="28800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73784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A09EFFD-439C-5AD4-792B-9EA6C2215D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25" t="17297" r="22999" b="11501"/>
          <a:stretch/>
        </p:blipFill>
        <p:spPr>
          <a:xfrm>
            <a:off x="1460241" y="2439780"/>
            <a:ext cx="3564294" cy="2304661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BDF73572-8A7D-0D45-F5DC-91A8380E6916}"/>
              </a:ext>
            </a:extLst>
          </p:cNvPr>
          <p:cNvSpPr/>
          <p:nvPr/>
        </p:nvSpPr>
        <p:spPr>
          <a:xfrm>
            <a:off x="2876984" y="4577242"/>
            <a:ext cx="915569" cy="5563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weeks </a:t>
            </a:r>
            <a:endParaRPr lang="ko-KR" altLang="en-US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620CB-7ABA-FF21-55DD-A2A42B6CC7BB}"/>
              </a:ext>
            </a:extLst>
          </p:cNvPr>
          <p:cNvSpPr/>
          <p:nvPr/>
        </p:nvSpPr>
        <p:spPr>
          <a:xfrm>
            <a:off x="4108966" y="3816188"/>
            <a:ext cx="915569" cy="5563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=0.431</a:t>
            </a:r>
            <a:endParaRPr lang="ko-KR" altLang="en-US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AFA1BA3-4829-5BB4-8921-8E099B5BBE92}"/>
              </a:ext>
            </a:extLst>
          </p:cNvPr>
          <p:cNvSpPr/>
          <p:nvPr/>
        </p:nvSpPr>
        <p:spPr>
          <a:xfrm rot="16200000">
            <a:off x="22804" y="3313957"/>
            <a:ext cx="2688090" cy="5563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Percentage of Patients</a:t>
            </a:r>
            <a:endParaRPr lang="ko-KR" alt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D9AC022-1AB1-3AC5-C5E4-4BA5EFA41A85}"/>
              </a:ext>
            </a:extLst>
          </p:cNvPr>
          <p:cNvSpPr/>
          <p:nvPr/>
        </p:nvSpPr>
        <p:spPr>
          <a:xfrm>
            <a:off x="0" y="54145"/>
            <a:ext cx="2920482" cy="365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351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Supplementary Figure 3</a:t>
            </a:r>
            <a:endParaRPr lang="ko-KR" altLang="en-US" sz="1351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53D1B6C-A269-6CAF-8902-9412DC31FE2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/>
          <a:srcRect l="8459" t="15002" r="23908" b="9917"/>
          <a:stretch/>
        </p:blipFill>
        <p:spPr>
          <a:xfrm>
            <a:off x="5775229" y="2292598"/>
            <a:ext cx="3650871" cy="2533703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D9518D14-2D68-9104-4C22-513A24E7985A}"/>
              </a:ext>
            </a:extLst>
          </p:cNvPr>
          <p:cNvSpPr/>
          <p:nvPr/>
        </p:nvSpPr>
        <p:spPr>
          <a:xfrm>
            <a:off x="5154730" y="1931703"/>
            <a:ext cx="1893770" cy="4302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 Chemotherapy</a:t>
            </a:r>
            <a:r>
              <a:rPr lang="ko-KR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F71D753-A21A-1C54-0BBE-B1F07235C1B7}"/>
              </a:ext>
            </a:extLst>
          </p:cNvPr>
          <p:cNvSpPr/>
          <p:nvPr/>
        </p:nvSpPr>
        <p:spPr>
          <a:xfrm>
            <a:off x="8510531" y="3915642"/>
            <a:ext cx="915569" cy="5563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=0.110</a:t>
            </a:r>
            <a:endParaRPr lang="ko-KR" altLang="en-US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A3BB064-6CE3-8808-769B-C3902C01018D}"/>
              </a:ext>
            </a:extLst>
          </p:cNvPr>
          <p:cNvSpPr/>
          <p:nvPr/>
        </p:nvSpPr>
        <p:spPr>
          <a:xfrm>
            <a:off x="1026712" y="1898609"/>
            <a:ext cx="1893770" cy="4302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 Surgery</a:t>
            </a:r>
            <a:endParaRPr lang="ko-KR" alt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60044C6-0FBE-E78E-6533-32D305A43F15}"/>
              </a:ext>
            </a:extLst>
          </p:cNvPr>
          <p:cNvSpPr/>
          <p:nvPr/>
        </p:nvSpPr>
        <p:spPr>
          <a:xfrm>
            <a:off x="7228159" y="4577242"/>
            <a:ext cx="915569" cy="5563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weeks</a:t>
            </a:r>
            <a:r>
              <a:rPr lang="en-US" altLang="ko-KR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ko-KR" altLang="en-US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96CEA77-2581-ED9F-C77D-78E9EC789683}"/>
              </a:ext>
            </a:extLst>
          </p:cNvPr>
          <p:cNvSpPr/>
          <p:nvPr/>
        </p:nvSpPr>
        <p:spPr>
          <a:xfrm rot="16200000">
            <a:off x="4296481" y="3233197"/>
            <a:ext cx="2688090" cy="5563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Percentage of Patients</a:t>
            </a:r>
            <a:endParaRPr lang="ko-KR" alt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26A335C-AD83-1DC5-EFD2-F143AC0B87E0}"/>
              </a:ext>
            </a:extLst>
          </p:cNvPr>
          <p:cNvGrpSpPr/>
          <p:nvPr/>
        </p:nvGrpSpPr>
        <p:grpSpPr>
          <a:xfrm>
            <a:off x="4127577" y="3340287"/>
            <a:ext cx="710585" cy="575355"/>
            <a:chOff x="4176924" y="3436412"/>
            <a:chExt cx="710585" cy="575355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AF3379F5-D7CB-7020-3CA2-CB72312D2B1A}"/>
                </a:ext>
              </a:extLst>
            </p:cNvPr>
            <p:cNvCxnSpPr/>
            <p:nvPr/>
          </p:nvCxnSpPr>
          <p:spPr>
            <a:xfrm>
              <a:off x="4176924" y="3637367"/>
              <a:ext cx="324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41168B04-E465-E29C-0602-F7CCBF7ED8B4}"/>
                </a:ext>
              </a:extLst>
            </p:cNvPr>
            <p:cNvCxnSpPr/>
            <p:nvPr/>
          </p:nvCxnSpPr>
          <p:spPr>
            <a:xfrm>
              <a:off x="4176924" y="3802923"/>
              <a:ext cx="324000" cy="0"/>
            </a:xfrm>
            <a:prstGeom prst="line">
              <a:avLst/>
            </a:prstGeom>
            <a:ln w="28575">
              <a:solidFill>
                <a:srgbClr val="9900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EC70E93-55AF-123D-739D-859592F37414}"/>
                </a:ext>
              </a:extLst>
            </p:cNvPr>
            <p:cNvSpPr/>
            <p:nvPr/>
          </p:nvSpPr>
          <p:spPr>
            <a:xfrm>
              <a:off x="4441775" y="3436412"/>
              <a:ext cx="423968" cy="3949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  <a:endParaRPr lang="ko-KR" alt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F32C43C-D588-2AEB-FA34-7DFB4AA89378}"/>
                </a:ext>
              </a:extLst>
            </p:cNvPr>
            <p:cNvSpPr/>
            <p:nvPr/>
          </p:nvSpPr>
          <p:spPr>
            <a:xfrm>
              <a:off x="4463541" y="3616805"/>
              <a:ext cx="423968" cy="3949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Yes</a:t>
              </a:r>
              <a:endParaRPr lang="ko-KR" alt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29F7516F-044D-53A4-26F8-79EDE29645D7}"/>
              </a:ext>
            </a:extLst>
          </p:cNvPr>
          <p:cNvGrpSpPr/>
          <p:nvPr/>
        </p:nvGrpSpPr>
        <p:grpSpPr>
          <a:xfrm>
            <a:off x="8643662" y="3340287"/>
            <a:ext cx="710585" cy="575355"/>
            <a:chOff x="4176924" y="3436412"/>
            <a:chExt cx="710585" cy="575355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7C605B2F-05AC-EDDD-C2E6-22E234A54818}"/>
                </a:ext>
              </a:extLst>
            </p:cNvPr>
            <p:cNvCxnSpPr/>
            <p:nvPr/>
          </p:nvCxnSpPr>
          <p:spPr>
            <a:xfrm>
              <a:off x="4176924" y="3637367"/>
              <a:ext cx="324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60981D81-AA13-E42B-9324-1407F1FC9B01}"/>
                </a:ext>
              </a:extLst>
            </p:cNvPr>
            <p:cNvCxnSpPr/>
            <p:nvPr/>
          </p:nvCxnSpPr>
          <p:spPr>
            <a:xfrm>
              <a:off x="4176924" y="3802923"/>
              <a:ext cx="324000" cy="0"/>
            </a:xfrm>
            <a:prstGeom prst="line">
              <a:avLst/>
            </a:prstGeom>
            <a:ln w="28575">
              <a:solidFill>
                <a:srgbClr val="9900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A457AD2-BCE4-00F2-0859-0C7199F031B3}"/>
                </a:ext>
              </a:extLst>
            </p:cNvPr>
            <p:cNvSpPr/>
            <p:nvPr/>
          </p:nvSpPr>
          <p:spPr>
            <a:xfrm>
              <a:off x="4441775" y="3436412"/>
              <a:ext cx="423968" cy="3949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  <a:endParaRPr lang="ko-KR" alt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16E0B0C-EF31-FAA9-01E2-95033183C587}"/>
                </a:ext>
              </a:extLst>
            </p:cNvPr>
            <p:cNvSpPr/>
            <p:nvPr/>
          </p:nvSpPr>
          <p:spPr>
            <a:xfrm>
              <a:off x="4463541" y="3616805"/>
              <a:ext cx="423968" cy="3949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Yes</a:t>
              </a:r>
              <a:endParaRPr lang="ko-KR" alt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8942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8D9AC022-1AB1-3AC5-C5E4-4BA5EFA41A85}"/>
              </a:ext>
            </a:extLst>
          </p:cNvPr>
          <p:cNvSpPr/>
          <p:nvPr/>
        </p:nvSpPr>
        <p:spPr>
          <a:xfrm>
            <a:off x="0" y="54145"/>
            <a:ext cx="2920482" cy="365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351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Supplementary Figure 4</a:t>
            </a:r>
            <a:endParaRPr lang="ko-KR" altLang="en-US" sz="1351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9518D14-2D68-9104-4C22-513A24E7985A}"/>
              </a:ext>
            </a:extLst>
          </p:cNvPr>
          <p:cNvSpPr/>
          <p:nvPr/>
        </p:nvSpPr>
        <p:spPr>
          <a:xfrm>
            <a:off x="-771265" y="2165263"/>
            <a:ext cx="1893770" cy="4302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ko-KR" alt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A3BB064-6CE3-8808-769B-C3902C01018D}"/>
              </a:ext>
            </a:extLst>
          </p:cNvPr>
          <p:cNvSpPr/>
          <p:nvPr/>
        </p:nvSpPr>
        <p:spPr>
          <a:xfrm>
            <a:off x="-825422" y="443326"/>
            <a:ext cx="1893770" cy="4302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ko-KR" alt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7F1194-D428-1366-8165-60D3CF42AD13}"/>
              </a:ext>
            </a:extLst>
          </p:cNvPr>
          <p:cNvGrpSpPr/>
          <p:nvPr/>
        </p:nvGrpSpPr>
        <p:grpSpPr>
          <a:xfrm>
            <a:off x="392756" y="549697"/>
            <a:ext cx="7081932" cy="1627645"/>
            <a:chOff x="52514" y="497611"/>
            <a:chExt cx="4376471" cy="938496"/>
          </a:xfrm>
        </p:grpSpPr>
        <p:pic>
          <p:nvPicPr>
            <p:cNvPr id="22" name="그림 21" descr="도표, 텍스트, 스크린샷, 직사각형이(가) 표시된 사진&#10;&#10;자동 생성된 설명">
              <a:extLst>
                <a:ext uri="{FF2B5EF4-FFF2-40B4-BE49-F238E27FC236}">
                  <a16:creationId xmlns:a16="http://schemas.microsoft.com/office/drawing/2014/main" id="{1A7C70EC-DC10-C6C6-7666-77A4DCE33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14" y="497611"/>
              <a:ext cx="1150147" cy="928717"/>
            </a:xfrm>
            <a:prstGeom prst="rect">
              <a:avLst/>
            </a:prstGeom>
          </p:spPr>
        </p:pic>
        <p:pic>
          <p:nvPicPr>
            <p:cNvPr id="23" name="그림 22" descr="도표, 텍스트, 스크린샷, 직사각형이(가) 표시된 사진&#10;&#10;자동 생성된 설명">
              <a:extLst>
                <a:ext uri="{FF2B5EF4-FFF2-40B4-BE49-F238E27FC236}">
                  <a16:creationId xmlns:a16="http://schemas.microsoft.com/office/drawing/2014/main" id="{35636360-F1E6-636E-68FD-99BA08A6F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564" y="497611"/>
              <a:ext cx="1150147" cy="928717"/>
            </a:xfrm>
            <a:prstGeom prst="rect">
              <a:avLst/>
            </a:prstGeom>
          </p:spPr>
        </p:pic>
        <p:pic>
          <p:nvPicPr>
            <p:cNvPr id="24" name="그림 23" descr="텍스트, 도표, 스크린샷, 직사각형이(가) 표시된 사진&#10;&#10;자동 생성된 설명">
              <a:extLst>
                <a:ext uri="{FF2B5EF4-FFF2-40B4-BE49-F238E27FC236}">
                  <a16:creationId xmlns:a16="http://schemas.microsoft.com/office/drawing/2014/main" id="{C3662116-19B6-1372-9FC2-7B3EFDDD6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9534" y="507390"/>
              <a:ext cx="1150147" cy="928717"/>
            </a:xfrm>
            <a:prstGeom prst="rect">
              <a:avLst/>
            </a:prstGeom>
          </p:spPr>
        </p:pic>
        <p:pic>
          <p:nvPicPr>
            <p:cNvPr id="25" name="그림 24" descr="텍스트, 도표, 스크린샷, 직사각형이(가) 표시된 사진&#10;&#10;자동 생성된 설명">
              <a:extLst>
                <a:ext uri="{FF2B5EF4-FFF2-40B4-BE49-F238E27FC236}">
                  <a16:creationId xmlns:a16="http://schemas.microsoft.com/office/drawing/2014/main" id="{FA3A21D1-F342-8AC1-27E3-E4ECC18C4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8838" y="504686"/>
              <a:ext cx="1150147" cy="928717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331E76B-198B-7BEF-CB7A-07CCE142C9AE}"/>
                </a:ext>
              </a:extLst>
            </p:cNvPr>
            <p:cNvSpPr txBox="1"/>
            <p:nvPr/>
          </p:nvSpPr>
          <p:spPr>
            <a:xfrm>
              <a:off x="303981" y="1085923"/>
              <a:ext cx="57404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dirty="0">
                  <a:latin typeface="Arial" panose="020B0604020202020204" pitchFamily="34" charset="0"/>
                  <a:cs typeface="Arial" panose="020B0604020202020204" pitchFamily="34" charset="0"/>
                </a:rPr>
                <a:t>P = 0.352</a:t>
              </a:r>
              <a:endParaRPr lang="ko-KR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4DA47B9-7A36-B653-C540-C134BFBA67EE}"/>
                </a:ext>
              </a:extLst>
            </p:cNvPr>
            <p:cNvSpPr txBox="1"/>
            <p:nvPr/>
          </p:nvSpPr>
          <p:spPr>
            <a:xfrm>
              <a:off x="1370314" y="1018492"/>
              <a:ext cx="57404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dirty="0">
                  <a:latin typeface="Arial" panose="020B0604020202020204" pitchFamily="34" charset="0"/>
                  <a:cs typeface="Arial" panose="020B0604020202020204" pitchFamily="34" charset="0"/>
                </a:rPr>
                <a:t>P = 0.476</a:t>
              </a:r>
              <a:endParaRPr lang="ko-KR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AEF9A5B-D816-DA22-A407-19E258D81459}"/>
                </a:ext>
              </a:extLst>
            </p:cNvPr>
            <p:cNvSpPr txBox="1"/>
            <p:nvPr/>
          </p:nvSpPr>
          <p:spPr>
            <a:xfrm>
              <a:off x="2402377" y="1101817"/>
              <a:ext cx="57404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dirty="0">
                  <a:latin typeface="Arial" panose="020B0604020202020204" pitchFamily="34" charset="0"/>
                  <a:cs typeface="Arial" panose="020B0604020202020204" pitchFamily="34" charset="0"/>
                </a:rPr>
                <a:t>P = 0.476</a:t>
              </a:r>
              <a:endParaRPr lang="ko-KR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B7C08FB-CB2D-2E92-8655-AE0AA9188CE9}"/>
                </a:ext>
              </a:extLst>
            </p:cNvPr>
            <p:cNvSpPr txBox="1"/>
            <p:nvPr/>
          </p:nvSpPr>
          <p:spPr>
            <a:xfrm>
              <a:off x="3530792" y="1033501"/>
              <a:ext cx="57404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dirty="0">
                  <a:latin typeface="Arial" panose="020B0604020202020204" pitchFamily="34" charset="0"/>
                  <a:cs typeface="Arial" panose="020B0604020202020204" pitchFamily="34" charset="0"/>
                </a:rPr>
                <a:t>P = 0.476</a:t>
              </a:r>
              <a:endParaRPr lang="ko-KR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0" name="그림 29" descr="텍스트, 스크린샷, 라인, 그래프이(가) 표시된 사진&#10;&#10;자동 생성된 설명">
            <a:extLst>
              <a:ext uri="{FF2B5EF4-FFF2-40B4-BE49-F238E27FC236}">
                <a16:creationId xmlns:a16="http://schemas.microsoft.com/office/drawing/2014/main" id="{0124A852-1C99-88DE-6C51-FF9DF2DC30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457" y="2723436"/>
            <a:ext cx="1493145" cy="1463680"/>
          </a:xfrm>
          <a:prstGeom prst="rect">
            <a:avLst/>
          </a:prstGeom>
        </p:spPr>
      </p:pic>
      <p:pic>
        <p:nvPicPr>
          <p:cNvPr id="31" name="그림 30" descr="텍스트, 스크린샷, 그래프, 라인이(가) 표시된 사진&#10;&#10;자동 생성된 설명">
            <a:extLst>
              <a:ext uri="{FF2B5EF4-FFF2-40B4-BE49-F238E27FC236}">
                <a16:creationId xmlns:a16="http://schemas.microsoft.com/office/drawing/2014/main" id="{C1D62BC7-A84D-CDE5-AE09-090F9C29E20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489" y="2723435"/>
            <a:ext cx="1473933" cy="1473933"/>
          </a:xfrm>
          <a:prstGeom prst="rect">
            <a:avLst/>
          </a:prstGeom>
        </p:spPr>
      </p:pic>
      <p:pic>
        <p:nvPicPr>
          <p:cNvPr id="32" name="그림 31" descr="텍스트, 스크린샷, 라인, 그래프이(가) 표시된 사진&#10;&#10;자동 생성된 설명">
            <a:extLst>
              <a:ext uri="{FF2B5EF4-FFF2-40B4-BE49-F238E27FC236}">
                <a16:creationId xmlns:a16="http://schemas.microsoft.com/office/drawing/2014/main" id="{9F82B4C6-D1A1-540E-3BE2-ED90A98084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93" y="2774820"/>
            <a:ext cx="1371165" cy="1441760"/>
          </a:xfrm>
          <a:prstGeom prst="rect">
            <a:avLst/>
          </a:prstGeom>
        </p:spPr>
      </p:pic>
      <p:pic>
        <p:nvPicPr>
          <p:cNvPr id="33" name="그림 32" descr="텍스트, 스크린샷, 라인, 그래프이(가) 표시된 사진&#10;&#10;자동 생성된 설명">
            <a:extLst>
              <a:ext uri="{FF2B5EF4-FFF2-40B4-BE49-F238E27FC236}">
                <a16:creationId xmlns:a16="http://schemas.microsoft.com/office/drawing/2014/main" id="{F3F671C5-7B0B-57BE-38E1-97690A62AD1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185" y="2713183"/>
            <a:ext cx="1532861" cy="1458435"/>
          </a:xfrm>
          <a:prstGeom prst="rect">
            <a:avLst/>
          </a:prstGeom>
        </p:spPr>
      </p:pic>
      <p:pic>
        <p:nvPicPr>
          <p:cNvPr id="34" name="그림 33" descr="텍스트, 스크린샷, 그래프, 라인이(가) 표시된 사진&#10;&#10;자동 생성된 설명">
            <a:extLst>
              <a:ext uri="{FF2B5EF4-FFF2-40B4-BE49-F238E27FC236}">
                <a16:creationId xmlns:a16="http://schemas.microsoft.com/office/drawing/2014/main" id="{A5107222-A3B3-15F2-6A7D-ABE4674A031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137" y="2723435"/>
            <a:ext cx="1351565" cy="1463680"/>
          </a:xfrm>
          <a:prstGeom prst="rect">
            <a:avLst/>
          </a:prstGeom>
        </p:spPr>
      </p:pic>
      <p:pic>
        <p:nvPicPr>
          <p:cNvPr id="35" name="그림 34" descr="텍스트, 스크린샷, 라인, 그래프이(가) 표시된 사진&#10;&#10;자동 생성된 설명">
            <a:extLst>
              <a:ext uri="{FF2B5EF4-FFF2-40B4-BE49-F238E27FC236}">
                <a16:creationId xmlns:a16="http://schemas.microsoft.com/office/drawing/2014/main" id="{57186EAC-AFAF-3E1C-80F9-4428AD369C9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877" y="2713183"/>
            <a:ext cx="1473932" cy="1473932"/>
          </a:xfrm>
          <a:prstGeom prst="rect">
            <a:avLst/>
          </a:prstGeom>
        </p:spPr>
      </p:pic>
      <p:pic>
        <p:nvPicPr>
          <p:cNvPr id="36" name="그림 35" descr="텍스트, 스크린샷, 라인, 그래프이(가) 표시된 사진&#10;&#10;자동 생성된 설명">
            <a:extLst>
              <a:ext uri="{FF2B5EF4-FFF2-40B4-BE49-F238E27FC236}">
                <a16:creationId xmlns:a16="http://schemas.microsoft.com/office/drawing/2014/main" id="{0A375E20-E5C8-01FC-CCE7-5942F03CAC8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040" y="2697687"/>
            <a:ext cx="1473931" cy="1473931"/>
          </a:xfrm>
          <a:prstGeom prst="rect">
            <a:avLst/>
          </a:prstGeom>
        </p:spPr>
      </p:pic>
      <p:sp>
        <p:nvSpPr>
          <p:cNvPr id="37" name="직사각형 36">
            <a:extLst>
              <a:ext uri="{FF2B5EF4-FFF2-40B4-BE49-F238E27FC236}">
                <a16:creationId xmlns:a16="http://schemas.microsoft.com/office/drawing/2014/main" id="{A16C4823-C0B4-BE93-ED9F-EA7D6D2A9EE7}"/>
              </a:ext>
            </a:extLst>
          </p:cNvPr>
          <p:cNvSpPr/>
          <p:nvPr/>
        </p:nvSpPr>
        <p:spPr>
          <a:xfrm>
            <a:off x="-771265" y="4226834"/>
            <a:ext cx="1893770" cy="4302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ko-KR" alt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그림 37" descr="텍스트, 스크린샷, 그래프, 라인이(가) 표시된 사진&#10;&#10;자동 생성된 설명">
            <a:extLst>
              <a:ext uri="{FF2B5EF4-FFF2-40B4-BE49-F238E27FC236}">
                <a16:creationId xmlns:a16="http://schemas.microsoft.com/office/drawing/2014/main" id="{D5873879-B9C9-2085-5A05-B323B5FAB25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578" y="4914863"/>
            <a:ext cx="1332361" cy="1332361"/>
          </a:xfrm>
          <a:prstGeom prst="rect">
            <a:avLst/>
          </a:prstGeom>
        </p:spPr>
      </p:pic>
      <p:pic>
        <p:nvPicPr>
          <p:cNvPr id="39" name="그림 38" descr="텍스트, 스크린샷, 그래프, 라인이(가) 표시된 사진&#10;&#10;자동 생성된 설명">
            <a:extLst>
              <a:ext uri="{FF2B5EF4-FFF2-40B4-BE49-F238E27FC236}">
                <a16:creationId xmlns:a16="http://schemas.microsoft.com/office/drawing/2014/main" id="{CB91BD31-5028-C225-7BE0-A1162DF2A70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599" y="4880908"/>
            <a:ext cx="1445065" cy="1366313"/>
          </a:xfrm>
          <a:prstGeom prst="rect">
            <a:avLst/>
          </a:prstGeom>
        </p:spPr>
      </p:pic>
      <p:pic>
        <p:nvPicPr>
          <p:cNvPr id="40" name="그림 39" descr="텍스트, 그래프, 라인, 스크린샷이(가) 표시된 사진&#10;&#10;자동 생성된 설명">
            <a:extLst>
              <a:ext uri="{FF2B5EF4-FFF2-40B4-BE49-F238E27FC236}">
                <a16:creationId xmlns:a16="http://schemas.microsoft.com/office/drawing/2014/main" id="{43F82A2B-368C-D3C1-3F9D-9C11D1D4D7F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167" y="4892227"/>
            <a:ext cx="1473933" cy="1377631"/>
          </a:xfrm>
          <a:prstGeom prst="rect">
            <a:avLst/>
          </a:prstGeom>
        </p:spPr>
      </p:pic>
      <p:pic>
        <p:nvPicPr>
          <p:cNvPr id="41" name="그림 40" descr="텍스트, 라인, 스크린샷, 그래프이(가) 표시된 사진&#10;&#10;자동 생성된 설명">
            <a:extLst>
              <a:ext uri="{FF2B5EF4-FFF2-40B4-BE49-F238E27FC236}">
                <a16:creationId xmlns:a16="http://schemas.microsoft.com/office/drawing/2014/main" id="{19C657FE-C915-C99C-01B1-0AAD38AB2DA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303" y="4869590"/>
            <a:ext cx="1473932" cy="1377631"/>
          </a:xfrm>
          <a:prstGeom prst="rect">
            <a:avLst/>
          </a:prstGeom>
        </p:spPr>
      </p:pic>
      <p:pic>
        <p:nvPicPr>
          <p:cNvPr id="42" name="그림 41" descr="텍스트, 스크린샷, 그래프, 라인이(가) 표시된 사진&#10;&#10;자동 생성된 설명">
            <a:extLst>
              <a:ext uri="{FF2B5EF4-FFF2-40B4-BE49-F238E27FC236}">
                <a16:creationId xmlns:a16="http://schemas.microsoft.com/office/drawing/2014/main" id="{7CE2F433-F103-163F-9111-D5F9B952415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13" y="4880908"/>
            <a:ext cx="1371165" cy="140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979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117408</TotalTime>
  <Words>237</Words>
  <Application>Microsoft Office PowerPoint</Application>
  <PresentationFormat>사용자 지정</PresentationFormat>
  <Paragraphs>75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김효송(내과학교실)</dc:creator>
  <cp:lastModifiedBy>Kim, Hyo Song</cp:lastModifiedBy>
  <cp:revision>129</cp:revision>
  <dcterms:created xsi:type="dcterms:W3CDTF">2022-04-20T03:14:18Z</dcterms:created>
  <dcterms:modified xsi:type="dcterms:W3CDTF">2023-09-07T18:37:21Z</dcterms:modified>
</cp:coreProperties>
</file>