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59"/>
    <p:restoredTop sz="95859"/>
  </p:normalViewPr>
  <p:slideViewPr>
    <p:cSldViewPr snapToGrid="0">
      <p:cViewPr varScale="1">
        <p:scale>
          <a:sx n="107" d="100"/>
          <a:sy n="107" d="100"/>
        </p:scale>
        <p:origin x="200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22:05:15.36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310 268 24575,'-8'0'0,"-1"-2"0,3 0 0,-1-2 0,3-1 0,0 1 0,0 0 0,-3-2 0,3 1 0,-1-1 0,2 2 0,0-1 0,-3-1 0,3 1 0,-2-1 0,6 6 0,1 4 0,1 1 0,1 3 0,-4-3 0,2 1 0,-2-2 0,6 5 0,-3-5 0,1 2 0,-2-1 0,-2-1 0,2 0 0,1 6 0,1-5 0,1 5 0,-1-6 0,-1 1 0,0-1 0,0 0 0,-1 0 0,2 1 0,-2-1 0,3 0 0,-3-3 0,0-2 0,-2-8 0,-2 1 0,2-7 0,-2 5 0,2 0 0,0 4 0,-2 0 0,1 1 0,-3-3 0,4 3 0,-2-1 0,2 2 0,-2 0 0,-1 8 0,-1-2 0,1 13 0,3-9 0,2 4 0,1-6 0,1 2 0,1 4 0,0-1 0,2 2 0,-3-5 0,1-2 0,-1 0 0,0 1 0,-3-5 0,-2-6 0,-4-1 0,0-9 0,-2 3 0,3 2 0,-3 2 0,4-1 0,1 5 0,-2-5 0,-1 4 0,1 1 0,-3 4 0,5 4 0,5 9 0,0-2 0,9 11 0,-5-10 0,3 8 0,-4-13 0,-1 0 0,1-1 0,-2-1 0,1 0 0,-2 1 0,0-1 0,-1-4 0,0 0 0,-2-4 0,0-6 0,-2 2 0,-2-4 0,1 0 0,-3 3 0,4-3 0,-2 3 0,0 1 0,-1 1 0,1 1 0,0 2 0,-1 0 0,1-1 0,0 1 0,0 2 0,-3 2 0,3 0 0,-2 4 0,1-4 0,-1 4 0,1-1 0,-3 3 0,5-2 0,0 3 0,1-3 0,1 0 0,-1 0 0,2 1 0,0-1 0,0 6 0,0-5 0,5 10 0,-2-7 0,5 2 0,-6-2 0,2-1 0,0-1 0,1 0 0,3 1 0,-3-5 0,3 2 0,-4-4 0,8 0 0,-7 0 0,5 0 0,-6 0 0,1 0 0,1-2 0,-1 0 0,-1-4 0,-2 1 0,-2-3 0,0 1 0,0 1 0,0-1 0,0 3 0,0-2 0,0 1 0,0-1 0,0 2 0,0-2 0,0 1 0,0-1 0,0 1 0,0-1 0,0 2 0,0-3 0,0 3 0,0-2 0,0 1 0,0-1 0,0 2 0,-2 0 0,-1-1 0,-1 1 0,0-2 0,0-1 0,-3-1 0,3 1 0,-3-5 0,3 7 0,-1-3 0,1 4 0,-1 4 0,1-2 0,-2 2 0,-1 0 0,1 0 0,-2 0 0,3 0 0,-1 0 0,1 0 0,-1 0 0,1 0 0,-3 4 0,4-1 0,-3 3 0,3-2 0,0 2 0,2-1 0,-2 1 0,3 0 0,-1-1 0,2 1 0,0-2 0,0 1 0,0-1 0,0 0 0,0 1 0,0-1 0,0 2 0,0-1 0,0 3 0,0-2 0,0 1 0,0-1 0,0-1 0,0 1 0,0-2 0,2 4 0,1-3 0,1 1 0,0 1 0,0-3 0,1 1 0,-1-2 0,2 0 0,1 1 0,-1-2 0,3 2 0,1-3 0,-3 1 0,3-2 0,-4 0 0,-1 0 0,1 0 0,-2 0 0,2 0 0,-1 0 0,1-2 0,-2 1 0,1-3 0,-1 4 0,0-4 0,1 2 0,-3-3 0,0 1 0,-2 0 0,0 0 0,0-2 0,0 1 0,0-1 0,0 1 0,0-1 0,0 1 0,0-1 0,0 2 0,0-2 0,-2 1 0,0-1 0,-3 2 0,1-1 0,0 3 0,-1 0 0,1 2 0,0 0 0,0-2 0,-1 0 0,1-2 0,0 1 0,0 1 0,-1 0 0,3-2 0,-4-3 0,3 1 0,-3 0 0,4 1 0,-2 1 0,2 0 0,-3 0 0,1-1 0,0 1 0,0 0 0,-3-2 0,3 1 0,-2-1 0,1 1 0,3 1 0,-2 0 0,2 0 0,-1-1 0,0 1 0,2 0 0,-3-2 0,4 1 0,-4-1 0,0 0 0,-1 1 0,-1-3 0,2 3 0,-1 1 0,1 0 0,0 2 0,-1-1 0,-1 1 0,0 0 0,-1 0 0,1-2 0,2 1 0,-3 0 0,3 2 0,-2-1 0,-1 0 0,1-2 0,-6-1 0,2-1 0,0 1 0,2 0 0,3 1 0,-1 0 0,0 0 0,1 1 0,-1 0 0,2 2 0,-2-1 0,1 2 0,-1 0 0,2 2 0,1 0 0,1 5 0,2-3 0,0 8 0,0-5 0,0 9 0,0-7 0,0 3 0,0-5 0,0 1 0,5 2 0,-2-1 0,5 7 0,-4-9 0,-1 3 0,-1-4 0,-2-3 0,0 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22:05:18.345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13 31 24575,'-5'-7'0,"0"1"0,4 0 0,-1 1 0,2-1 0,0 5 0,0 7 0,2 0 0,3 6 0,-3-5 0,4-1 0,-5 0 0,0-1 0,1-1 0,-1 0 0,1 0 0,-2 1 0,0-1 0,0 2 0,0-1 0,0 1 0,0 4 0,0-5 0,0 5 0,0-6 0,0 2 0,0-1 0,0 1 0,0-1 0,0 1 0,0-2 0,0 3 0,0-3 0,0 2 0,0-1 0,0 1 0,-2-2 0,-1 1 0,1-1 0,0 0 0,2-2 0,0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22:05:23.44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52 30 24575,'-3'-6'0,"5"-1"0,-1 1 0,5 0 0,-8 3 0,2 1 0,-4 2 0,-2 0 0,1 0 0,-1 2 0,-1 1 0,3 1 0,-2 0 0,1 0 0,3 3 0,0-3 0,0 2 0,2-1 0,-2 1 0,2-1 0,0 1 0,0-2 0,4 2 0,-2-1 0,5 1 0,-3-2 0,0-1 0,0-1 0,1-2 0,-1-2 0,0-1 0,-1-1 0,-2 0 0,-1-2 0,0 1 0,0-1 0,0 2 0,0-3 0,0 3 0,-1-4 0,-2 5 0,-1-3 0,0 6 0,-1-2 0,-1 2 0,1 0 0,-1 0 0,0 2 0,3 0 0,-1 2 0,4 0 0,0 1 0,0 1 0,0-1 0,0 1 0,0-2 0,0 2 0,0-1 0,0 3 0,0-1 0,0-1 0,0 1 0,2-3 0,1-2 0,1 0 0,0-2 0,1 0 0,1 0 0,-2 0 0,3-2 0,-5 0 0,0-2 0,0-1 0,-2-1 0,2 1 0,-2-1 0,0 2 0,0-2 0,-2 1 0,0 1 0,-2 2 0,-1 2 0,3 0 0,0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6T18:02:57.74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6T18:03:19.003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362 326 24575,'0'24'0,"0"-1"0,0-16 0,0 2 0,0 3 0,0-4 0,0 4 0,-2-3 0,-2-2 0,1 5 0,0-5 0,0 5 0,2-5 0,-4 5 0,4-3 0,-2 1 0,3-1 0,0 3 0,0-4 0,0 4 0,0 0 0,0-4 0,3 3 0,3-1 0,-2-3 0,5 2 0,-3 0 0,1-2 0,7 10 0,-7-9 0,4 4 0,-5-7 0,3 2 0,-2 0 0,2 2 0,-2-6 0,2 3 0,-36-6 0,22 3 0,-32-6 0,30 0 0,-5-6 0,5 2 0,-2-5 0,3 2 0,-13-12 0,10 7 0,-10-4 0,6-7 0,5 15 0,-6-12 0,11 16 0,-3-2 0,3 2 0,-4-2 0,1 3 0,0-1 0,-1 1 0,-2-3 0,2 2 0,-2-2 0,3 3 0,-3-4 0,-1 1 0,0-1 0,1-2 0,3 5 0,-1-2 0,1 2 0,-8 8 0,6-1 0,-7 8 0,12 1 0,-3-2 0,5 5 0,-1-3 0,-1 1 0,-1-1 0,1 3 0,3-1 0,1 1 0,1 0 0,-2-5 0,3 8 0,-2-7 0,2 4 0,-3-3 0,3 6 0,1-7 0,3 3 0,2-11 0,1 0 0,0 0 0,-1 0 0,3 0 0,-4 0 0,6 0 0,-4 0 0,3 0 0,-3 0 0,1 0 0,-4 0 0,5 0 0,-2 0 0,0 0 0,-1-3 0,0-1 0,-2 1 0,2-3 0,0 0 0,-4-1 0,3-2 0,-2 3 0,-1-1 0,0-2 0,-5-1 0,0-2 0,0 2 0,0 1 0,0 0 0,-5-1 0,0-3 0,-1 3 0,0 1 0,3 3 0,-3-3 0,2 2 0,-1-2 0,-2-3 0,-3 1 0,1-1 0,-1 3 0,1-1 0,2 3 0,-2-2 0,3 3 0,0 0 0,-3-1 0,1 1 0,-1 0 0,0 2 0,2 1 0,-10 3 0,9-2 0,-9 1 0,7-5 0,0 6 0,-2-3 0,3-3 0,-4 2 0,0-5 0,3 5 0,1-1 0,0 1 0,2-2 0,-2 2 0,0-4 0,2 4 0,25-2 0,-11 3 0,38 3 0,-26 0 0,6 0 0,-11 0 0,-7-3 0,-1-1 0,0-8 0,0 2 0,-2-3 0,-1 4 0,-3 0 0,3-1 0,-3 0 0,3-1 0,-3 4 0,0-5 0,3 5 0,0-5 0,4 5 0,-1-2 0,3 2 0,-2-2 0,2 2 0,-2-2 0,-1 3 0,0-1 0,0 1 0,1 0 0,2 2 0,-2-1 0,5 4 0,-5-2 0,2 0 0,3 3 0,-4-3 0,4 3 0,-1 0 0,-3 0 0,4 0 0,0 0 0,-4 3 0,6 3 0,-4 4 0,3 0 0,-6-1 0,1-3 0,-4 3 0,2-2 0,0 2 0,1-2 0,-1-1 0,0 3 0,-2-2 0,1 5 0,2-2 0,0 0 0,-1-1 0,0-3 0,-6 6 0,3-4 0,-3 4 0,0-1 0,0-3 0,0 4 0,0 0 0,0-4 0,0 4 0,0 0 0,0-5 0,0 5 0,6-3 0,-5-2 0,5 5 0,-3-2 0,-3 0 0,3-1 0,-3 0 0,0 1 0,3 0 0,-2-1 0,7 0 0,-4-5 0,11 5 0,-7-6 0,4 1 0,-3 1 0,1-4 0,-1 2 0,1-3 0,1 0 0,-3 0 0,4 0 0,0 0 0,-4 3 0,4-3 0,0 3 0,-5-3 0,5 0 0,0 0 0,-4 0 0,4 0 0,-6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6T18:03:22.86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1 415 24575,'30'-4'0,"-5"0"0,-18-5 0,7 1 0,-3-4 0,12 0 0,-12 2 0,3-1 0,5-7 0,-10 8 0,10-8 0,-13 14 0,0 2 0,6-7 0,-1 4 0,1-7 0,-3 6 0,-2-3 0,2 2 0,-2-2 0,-1 0 0,0 2 0,-3-2 0,4 2 0,2 1 0,0 0 0,4-4 0,-3 3 0,-4 4 0,-13 26 0,2-8 0,-9 15 0,5-21 0,2-3 0,-2 4 0,3-3 0,2 2 0,-4 0 0,4-2 0,-6 2 0,4 0 0,0-2 0,0-1 0,-4 3 0,1-8 0,-4 10 0,3-6 0,-2 4 0,5-3 0,-5 3 0,5-2 0,-5 2 0,5-2 0,-2 2 0,3-2 0,2 2 0,2 0 0,-1-2 0,-1 2 0,-8-8 0,8-15 0,-5-13 0,9 0 0,10-15 0,16 14 0,13-14 0,1 17 0,15-5 0,-26 16 0,8 1 0,-19 3 0,-5 6 0,-1 1 0,1-6 0,-3 8 0,-1-5 0,0 4 0,1 1 0,0-5 0,-1 6 0,-3-6 0,3 5 0,1-7 0,0 4 0,-1-5 0,-3 2 0,1 4 0,2-6 0,1 5 0,-1-2 0,1 0 0,-4 5 0,3-1 0,1-1 0,2-1 0,-2-2 0,-32 26 0,14-17 0,-27 23 0,25-22 0,-2 2 0,2 0 0,1 1 0,2-4 0,-2 6 0,2-2 0,-2 2 0,3 0 0,-1-2 0,1 2 0,0-2 0,-1 2 0,1-3 0,-3-2 0,-6-1 0,4-3 0,-3 0 0,5 5 0,-1-3 0,-3 3 0,1-5 0,2 0 0,-2 0 0,2 0 0,-3 0 0,4 0 0,-3 0 0,5 0 0,-5 0 0,2 0 0,0-3 0,1 3 0,0-9 0,-1 5 0,0-5 0,1 3 0,3-1 0,-3-2 0,2-1 0,-2 1 0,2-3 0,4 5 0,0-2 0,0-1 0,0 3 0,-1-4 0,1 4 0,6-5 0,1 2 0,2 0 0,0 1 0,3 5 0,1-4 0,3 4 0,-3-5 0,7 2 0,-9 3 0,9-5 0,-10 4 0,2-1 0,0 3 0,-2 3 0,10 0 0,-8 0 0,5-2 0,-5 1 0,-2-2 0,5 3 0,-2 0 0,2 6 0,-2-2 0,7 6 0,-9-4 0,4 1 0,-6 0 0,-3-1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B410D-E620-8198-4A10-4C94A5269C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A5A0A0-EB19-2DAA-B9F3-8E247843CE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B3B18A-000E-9EED-08B7-58C962D3B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D9D65-A93C-7145-B768-C5F8012BDB08}" type="datetimeFigureOut">
              <a:rPr lang="en-US" smtClean="0"/>
              <a:t>9/6/23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3EDE26-1CB8-CFBA-1154-1DB3D1397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22C8C4-7D7F-8BDA-45D2-C5EB9494D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DC768-D023-F147-AFF5-4D463AB72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832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E7FFA-8EB4-4278-317B-66F9F0A1A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6AD0B0-58F8-CE64-1209-1FEF99C660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673C3F-6C1A-43E3-9796-3CC882D07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D9D65-A93C-7145-B768-C5F8012BDB08}" type="datetimeFigureOut">
              <a:rPr lang="en-US" smtClean="0"/>
              <a:t>9/6/23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F6A68C-A50C-E5C4-4578-A93795D53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7BAEE8-B5B9-44A8-3162-EBC5A4E87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DC768-D023-F147-AFF5-4D463AB72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534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86BE85E-F551-FCB4-0115-BF8D64E2EF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288360-A527-64CD-140C-C5B6DF33CC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719B07-36F8-20D0-AA0F-035904B7F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D9D65-A93C-7145-B768-C5F8012BDB08}" type="datetimeFigureOut">
              <a:rPr lang="en-US" smtClean="0"/>
              <a:t>9/6/23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207392-ADFE-44C0-9E68-8CEB082C9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841AEE-E414-8341-8CEF-BA97E004E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DC768-D023-F147-AFF5-4D463AB72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0764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085675"/>
            <a:ext cx="12192000" cy="530689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ight Triangle 7"/>
          <p:cNvSpPr/>
          <p:nvPr userDrawn="1"/>
        </p:nvSpPr>
        <p:spPr>
          <a:xfrm rot="18900000">
            <a:off x="141777" y="753445"/>
            <a:ext cx="405236" cy="385056"/>
          </a:xfrm>
          <a:prstGeom prst="rtTriangle">
            <a:avLst/>
          </a:prstGeom>
          <a:solidFill>
            <a:srgbClr val="0065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9" name="Right Triangle 8"/>
          <p:cNvSpPr/>
          <p:nvPr userDrawn="1"/>
        </p:nvSpPr>
        <p:spPr>
          <a:xfrm rot="18900000">
            <a:off x="140123" y="1281465"/>
            <a:ext cx="394279" cy="394278"/>
          </a:xfrm>
          <a:prstGeom prst="rtTriangle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0" y="0"/>
            <a:ext cx="12192000" cy="1085673"/>
          </a:xfrm>
          <a:prstGeom prst="rect">
            <a:avLst/>
          </a:prstGeom>
          <a:gradFill flip="none" rotWithShape="1">
            <a:gsLst>
              <a:gs pos="0">
                <a:srgbClr val="0065AA">
                  <a:shade val="30000"/>
                  <a:satMod val="115000"/>
                </a:srgbClr>
              </a:gs>
              <a:gs pos="50000">
                <a:srgbClr val="0065AA">
                  <a:shade val="67500"/>
                  <a:satMod val="115000"/>
                </a:srgbClr>
              </a:gs>
              <a:gs pos="100000">
                <a:srgbClr val="0065AA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5576842"/>
            <a:ext cx="7490690" cy="1285854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576843"/>
            <a:ext cx="47028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083882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6" name="Right Triangle 15"/>
          <p:cNvSpPr/>
          <p:nvPr userDrawn="1"/>
        </p:nvSpPr>
        <p:spPr>
          <a:xfrm rot="18900000">
            <a:off x="137739" y="5244782"/>
            <a:ext cx="399045" cy="39904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9694459" y="176810"/>
            <a:ext cx="2349089" cy="747561"/>
            <a:chOff x="2857495" y="1762773"/>
            <a:chExt cx="7219988" cy="2156522"/>
          </a:xfrm>
        </p:grpSpPr>
        <p:sp>
          <p:nvSpPr>
            <p:cNvPr id="18" name="TextBox 17"/>
            <p:cNvSpPr txBox="1"/>
            <p:nvPr/>
          </p:nvSpPr>
          <p:spPr>
            <a:xfrm>
              <a:off x="5167705" y="1762773"/>
              <a:ext cx="4896288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Graphical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647071" y="2409939"/>
              <a:ext cx="4430412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Abstract</a:t>
              </a:r>
            </a:p>
          </p:txBody>
        </p:sp>
        <p:grpSp>
          <p:nvGrpSpPr>
            <p:cNvPr id="20" name="Group 19"/>
            <p:cNvGrpSpPr/>
            <p:nvPr/>
          </p:nvGrpSpPr>
          <p:grpSpPr>
            <a:xfrm rot="1066865">
              <a:off x="3331177" y="2017651"/>
              <a:ext cx="1664058" cy="1723226"/>
              <a:chOff x="3325506" y="2015311"/>
              <a:chExt cx="1664058" cy="1723226"/>
            </a:xfrm>
          </p:grpSpPr>
          <p:sp>
            <p:nvSpPr>
              <p:cNvPr id="22" name="Curved Up Arrow 21"/>
              <p:cNvSpPr/>
              <p:nvPr/>
            </p:nvSpPr>
            <p:spPr>
              <a:xfrm rot="5612676">
                <a:off x="2869267" y="2471550"/>
                <a:ext cx="1723226" cy="810748"/>
              </a:xfrm>
              <a:prstGeom prst="curvedUpArrow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Trapezoid 22"/>
              <p:cNvSpPr/>
              <p:nvPr/>
            </p:nvSpPr>
            <p:spPr>
              <a:xfrm rot="20743483">
                <a:off x="4034300" y="2870714"/>
                <a:ext cx="516517" cy="852351"/>
              </a:xfrm>
              <a:prstGeom prst="trapezoid">
                <a:avLst/>
              </a:prstGeom>
              <a:solidFill>
                <a:srgbClr val="AA0065"/>
              </a:solidFill>
              <a:ln w="28575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Trapezoid 23"/>
              <p:cNvSpPr/>
              <p:nvPr/>
            </p:nvSpPr>
            <p:spPr>
              <a:xfrm rot="18485136">
                <a:off x="4227275" y="2752605"/>
                <a:ext cx="545380" cy="807242"/>
              </a:xfrm>
              <a:prstGeom prst="trapezoid">
                <a:avLst>
                  <a:gd name="adj" fmla="val 26969"/>
                </a:avLst>
              </a:prstGeom>
              <a:solidFill>
                <a:srgbClr val="00B050"/>
              </a:solidFill>
              <a:ln w="28575">
                <a:solidFill>
                  <a:srgbClr val="00427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Trapezoid 24"/>
              <p:cNvSpPr/>
              <p:nvPr/>
            </p:nvSpPr>
            <p:spPr>
              <a:xfrm rot="16200000">
                <a:off x="4313253" y="2492334"/>
                <a:ext cx="545380" cy="807242"/>
              </a:xfrm>
              <a:prstGeom prst="trapezoid">
                <a:avLst/>
              </a:prstGeom>
              <a:solidFill>
                <a:schemeClr val="accent2"/>
              </a:solidFill>
              <a:ln w="28575">
                <a:solidFill>
                  <a:srgbClr val="00447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Trapezoid 25"/>
              <p:cNvSpPr/>
              <p:nvPr/>
            </p:nvSpPr>
            <p:spPr>
              <a:xfrm rot="14460500">
                <a:off x="4252007" y="2192236"/>
                <a:ext cx="545380" cy="807242"/>
              </a:xfrm>
              <a:prstGeom prst="trapezoid">
                <a:avLst/>
              </a:prstGeom>
              <a:solidFill>
                <a:srgbClr val="0092F7"/>
              </a:solidFill>
              <a:ln w="25400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" name="Trapezoid 26"/>
              <p:cNvSpPr/>
              <p:nvPr/>
            </p:nvSpPr>
            <p:spPr>
              <a:xfrm rot="12209348">
                <a:off x="4054992" y="2029218"/>
                <a:ext cx="532285" cy="762409"/>
              </a:xfrm>
              <a:prstGeom prst="trapezoid">
                <a:avLst>
                  <a:gd name="adj" fmla="val 33206"/>
                </a:avLst>
              </a:prstGeom>
              <a:solidFill>
                <a:srgbClr val="9966FF"/>
              </a:solidFill>
              <a:ln w="28575">
                <a:solidFill>
                  <a:srgbClr val="0044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3884157" y="2595857"/>
                <a:ext cx="536234" cy="550844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28575">
                <a:solidFill>
                  <a:srgbClr val="00457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1" name="Double Brace 20"/>
            <p:cNvSpPr/>
            <p:nvPr/>
          </p:nvSpPr>
          <p:spPr>
            <a:xfrm>
              <a:off x="2857495" y="2112886"/>
              <a:ext cx="2510703" cy="1536932"/>
            </a:xfrm>
            <a:prstGeom prst="bracePair">
              <a:avLst>
                <a:gd name="adj" fmla="val 11432"/>
              </a:avLst>
            </a:prstGeom>
            <a:ln w="222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802707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341A3-785A-1293-9F7B-C5FDD7908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A3CA10-4C6A-EC76-C12C-E39D9D11E1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C6D5A-0406-E820-EFB4-580EE5C93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D9D65-A93C-7145-B768-C5F8012BDB08}" type="datetimeFigureOut">
              <a:rPr lang="en-US" smtClean="0"/>
              <a:t>9/6/23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C86C13-23F6-59F4-3B6D-CE6C4A8B0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9C4FC7-5AE0-0C50-5002-82BDD0FC6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DC768-D023-F147-AFF5-4D463AB72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578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2750B-E142-886F-92DA-D1323194A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9F91DB-6FBA-524A-2CE2-C91B0BC377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6E83E7-5EE1-5898-0D96-906D01F4C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D9D65-A93C-7145-B768-C5F8012BDB08}" type="datetimeFigureOut">
              <a:rPr lang="en-US" smtClean="0"/>
              <a:t>9/6/23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84CA31-2327-52ED-2271-CFB3C8D1D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24934B-33E0-8ED5-4183-65CE9B02B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DC768-D023-F147-AFF5-4D463AB72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397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BF1EE-9570-66DB-34B7-5A2E25A20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C5C1BC-3938-3762-B146-B6702B3F59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D97DC3-560E-F0DF-F250-64002F4D3B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9B6D71-4977-B0C3-0D04-ECD782F2D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D9D65-A93C-7145-B768-C5F8012BDB08}" type="datetimeFigureOut">
              <a:rPr lang="en-US" smtClean="0"/>
              <a:t>9/6/23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FB1902-FE68-B4C5-00C8-8B21DBD84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B616D0-E326-50B2-A613-925495F4E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DC768-D023-F147-AFF5-4D463AB72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603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EF508-9087-8154-6AF4-EC66599F5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1C1011-7C02-81E1-D2D7-979E850216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FBCFD9-90D7-8DE8-A163-9FFF38C499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65FEB5-54FD-B9C4-77BD-36AD5D0FE9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5D00FE-3C47-0B7E-E857-427E073994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E9696F8-8E9D-51F1-188F-59A82E168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D9D65-A93C-7145-B768-C5F8012BDB08}" type="datetimeFigureOut">
              <a:rPr lang="en-US" smtClean="0"/>
              <a:t>9/6/23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AC70526-400B-F4FF-5439-52295D9A7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96B26E-D3BE-8228-DE80-FC8D88084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DC768-D023-F147-AFF5-4D463AB72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510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8028D-E776-FD00-62ED-97860D9E5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6359DA-097C-BCEB-AC27-7125615C9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D9D65-A93C-7145-B768-C5F8012BDB08}" type="datetimeFigureOut">
              <a:rPr lang="en-US" smtClean="0"/>
              <a:t>9/6/23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48B004-CA41-6590-C468-667B60ADD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24E661-7D8B-A74B-AFDF-A4AB2730F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DC768-D023-F147-AFF5-4D463AB72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438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2529C7-54A0-C6A4-EED0-C2B131888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D9D65-A93C-7145-B768-C5F8012BDB08}" type="datetimeFigureOut">
              <a:rPr lang="en-US" smtClean="0"/>
              <a:t>9/6/23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2F2FDA-D375-683C-FA9D-53AFFA872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BF74C5-8AB1-5F13-3B2E-14EC1B7DA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DC768-D023-F147-AFF5-4D463AB72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737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63BAE-370F-65C2-1D24-9CA3966C2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188D4D-0330-EFA7-941F-EA86493A71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BC78FC-1931-8C9D-4585-3C796F3210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72C009-19B3-2734-2C72-5C7E3CDDE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D9D65-A93C-7145-B768-C5F8012BDB08}" type="datetimeFigureOut">
              <a:rPr lang="en-US" smtClean="0"/>
              <a:t>9/6/23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A7FEA6-65BE-B090-DE1C-5DBE4DA7D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B10E95-13A5-C25F-668D-08A9B570E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DC768-D023-F147-AFF5-4D463AB72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667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D8697-7689-E9D8-6BA5-CBE188C71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DAA50A-D55C-D444-D44E-1B15AA6040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F33A8F-2F64-6D4E-201B-3AE9535192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B0188E-E6AE-77D0-A0E8-ABD5E72D9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D9D65-A93C-7145-B768-C5F8012BDB08}" type="datetimeFigureOut">
              <a:rPr lang="en-US" smtClean="0"/>
              <a:t>9/6/23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1B66E2-917C-4382-841E-5130451B1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C6D33D-5EB9-F081-FA2A-54F0BF10B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DC768-D023-F147-AFF5-4D463AB72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064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33F67F-3189-5F77-E40B-71A7AB976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5ADA73-B785-00E2-18A0-52D4A0C802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165D27-9B6B-841D-109C-F6B7036450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FD9D65-A93C-7145-B768-C5F8012BDB08}" type="datetimeFigureOut">
              <a:rPr lang="en-US" smtClean="0"/>
              <a:t>9/6/23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0376BF-3AA6-C8B1-A785-BF60E65C7E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8499B7-E962-7F14-A88E-C94A3D2D1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4DC768-D023-F147-AFF5-4D463AB72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696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customXml" Target="../ink/ink4.xml"/><Relationship Id="rId18" Type="http://schemas.openxmlformats.org/officeDocument/2006/relationships/image" Target="../media/image9.png"/><Relationship Id="rId3" Type="http://schemas.openxmlformats.org/officeDocument/2006/relationships/customXml" Target="../ink/ink1.xml"/><Relationship Id="rId7" Type="http://schemas.openxmlformats.org/officeDocument/2006/relationships/image" Target="../media/image5.png"/><Relationship Id="rId12" Type="http://schemas.openxmlformats.org/officeDocument/2006/relationships/image" Target="../media/image4.emf"/><Relationship Id="rId17" Type="http://schemas.openxmlformats.org/officeDocument/2006/relationships/customXml" Target="../ink/ink6.xml"/><Relationship Id="rId2" Type="http://schemas.openxmlformats.org/officeDocument/2006/relationships/image" Target="../media/image2.png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customXml" Target="../ink/ink2.xml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5" Type="http://schemas.openxmlformats.org/officeDocument/2006/relationships/customXml" Target="../ink/ink5.xml"/><Relationship Id="rId10" Type="http://schemas.openxmlformats.org/officeDocument/2006/relationships/image" Target="../media/image3.png"/><Relationship Id="rId9" Type="http://schemas.openxmlformats.org/officeDocument/2006/relationships/image" Target="../media/image6.png"/><Relationship Id="rId1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0" y="0"/>
            <a:ext cx="9500260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en-GB" sz="2800" b="1" dirty="0">
                <a:solidFill>
                  <a:schemeClr val="bg1"/>
                </a:solidFill>
              </a:rPr>
              <a:t>Comparison of estimated GFR using cystatin C versus creatinine in </a:t>
            </a:r>
            <a:r>
              <a:rPr lang="en-GB" sz="2800" b="1" dirty="0" err="1">
                <a:solidFill>
                  <a:schemeClr val="bg1"/>
                </a:solidFill>
              </a:rPr>
              <a:t>pediatric</a:t>
            </a:r>
            <a:r>
              <a:rPr lang="en-GB" sz="2800" b="1" dirty="0">
                <a:solidFill>
                  <a:schemeClr val="bg1"/>
                </a:solidFill>
              </a:rPr>
              <a:t> kidney transplant recipients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80183" y="1195163"/>
            <a:ext cx="12011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HYPOTHESIS</a:t>
            </a:r>
            <a:r>
              <a:rPr lang="en-GB" dirty="0">
                <a:solidFill>
                  <a:schemeClr val="bg1"/>
                </a:solidFill>
              </a:rPr>
              <a:t>: Cystatin C-based estimating GFR equations better predict allograft function in </a:t>
            </a:r>
            <a:r>
              <a:rPr lang="en-GB" dirty="0" err="1">
                <a:solidFill>
                  <a:schemeClr val="bg1"/>
                </a:solidFill>
              </a:rPr>
              <a:t>pediatric</a:t>
            </a:r>
            <a:r>
              <a:rPr lang="en-GB" dirty="0">
                <a:solidFill>
                  <a:schemeClr val="bg1"/>
                </a:solidFill>
              </a:rPr>
              <a:t> kidney transplantation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73448" y="1758951"/>
            <a:ext cx="11505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65AA"/>
                </a:solidFill>
              </a:rPr>
              <a:t>DESIGN &amp; OUTCOMES</a:t>
            </a:r>
            <a:r>
              <a:rPr lang="en-GB" dirty="0">
                <a:solidFill>
                  <a:srgbClr val="0065AA"/>
                </a:solidFill>
              </a:rPr>
              <a:t>: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79856" y="558747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+mj-lt"/>
              </a:rPr>
              <a:t>Pizzo et al. 2023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3448" y="5662837"/>
            <a:ext cx="714184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</a:rPr>
              <a:t>CONCLUSION</a:t>
            </a:r>
            <a:r>
              <a:rPr lang="en-GB" dirty="0">
                <a:solidFill>
                  <a:schemeClr val="bg1"/>
                </a:solidFill>
              </a:rPr>
              <a:t>: Cystatin C-based equations appear to have better bias, precision, and accuracy in predicting GFR in kidney transplant recipients, including those with perceived stable allograft function exhibiting changes on biopsy. </a:t>
            </a:r>
          </a:p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4983F27-8F2C-7E98-25B2-6A945FC93D7E}"/>
              </a:ext>
            </a:extLst>
          </p:cNvPr>
          <p:cNvSpPr txBox="1"/>
          <p:nvPr/>
        </p:nvSpPr>
        <p:spPr>
          <a:xfrm>
            <a:off x="751997" y="4236539"/>
            <a:ext cx="22628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00437A"/>
                </a:solidFill>
              </a:rPr>
              <a:t>1-18 years old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6D4701C-D87F-D583-922A-12BF67245B29}"/>
              </a:ext>
            </a:extLst>
          </p:cNvPr>
          <p:cNvSpPr txBox="1"/>
          <p:nvPr/>
        </p:nvSpPr>
        <p:spPr>
          <a:xfrm>
            <a:off x="619948" y="3957772"/>
            <a:ext cx="24472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00437A"/>
                </a:solidFill>
              </a:rPr>
              <a:t>N = 45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0390068-880A-D46A-00D6-83FFFB9FC1E7}"/>
              </a:ext>
            </a:extLst>
          </p:cNvPr>
          <p:cNvSpPr/>
          <p:nvPr/>
        </p:nvSpPr>
        <p:spPr>
          <a:xfrm>
            <a:off x="2914756" y="2743433"/>
            <a:ext cx="1728385" cy="614223"/>
          </a:xfrm>
          <a:prstGeom prst="rect">
            <a:avLst/>
          </a:prstGeom>
          <a:solidFill>
            <a:srgbClr val="296DC0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Measured GFR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3D297F4-6B1F-EA8D-C0DD-338FEDA851D2}"/>
              </a:ext>
            </a:extLst>
          </p:cNvPr>
          <p:cNvSpPr/>
          <p:nvPr/>
        </p:nvSpPr>
        <p:spPr>
          <a:xfrm>
            <a:off x="2914755" y="3357656"/>
            <a:ext cx="1728385" cy="614223"/>
          </a:xfrm>
          <a:prstGeom prst="rect">
            <a:avLst/>
          </a:prstGeom>
          <a:solidFill>
            <a:srgbClr val="AA0065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Estimated GFR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67247BC-129C-CF74-2BF3-952C247ECBC0}"/>
              </a:ext>
            </a:extLst>
          </p:cNvPr>
          <p:cNvCxnSpPr>
            <a:cxnSpLocks/>
          </p:cNvCxnSpPr>
          <p:nvPr/>
        </p:nvCxnSpPr>
        <p:spPr>
          <a:xfrm flipV="1">
            <a:off x="4702003" y="2777502"/>
            <a:ext cx="278025" cy="207084"/>
          </a:xfrm>
          <a:prstGeom prst="straightConnector1">
            <a:avLst/>
          </a:prstGeom>
          <a:ln w="31750">
            <a:solidFill>
              <a:srgbClr val="296DC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0D42ED12-BF94-D713-E5E0-51EB49349633}"/>
              </a:ext>
            </a:extLst>
          </p:cNvPr>
          <p:cNvCxnSpPr>
            <a:cxnSpLocks/>
          </p:cNvCxnSpPr>
          <p:nvPr/>
        </p:nvCxnSpPr>
        <p:spPr>
          <a:xfrm>
            <a:off x="4702003" y="3650841"/>
            <a:ext cx="278025" cy="208870"/>
          </a:xfrm>
          <a:prstGeom prst="straightConnector1">
            <a:avLst/>
          </a:prstGeom>
          <a:ln w="31750">
            <a:solidFill>
              <a:srgbClr val="296DC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E01756C3-276E-F7EC-3BBA-5B62DC4AF524}"/>
              </a:ext>
            </a:extLst>
          </p:cNvPr>
          <p:cNvSpPr/>
          <p:nvPr/>
        </p:nvSpPr>
        <p:spPr>
          <a:xfrm>
            <a:off x="5050078" y="2179645"/>
            <a:ext cx="1890379" cy="614223"/>
          </a:xfrm>
          <a:prstGeom prst="rect">
            <a:avLst/>
          </a:prstGeom>
          <a:solidFill>
            <a:srgbClr val="296DC0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/>
              <a:t>Iohexol</a:t>
            </a:r>
            <a:r>
              <a:rPr lang="en-GB" dirty="0"/>
              <a:t> GFR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6F01072-1795-0B26-B35B-8403E2F1706A}"/>
              </a:ext>
            </a:extLst>
          </p:cNvPr>
          <p:cNvSpPr/>
          <p:nvPr/>
        </p:nvSpPr>
        <p:spPr>
          <a:xfrm>
            <a:off x="5075658" y="3110699"/>
            <a:ext cx="1890379" cy="2262858"/>
          </a:xfrm>
          <a:prstGeom prst="rect">
            <a:avLst/>
          </a:prstGeom>
          <a:solidFill>
            <a:srgbClr val="AA0065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dirty="0">
                <a:solidFill>
                  <a:schemeClr val="bg1"/>
                </a:solidFill>
              </a:rPr>
              <a:t>Bedside Schwartz</a:t>
            </a:r>
          </a:p>
          <a:p>
            <a:pPr algn="ctr"/>
            <a:r>
              <a:rPr lang="en-GB" sz="1800" dirty="0">
                <a:solidFill>
                  <a:schemeClr val="bg1"/>
                </a:solidFill>
              </a:rPr>
              <a:t>U25-Cr</a:t>
            </a:r>
          </a:p>
          <a:p>
            <a:pPr algn="ctr"/>
            <a:r>
              <a:rPr lang="en-GB" sz="1800" dirty="0">
                <a:solidFill>
                  <a:schemeClr val="bg1"/>
                </a:solidFill>
              </a:rPr>
              <a:t>Gentian </a:t>
            </a:r>
            <a:r>
              <a:rPr lang="en-GB" sz="1800" dirty="0" err="1">
                <a:solidFill>
                  <a:schemeClr val="bg1"/>
                </a:solidFill>
              </a:rPr>
              <a:t>CysC</a:t>
            </a:r>
            <a:endParaRPr lang="en-GB" sz="1800" dirty="0">
              <a:solidFill>
                <a:schemeClr val="bg1"/>
              </a:solidFill>
            </a:endParaRPr>
          </a:p>
          <a:p>
            <a:pPr algn="ctr"/>
            <a:r>
              <a:rPr lang="en-GB" sz="1800" dirty="0">
                <a:solidFill>
                  <a:schemeClr val="bg1"/>
                </a:solidFill>
              </a:rPr>
              <a:t>CAPA</a:t>
            </a:r>
          </a:p>
          <a:p>
            <a:pPr algn="ctr"/>
            <a:r>
              <a:rPr lang="en-GB" sz="1800" dirty="0">
                <a:solidFill>
                  <a:schemeClr val="bg1"/>
                </a:solidFill>
              </a:rPr>
              <a:t>U25-CysC</a:t>
            </a:r>
          </a:p>
          <a:p>
            <a:pPr algn="ctr"/>
            <a:r>
              <a:rPr lang="en-GB" sz="1800" dirty="0" err="1">
                <a:solidFill>
                  <a:schemeClr val="bg1"/>
                </a:solidFill>
              </a:rPr>
              <a:t>CKiD</a:t>
            </a:r>
            <a:r>
              <a:rPr lang="en-GB" sz="1800" dirty="0">
                <a:solidFill>
                  <a:schemeClr val="bg1"/>
                </a:solidFill>
              </a:rPr>
              <a:t> Cr-</a:t>
            </a:r>
            <a:r>
              <a:rPr lang="en-GB" sz="1800" dirty="0" err="1">
                <a:solidFill>
                  <a:schemeClr val="bg1"/>
                </a:solidFill>
              </a:rPr>
              <a:t>CysC</a:t>
            </a:r>
            <a:endParaRPr lang="en-GB" sz="1800" dirty="0">
              <a:solidFill>
                <a:schemeClr val="bg1"/>
              </a:solidFill>
            </a:endParaRPr>
          </a:p>
          <a:p>
            <a:pPr algn="ctr"/>
            <a:r>
              <a:rPr lang="en-GB" sz="1800" dirty="0">
                <a:solidFill>
                  <a:schemeClr val="bg1"/>
                </a:solidFill>
              </a:rPr>
              <a:t>U25 Cr-</a:t>
            </a:r>
            <a:r>
              <a:rPr lang="en-GB" sz="1800" dirty="0" err="1">
                <a:solidFill>
                  <a:schemeClr val="bg1"/>
                </a:solidFill>
              </a:rPr>
              <a:t>CysC</a:t>
            </a:r>
            <a:endParaRPr lang="en-GB" sz="1800" dirty="0">
              <a:solidFill>
                <a:schemeClr val="bg1"/>
              </a:solidFill>
            </a:endParaRP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40E11176-A57F-B8C4-A3A8-9E04E908A438}"/>
              </a:ext>
            </a:extLst>
          </p:cNvPr>
          <p:cNvCxnSpPr>
            <a:cxnSpLocks/>
          </p:cNvCxnSpPr>
          <p:nvPr/>
        </p:nvCxnSpPr>
        <p:spPr>
          <a:xfrm>
            <a:off x="2452551" y="3363293"/>
            <a:ext cx="385011" cy="0"/>
          </a:xfrm>
          <a:prstGeom prst="straightConnector1">
            <a:avLst/>
          </a:prstGeom>
          <a:ln w="31750">
            <a:solidFill>
              <a:srgbClr val="296DC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" name="Group 59">
            <a:extLst>
              <a:ext uri="{FF2B5EF4-FFF2-40B4-BE49-F238E27FC236}">
                <a16:creationId xmlns:a16="http://schemas.microsoft.com/office/drawing/2014/main" id="{2FBCE3A1-81C7-5DAC-85C7-0BC0319B7715}"/>
              </a:ext>
            </a:extLst>
          </p:cNvPr>
          <p:cNvGrpSpPr/>
          <p:nvPr/>
        </p:nvGrpSpPr>
        <p:grpSpPr>
          <a:xfrm>
            <a:off x="158983" y="3056615"/>
            <a:ext cx="617613" cy="744769"/>
            <a:chOff x="3584564" y="4475099"/>
            <a:chExt cx="617613" cy="744769"/>
          </a:xfrm>
        </p:grpSpPr>
        <p:pic>
          <p:nvPicPr>
            <p:cNvPr id="55" name="Picture 54" descr="A blue logo with a white background&#10;&#10;Description automatically generated">
              <a:extLst>
                <a:ext uri="{FF2B5EF4-FFF2-40B4-BE49-F238E27FC236}">
                  <a16:creationId xmlns:a16="http://schemas.microsoft.com/office/drawing/2014/main" id="{75BD046E-F68D-74FD-142D-2E8A31066D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0800000" flipV="1">
              <a:off x="3584564" y="4475099"/>
              <a:ext cx="617613" cy="744769"/>
            </a:xfrm>
            <a:prstGeom prst="rect">
              <a:avLst/>
            </a:prstGeom>
          </p:spPr>
        </p:pic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CAF9498B-689F-A470-2EC4-EE429081C410}"/>
                </a:ext>
              </a:extLst>
            </p:cNvPr>
            <p:cNvGrpSpPr/>
            <p:nvPr/>
          </p:nvGrpSpPr>
          <p:grpSpPr>
            <a:xfrm>
              <a:off x="3612293" y="5010046"/>
              <a:ext cx="140760" cy="139320"/>
              <a:chOff x="3612293" y="5010046"/>
              <a:chExt cx="140760" cy="13932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3">
                <p14:nvContentPartPr>
                  <p14:cNvPr id="56" name="Ink 55">
                    <a:extLst>
                      <a:ext uri="{FF2B5EF4-FFF2-40B4-BE49-F238E27FC236}">
                        <a16:creationId xmlns:a16="http://schemas.microsoft.com/office/drawing/2014/main" id="{9C282507-89AF-2546-6FC6-8AD0C4AF5F2D}"/>
                      </a:ext>
                    </a:extLst>
                  </p14:cNvPr>
                  <p14:cNvContentPartPr/>
                  <p14:nvPr/>
                </p14:nvContentPartPr>
                <p14:xfrm>
                  <a:off x="3612293" y="5010046"/>
                  <a:ext cx="122040" cy="129600"/>
                </p14:xfrm>
              </p:contentPart>
            </mc:Choice>
            <mc:Fallback xmlns="">
              <p:pic>
                <p:nvPicPr>
                  <p:cNvPr id="56" name="Ink 55">
                    <a:extLst>
                      <a:ext uri="{FF2B5EF4-FFF2-40B4-BE49-F238E27FC236}">
                        <a16:creationId xmlns:a16="http://schemas.microsoft.com/office/drawing/2014/main" id="{9C282507-89AF-2546-6FC6-8AD0C4AF5F2D}"/>
                      </a:ext>
                    </a:extLst>
                  </p:cNvPr>
                  <p:cNvPicPr/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3603293" y="5001046"/>
                    <a:ext cx="139680" cy="1472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">
                <p14:nvContentPartPr>
                  <p14:cNvPr id="57" name="Ink 56">
                    <a:extLst>
                      <a:ext uri="{FF2B5EF4-FFF2-40B4-BE49-F238E27FC236}">
                        <a16:creationId xmlns:a16="http://schemas.microsoft.com/office/drawing/2014/main" id="{119BA4E6-8BDC-CC18-EB90-9679361DA34B}"/>
                      </a:ext>
                    </a:extLst>
                  </p14:cNvPr>
                  <p14:cNvContentPartPr/>
                  <p14:nvPr/>
                </p14:nvContentPartPr>
                <p14:xfrm>
                  <a:off x="3745133" y="5078446"/>
                  <a:ext cx="7920" cy="70920"/>
                </p14:xfrm>
              </p:contentPart>
            </mc:Choice>
            <mc:Fallback xmlns="">
              <p:pic>
                <p:nvPicPr>
                  <p:cNvPr id="57" name="Ink 56">
                    <a:extLst>
                      <a:ext uri="{FF2B5EF4-FFF2-40B4-BE49-F238E27FC236}">
                        <a16:creationId xmlns:a16="http://schemas.microsoft.com/office/drawing/2014/main" id="{119BA4E6-8BDC-CC18-EB90-9679361DA34B}"/>
                      </a:ext>
                    </a:extLst>
                  </p:cNvPr>
                  <p:cNvPicPr/>
                  <p:nvPr/>
                </p:nvPicPr>
                <p:blipFill>
                  <a:blip r:embed="rId7"/>
                  <a:stretch>
                    <a:fillRect/>
                  </a:stretch>
                </p:blipFill>
                <p:spPr>
                  <a:xfrm>
                    <a:off x="3736133" y="5069446"/>
                    <a:ext cx="25560" cy="8856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EA94FFFF-40D7-18EC-E4F7-1EC7876589AD}"/>
                    </a:ext>
                  </a:extLst>
                </p14:cNvPr>
                <p14:cNvContentPartPr/>
                <p14:nvPr/>
              </p14:nvContentPartPr>
              <p14:xfrm>
                <a:off x="3781853" y="4615846"/>
                <a:ext cx="20880" cy="3888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EA94FFFF-40D7-18EC-E4F7-1EC7876589AD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3772853" y="4606846"/>
                  <a:ext cx="38520" cy="56520"/>
                </a:xfrm>
                <a:prstGeom prst="rect">
                  <a:avLst/>
                </a:prstGeom>
              </p:spPr>
            </p:pic>
          </mc:Fallback>
        </mc:AlternateContent>
      </p:grp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FA345D61-830B-CF74-95A9-AD37190634B7}"/>
              </a:ext>
            </a:extLst>
          </p:cNvPr>
          <p:cNvCxnSpPr>
            <a:cxnSpLocks/>
          </p:cNvCxnSpPr>
          <p:nvPr/>
        </p:nvCxnSpPr>
        <p:spPr>
          <a:xfrm>
            <a:off x="7024899" y="3428999"/>
            <a:ext cx="385011" cy="0"/>
          </a:xfrm>
          <a:prstGeom prst="straightConnector1">
            <a:avLst/>
          </a:prstGeom>
          <a:ln w="31750">
            <a:solidFill>
              <a:srgbClr val="296DC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D441DF32-DF42-990B-8C20-75E2B28C0125}"/>
              </a:ext>
            </a:extLst>
          </p:cNvPr>
          <p:cNvCxnSpPr>
            <a:cxnSpLocks/>
          </p:cNvCxnSpPr>
          <p:nvPr/>
        </p:nvCxnSpPr>
        <p:spPr>
          <a:xfrm>
            <a:off x="829939" y="3357656"/>
            <a:ext cx="385011" cy="0"/>
          </a:xfrm>
          <a:prstGeom prst="straightConnector1">
            <a:avLst/>
          </a:prstGeom>
          <a:ln w="31750">
            <a:solidFill>
              <a:srgbClr val="296DC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4" name="Picture 73">
            <a:extLst>
              <a:ext uri="{FF2B5EF4-FFF2-40B4-BE49-F238E27FC236}">
                <a16:creationId xmlns:a16="http://schemas.microsoft.com/office/drawing/2014/main" id="{D16AD9BA-A55F-DE95-E9CE-D28FD53580A7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50000"/>
            <a:alphaModFix amt="50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49449" y="2837939"/>
            <a:ext cx="1212203" cy="117601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49564B2-4E2A-1DAF-3F22-43E851C9518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68772" y="2179645"/>
            <a:ext cx="4613249" cy="252135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B3093644-CEAE-B4B8-9AB4-015F685B34E4}"/>
                  </a:ext>
                </a:extLst>
              </p14:cNvPr>
              <p14:cNvContentPartPr/>
              <p14:nvPr/>
            </p14:nvContentPartPr>
            <p14:xfrm>
              <a:off x="174803" y="3681219"/>
              <a:ext cx="360" cy="3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B3093644-CEAE-B4B8-9AB4-015F685B34E4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66163" y="3672579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588E1B1A-7338-F413-4E1C-1CC679C91B74}"/>
                  </a:ext>
                </a:extLst>
              </p14:cNvPr>
              <p14:cNvContentPartPr/>
              <p14:nvPr/>
            </p14:nvContentPartPr>
            <p14:xfrm>
              <a:off x="67883" y="3693099"/>
              <a:ext cx="264600" cy="25092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588E1B1A-7338-F413-4E1C-1CC679C91B74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5243" y="3630459"/>
                <a:ext cx="390240" cy="376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06D1CF7C-51C9-0C89-C7A7-0D442CD462BC}"/>
                  </a:ext>
                </a:extLst>
              </p14:cNvPr>
              <p14:cNvContentPartPr/>
              <p14:nvPr/>
            </p14:nvContentPartPr>
            <p14:xfrm>
              <a:off x="156083" y="3005139"/>
              <a:ext cx="204840" cy="1630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06D1CF7C-51C9-0C89-C7A7-0D442CD462BC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93443" y="2942139"/>
                <a:ext cx="330480" cy="288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67428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1292</TotalTime>
  <Words>96</Words>
  <Application>Microsoft Macintosh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Pizzo, Helen M.D.</dc:creator>
  <cp:lastModifiedBy>Pizzo, Helen M.D.</cp:lastModifiedBy>
  <cp:revision>18</cp:revision>
  <dcterms:created xsi:type="dcterms:W3CDTF">2023-08-17T20:20:35Z</dcterms:created>
  <dcterms:modified xsi:type="dcterms:W3CDTF">2023-09-06T18:13:14Z</dcterms:modified>
</cp:coreProperties>
</file>