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3"/>
  </p:notesMasterIdLst>
  <p:sldIdLst>
    <p:sldId id="262" r:id="rId2"/>
  </p:sldIdLst>
  <p:sldSz cx="6858000" cy="10287000" type="35mm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45FF"/>
    <a:srgbClr val="1D5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73"/>
    <p:restoredTop sz="94756"/>
  </p:normalViewPr>
  <p:slideViewPr>
    <p:cSldViewPr snapToGrid="0" snapToObjects="1">
      <p:cViewPr varScale="1">
        <p:scale>
          <a:sx n="64" d="100"/>
          <a:sy n="64" d="100"/>
        </p:scale>
        <p:origin x="1548" y="96"/>
      </p:cViewPr>
      <p:guideLst>
        <p:guide orient="horz" pos="32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6EABD9-0818-CA42-A1CF-2952D536BD6A}" type="datetimeFigureOut">
              <a:rPr kumimoji="1" lang="ja-JP" altLang="en-US" smtClean="0"/>
              <a:pPr/>
              <a:t>2021/2/16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59013" y="1233488"/>
            <a:ext cx="22177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1BB948-13F2-0945-972A-5D62C45D4A3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0914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59013" y="1233488"/>
            <a:ext cx="2217737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患者背景です。年齢の中央値は</a:t>
            </a:r>
            <a:r>
              <a:rPr kumimoji="1" lang="en-US" altLang="ja-JP" dirty="0"/>
              <a:t>70</a:t>
            </a:r>
            <a:r>
              <a:rPr kumimoji="1" lang="ja-JP" altLang="en-US" dirty="0"/>
              <a:t>歳で、男性</a:t>
            </a:r>
            <a:r>
              <a:rPr kumimoji="1" lang="en-US" altLang="ja-JP" dirty="0"/>
              <a:t>29</a:t>
            </a:r>
            <a:r>
              <a:rPr kumimoji="1" lang="ja-JP" altLang="en-US" dirty="0"/>
              <a:t>例、女性</a:t>
            </a:r>
            <a:r>
              <a:rPr kumimoji="1" lang="en-US" altLang="ja-JP" dirty="0"/>
              <a:t>11</a:t>
            </a:r>
            <a:r>
              <a:rPr kumimoji="1" lang="ja-JP" altLang="en-US" dirty="0"/>
              <a:t>例、喫煙歴は</a:t>
            </a:r>
            <a:r>
              <a:rPr kumimoji="1" lang="en-US" altLang="ja-JP" dirty="0"/>
              <a:t>30</a:t>
            </a:r>
            <a:r>
              <a:rPr kumimoji="1" lang="ja-JP" altLang="en-US" dirty="0"/>
              <a:t>例で認めました。術後病期は</a:t>
            </a:r>
            <a:r>
              <a:rPr kumimoji="1" lang="en-US" altLang="ja-JP" dirty="0"/>
              <a:t>IA</a:t>
            </a:r>
            <a:r>
              <a:rPr kumimoji="1" lang="ja-JP" altLang="en-US" dirty="0"/>
              <a:t>期と</a:t>
            </a:r>
            <a:r>
              <a:rPr kumimoji="1" lang="en-US" altLang="ja-JP" dirty="0"/>
              <a:t>IIA</a:t>
            </a:r>
            <a:r>
              <a:rPr kumimoji="1" lang="ja-JP" altLang="en-US" dirty="0"/>
              <a:t>期が</a:t>
            </a:r>
            <a:r>
              <a:rPr kumimoji="1" lang="en-US" altLang="ja-JP" dirty="0"/>
              <a:t>10</a:t>
            </a:r>
            <a:r>
              <a:rPr kumimoji="1" lang="ja-JP" altLang="en-US" dirty="0"/>
              <a:t>例と最も多く、次いで</a:t>
            </a:r>
            <a:r>
              <a:rPr kumimoji="1" lang="en-US" altLang="ja-JP" dirty="0"/>
              <a:t>IB</a:t>
            </a:r>
            <a:r>
              <a:rPr kumimoji="1" lang="ja-JP" altLang="en-US" dirty="0"/>
              <a:t>期が</a:t>
            </a:r>
            <a:r>
              <a:rPr kumimoji="1" lang="en-US" altLang="ja-JP" dirty="0"/>
              <a:t>9</a:t>
            </a:r>
            <a:r>
              <a:rPr kumimoji="1" lang="ja-JP" altLang="en-US" dirty="0"/>
              <a:t>例でした。組織型は腺癌が</a:t>
            </a:r>
            <a:r>
              <a:rPr kumimoji="1" lang="en-US" altLang="ja-JP" dirty="0"/>
              <a:t>23</a:t>
            </a:r>
            <a:r>
              <a:rPr kumimoji="1" lang="ja-JP" altLang="en-US" dirty="0"/>
              <a:t>例で最も多く、次いで扁平上皮癌が</a:t>
            </a:r>
            <a:r>
              <a:rPr kumimoji="1" lang="en-US" altLang="ja-JP" dirty="0"/>
              <a:t>15</a:t>
            </a:r>
            <a:r>
              <a:rPr kumimoji="1" lang="ja-JP" altLang="en-US" dirty="0"/>
              <a:t>例でした。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1BB948-13F2-0945-972A-5D62C45D4A36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778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83545"/>
            <a:ext cx="5829300" cy="35814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403057"/>
            <a:ext cx="5143500" cy="248364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D3ABB-D2B0-7348-A021-BEF21F2A3ECE}" type="datetimeFigureOut">
              <a:rPr kumimoji="1" lang="ja-JP" altLang="en-US" smtClean="0"/>
              <a:pPr/>
              <a:t>2021/2/16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9180C-EBAC-644F-8CF1-75CD1D1EA35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526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D3ABB-D2B0-7348-A021-BEF21F2A3ECE}" type="datetimeFigureOut">
              <a:rPr kumimoji="1" lang="ja-JP" altLang="en-US" smtClean="0"/>
              <a:pPr/>
              <a:t>2021/2/16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9180C-EBAC-644F-8CF1-75CD1D1EA35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4575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564609"/>
            <a:ext cx="5915025" cy="4279106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884197"/>
            <a:ext cx="5915025" cy="2250281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D3ABB-D2B0-7348-A021-BEF21F2A3ECE}" type="datetimeFigureOut">
              <a:rPr kumimoji="1" lang="ja-JP" altLang="en-US" smtClean="0"/>
              <a:pPr/>
              <a:t>2021/2/16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9180C-EBAC-644F-8CF1-75CD1D1EA35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4622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738438"/>
            <a:ext cx="2914650" cy="652700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738438"/>
            <a:ext cx="2914650" cy="652700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D3ABB-D2B0-7348-A021-BEF21F2A3ECE}" type="datetimeFigureOut">
              <a:rPr kumimoji="1" lang="ja-JP" altLang="en-US" smtClean="0"/>
              <a:pPr/>
              <a:t>2021/2/16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9180C-EBAC-644F-8CF1-75CD1D1EA35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8851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47690"/>
            <a:ext cx="5915025" cy="198834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521745"/>
            <a:ext cx="2901255" cy="1235868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757613"/>
            <a:ext cx="2901255" cy="552688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521745"/>
            <a:ext cx="2915543" cy="1235868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757613"/>
            <a:ext cx="2915543" cy="552688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D3ABB-D2B0-7348-A021-BEF21F2A3ECE}" type="datetimeFigureOut">
              <a:rPr kumimoji="1" lang="ja-JP" altLang="en-US" smtClean="0"/>
              <a:pPr/>
              <a:t>2021/2/16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9180C-EBAC-644F-8CF1-75CD1D1EA35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2749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D3ABB-D2B0-7348-A021-BEF21F2A3ECE}" type="datetimeFigureOut">
              <a:rPr kumimoji="1" lang="ja-JP" altLang="en-US" smtClean="0"/>
              <a:pPr/>
              <a:t>2021/2/16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9180C-EBAC-644F-8CF1-75CD1D1EA35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7859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D3ABB-D2B0-7348-A021-BEF21F2A3ECE}" type="datetimeFigureOut">
              <a:rPr kumimoji="1" lang="ja-JP" altLang="en-US" smtClean="0"/>
              <a:pPr/>
              <a:t>2021/2/16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9180C-EBAC-644F-8CF1-75CD1D1EA35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7829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85800"/>
            <a:ext cx="2211884" cy="24003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81140"/>
            <a:ext cx="3471863" cy="731043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086100"/>
            <a:ext cx="2211884" cy="571738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D3ABB-D2B0-7348-A021-BEF21F2A3ECE}" type="datetimeFigureOut">
              <a:rPr kumimoji="1" lang="ja-JP" altLang="en-US" smtClean="0"/>
              <a:pPr/>
              <a:t>2021/2/16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9180C-EBAC-644F-8CF1-75CD1D1EA35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65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85800"/>
            <a:ext cx="2211884" cy="24003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81140"/>
            <a:ext cx="3471863" cy="7310438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086100"/>
            <a:ext cx="2211884" cy="571738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D3ABB-D2B0-7348-A021-BEF21F2A3ECE}" type="datetimeFigureOut">
              <a:rPr kumimoji="1" lang="ja-JP" altLang="en-US" smtClean="0"/>
              <a:pPr/>
              <a:t>2021/2/16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9180C-EBAC-644F-8CF1-75CD1D1EA35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3833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D3ABB-D2B0-7348-A021-BEF21F2A3ECE}" type="datetimeFigureOut">
              <a:rPr kumimoji="1" lang="ja-JP" altLang="en-US" smtClean="0"/>
              <a:pPr/>
              <a:t>2021/2/16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9180C-EBAC-644F-8CF1-75CD1D1EA35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8865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47688"/>
            <a:ext cx="1478756" cy="871775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47688"/>
            <a:ext cx="4350544" cy="871775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D3ABB-D2B0-7348-A021-BEF21F2A3ECE}" type="datetimeFigureOut">
              <a:rPr kumimoji="1" lang="ja-JP" altLang="en-US" smtClean="0"/>
              <a:pPr/>
              <a:t>2021/2/16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9180C-EBAC-644F-8CF1-75CD1D1EA35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0247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47690"/>
            <a:ext cx="5915025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738438"/>
            <a:ext cx="5915025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534527"/>
            <a:ext cx="15430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D3ABB-D2B0-7348-A021-BEF21F2A3ECE}" type="datetimeFigureOut">
              <a:rPr kumimoji="1" lang="ja-JP" altLang="en-US" smtClean="0"/>
              <a:pPr/>
              <a:t>2021/2/16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534527"/>
            <a:ext cx="2314575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534527"/>
            <a:ext cx="15430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9180C-EBAC-644F-8CF1-75CD1D1EA35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690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047104" y="367078"/>
            <a:ext cx="4181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Table</a:t>
            </a:r>
            <a:r>
              <a:rPr lang="ja-JP" altLang="en-US" dirty="0"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 </a:t>
            </a:r>
            <a:r>
              <a:rPr lang="en-US" altLang="ja-JP" dirty="0"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1. Patients</a:t>
            </a:r>
            <a:r>
              <a:rPr lang="ja-JP" altLang="en-US" dirty="0"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　</a:t>
            </a:r>
            <a:r>
              <a:rPr lang="en-US" altLang="ja-JP" dirty="0"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Characteristics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600200" y="1010129"/>
            <a:ext cx="4181740" cy="8710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Age</a:t>
            </a:r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（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medial value</a:t>
            </a:r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）　</a:t>
            </a:r>
            <a:endParaRPr lang="en-US" altLang="ja-JP" sz="1400" dirty="0">
              <a:latin typeface="Arial" panose="020B0604020202020204" pitchFamily="34" charset="0"/>
              <a:ea typeface="Microsoft JhengHei Light" panose="020B0304030504040204" pitchFamily="34" charset="-120"/>
              <a:cs typeface="Arial" panose="020B0604020202020204" pitchFamily="34" charset="0"/>
            </a:endParaRPr>
          </a:p>
          <a:p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						70</a:t>
            </a:r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(47-84)</a:t>
            </a:r>
          </a:p>
          <a:p>
            <a:endParaRPr lang="en-US" altLang="ja-JP" sz="1400" dirty="0">
              <a:latin typeface="Arial" panose="020B0604020202020204" pitchFamily="34" charset="0"/>
              <a:ea typeface="Microsoft JhengHei Light" panose="020B0304030504040204" pitchFamily="34" charset="-120"/>
              <a:cs typeface="Arial" panose="020B0604020202020204" pitchFamily="34" charset="0"/>
            </a:endParaRPr>
          </a:p>
          <a:p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Sex</a:t>
            </a:r>
          </a:p>
          <a:p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male</a:t>
            </a:r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　　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 </a:t>
            </a:r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			29 (72.5%)</a:t>
            </a:r>
          </a:p>
          <a:p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female</a:t>
            </a:r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　　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 			11 (27.5%)</a:t>
            </a:r>
          </a:p>
          <a:p>
            <a:endParaRPr lang="en-US" altLang="ja-JP" sz="1400" dirty="0">
              <a:latin typeface="Arial" panose="020B0604020202020204" pitchFamily="34" charset="0"/>
              <a:ea typeface="Microsoft JhengHei Light" panose="020B0304030504040204" pitchFamily="34" charset="-120"/>
              <a:cs typeface="Arial" panose="020B0604020202020204" pitchFamily="34" charset="0"/>
            </a:endParaRPr>
          </a:p>
          <a:p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Smoking</a:t>
            </a:r>
          </a:p>
          <a:p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Former</a:t>
            </a:r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and</a:t>
            </a:r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current</a:t>
            </a:r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 　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		30 (75%)</a:t>
            </a:r>
          </a:p>
          <a:p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Never</a:t>
            </a:r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　　　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			10 (25%)</a:t>
            </a:r>
          </a:p>
          <a:p>
            <a:endParaRPr lang="en-US" altLang="ja-JP" sz="1400" dirty="0">
              <a:latin typeface="Arial" panose="020B0604020202020204" pitchFamily="34" charset="0"/>
              <a:ea typeface="Microsoft JhengHei Light" panose="020B0304030504040204" pitchFamily="34" charset="-120"/>
              <a:cs typeface="Arial" panose="020B0604020202020204" pitchFamily="34" charset="0"/>
            </a:endParaRPr>
          </a:p>
          <a:p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Performance status</a:t>
            </a:r>
          </a:p>
          <a:p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0</a:t>
            </a:r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　　　　　　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			28 (70%)</a:t>
            </a:r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</a:t>
            </a:r>
            <a:endParaRPr lang="en-US" altLang="ja-JP" sz="1400" dirty="0">
              <a:latin typeface="Arial" panose="020B0604020202020204" pitchFamily="34" charset="0"/>
              <a:ea typeface="Microsoft JhengHei Light" panose="020B0304030504040204" pitchFamily="34" charset="-120"/>
              <a:cs typeface="Arial" panose="020B0604020202020204" pitchFamily="34" charset="0"/>
            </a:endParaRPr>
          </a:p>
          <a:p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1</a:t>
            </a:r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　　　　　　　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		9 (22.5%)</a:t>
            </a:r>
          </a:p>
          <a:p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2</a:t>
            </a:r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　　　　　　　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		1 (2.5%)</a:t>
            </a:r>
          </a:p>
          <a:p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3</a:t>
            </a:r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　　　　　　　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		2 (5%)</a:t>
            </a:r>
          </a:p>
          <a:p>
            <a:endParaRPr lang="en-US" altLang="ja-JP" sz="1400" dirty="0">
              <a:latin typeface="Arial" panose="020B0604020202020204" pitchFamily="34" charset="0"/>
              <a:ea typeface="Microsoft JhengHei Light" panose="020B0304030504040204" pitchFamily="34" charset="-120"/>
              <a:cs typeface="Arial" panose="020B0604020202020204" pitchFamily="34" charset="0"/>
            </a:endParaRPr>
          </a:p>
          <a:p>
            <a:r>
              <a:rPr lang="en-US" altLang="ja-JP" sz="1400" dirty="0" err="1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Pathologocal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 Stage</a:t>
            </a:r>
          </a:p>
          <a:p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</a:t>
            </a:r>
            <a:r>
              <a:rPr lang="en-US" altLang="ja-JP" sz="1400" dirty="0" err="1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ⅠA</a:t>
            </a:r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　　　　 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			10 (25%)</a:t>
            </a:r>
          </a:p>
          <a:p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</a:t>
            </a:r>
            <a:r>
              <a:rPr lang="en-US" altLang="ja-JP" sz="1400" dirty="0" err="1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ⅠB</a:t>
            </a:r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　　　　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			9 (22.5%)</a:t>
            </a:r>
          </a:p>
          <a:p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</a:t>
            </a:r>
            <a:r>
              <a:rPr lang="en-US" altLang="ja-JP" sz="1400" dirty="0" err="1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ⅡA</a:t>
            </a:r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　　　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				10 (25%)</a:t>
            </a:r>
          </a:p>
          <a:p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</a:t>
            </a:r>
            <a:r>
              <a:rPr lang="en-US" altLang="ja-JP" sz="1400" dirty="0" err="1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ⅡB</a:t>
            </a:r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　　　　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			4 (10%)</a:t>
            </a:r>
          </a:p>
          <a:p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</a:t>
            </a:r>
            <a:r>
              <a:rPr lang="en-US" altLang="ja-JP" sz="1400" dirty="0" err="1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ⅢA</a:t>
            </a:r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　　　　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			5 (12.5%)</a:t>
            </a:r>
          </a:p>
          <a:p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Ⅳ</a:t>
            </a:r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　　　　　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			2 (5%)</a:t>
            </a:r>
          </a:p>
          <a:p>
            <a:endParaRPr lang="en-US" altLang="ja-JP" sz="1400" dirty="0">
              <a:latin typeface="Arial" panose="020B0604020202020204" pitchFamily="34" charset="0"/>
              <a:ea typeface="Microsoft JhengHei Light" panose="020B0304030504040204" pitchFamily="34" charset="-120"/>
              <a:cs typeface="Arial" panose="020B0604020202020204" pitchFamily="34" charset="0"/>
            </a:endParaRPr>
          </a:p>
          <a:p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Operative Procedure</a:t>
            </a:r>
          </a:p>
          <a:p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Lobectomy</a:t>
            </a:r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　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			35 (87.5%)</a:t>
            </a:r>
          </a:p>
          <a:p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Segmentectomy</a:t>
            </a:r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			2 (5%)</a:t>
            </a:r>
          </a:p>
          <a:p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Partial Resection</a:t>
            </a:r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　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		3 (7.5%)</a:t>
            </a:r>
          </a:p>
          <a:p>
            <a:endParaRPr lang="en-US" altLang="ja-JP" sz="1400" dirty="0">
              <a:latin typeface="Arial" panose="020B0604020202020204" pitchFamily="34" charset="0"/>
              <a:ea typeface="Microsoft JhengHei Light" panose="020B0304030504040204" pitchFamily="34" charset="-120"/>
              <a:cs typeface="Arial" panose="020B0604020202020204" pitchFamily="34" charset="0"/>
            </a:endParaRPr>
          </a:p>
          <a:p>
            <a:r>
              <a:rPr lang="en-US" altLang="ja-JP" sz="1400" dirty="0" err="1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Pathologocal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 Finding</a:t>
            </a:r>
          </a:p>
          <a:p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Adeno carcinoma</a:t>
            </a:r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	        		23</a:t>
            </a:r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(57.5%)</a:t>
            </a:r>
          </a:p>
          <a:p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Squamous cell Carcinoma</a:t>
            </a:r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	15 (37.5%)</a:t>
            </a:r>
          </a:p>
          <a:p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Others</a:t>
            </a:r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　　　　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	        		2</a:t>
            </a:r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(5</a:t>
            </a:r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％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)</a:t>
            </a:r>
          </a:p>
          <a:p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genetic status</a:t>
            </a:r>
          </a:p>
          <a:p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L858R: 					7</a:t>
            </a:r>
          </a:p>
          <a:p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exon19:		 			3</a:t>
            </a:r>
          </a:p>
          <a:p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ALK Translocation :			1</a:t>
            </a:r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 </a:t>
            </a:r>
            <a:endParaRPr lang="en-US" altLang="ja-JP" sz="1400" dirty="0">
              <a:latin typeface="Arial" panose="020B0604020202020204" pitchFamily="34" charset="0"/>
              <a:ea typeface="Microsoft JhengHei Light" panose="020B0304030504040204" pitchFamily="34" charset="-120"/>
              <a:cs typeface="Arial" panose="020B0604020202020204" pitchFamily="34" charset="0"/>
            </a:endParaRPr>
          </a:p>
          <a:p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wild type :				12</a:t>
            </a:r>
          </a:p>
          <a:p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　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Unexamined</a:t>
            </a:r>
            <a:r>
              <a:rPr lang="ja-JP" altLang="en-US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：</a:t>
            </a:r>
            <a:r>
              <a:rPr lang="en-US" altLang="ja-JP" sz="1400" dirty="0"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				17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59C3FA8D-6B22-4C3B-8CC7-0DEF6396EBEB}"/>
              </a:ext>
            </a:extLst>
          </p:cNvPr>
          <p:cNvCxnSpPr>
            <a:cxnSpLocks/>
          </p:cNvCxnSpPr>
          <p:nvPr/>
        </p:nvCxnSpPr>
        <p:spPr>
          <a:xfrm>
            <a:off x="1402080" y="883920"/>
            <a:ext cx="41452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73EA4154-609A-4412-BE65-E3220B48BEED}"/>
              </a:ext>
            </a:extLst>
          </p:cNvPr>
          <p:cNvCxnSpPr>
            <a:cxnSpLocks/>
          </p:cNvCxnSpPr>
          <p:nvPr/>
        </p:nvCxnSpPr>
        <p:spPr>
          <a:xfrm>
            <a:off x="1554480" y="9677400"/>
            <a:ext cx="39928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23182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9335</TotalTime>
  <Words>329</Words>
  <Application>Microsoft Office PowerPoint</Application>
  <PresentationFormat>35mm スライド</PresentationFormat>
  <Paragraphs>43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Yu Gothic</vt:lpstr>
      <vt:lpstr>Arial</vt:lpstr>
      <vt:lpstr>Calibri</vt:lpstr>
      <vt:lpstr>Calibri Light</vt:lpstr>
      <vt:lpstr>ホワイト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非小細胞肺癌患者の 核酸代謝酵素mRNA発現と 抗癌剤感受性試験との 相関性の検討</dc:title>
  <dc:creator>左近佳代</dc:creator>
  <cp:lastModifiedBy>佐々木 正人</cp:lastModifiedBy>
  <cp:revision>72</cp:revision>
  <cp:lastPrinted>2020-10-26T04:34:34Z</cp:lastPrinted>
  <dcterms:created xsi:type="dcterms:W3CDTF">2017-10-09T14:59:28Z</dcterms:created>
  <dcterms:modified xsi:type="dcterms:W3CDTF">2021-02-15T23:48:01Z</dcterms:modified>
</cp:coreProperties>
</file>