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6" r:id="rId3"/>
    <p:sldId id="286" r:id="rId4"/>
    <p:sldId id="287" r:id="rId6"/>
    <p:sldId id="290" r:id="rId7"/>
    <p:sldId id="291" r:id="rId8"/>
  </p:sldIdLst>
  <p:sldSz cx="6858000" cy="9906000" type="A4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719" autoAdjust="0"/>
  </p:normalViewPr>
  <p:slideViewPr>
    <p:cSldViewPr snapToGrid="0" showGuides="1">
      <p:cViewPr varScale="1">
        <p:scale>
          <a:sx n="54" d="100"/>
          <a:sy n="54" d="100"/>
        </p:scale>
        <p:origin x="2360" y="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5DC2E-93A9-4E6A-93A5-95F2DC2B1D8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F3B2D-C21D-4DCA-A58D-D7C0A46328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S1. Violin plots of alpha diversity among 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(A)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observed_otus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(B) chao1, (C) 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pielou_e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(D)Simpson’s index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83FB5-2993-4897-875C-0249109FA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altLang="zh-CN" b="0" i="0" dirty="0">
                <a:solidFill>
                  <a:srgbClr val="71777D"/>
                </a:solidFill>
                <a:effectLst/>
                <a:latin typeface="Arial" panose="020B0604020202020204" pitchFamily="34" charset="0"/>
              </a:rPr>
              <a:t>Beta diversity among 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(A)</a:t>
            </a:r>
            <a:r>
              <a:rPr lang="fr-FR" altLang="zh-CN" b="0" i="0" dirty="0">
                <a:solidFill>
                  <a:srgbClr val="71777D"/>
                </a:solidFill>
                <a:effectLst/>
                <a:latin typeface="Arial" panose="020B0604020202020204" pitchFamily="34" charset="0"/>
              </a:rPr>
              <a:t> Principal Component Analysis </a:t>
            </a:r>
            <a:r>
              <a:rPr lang="en-US" altLang="zh-CN" b="0" i="0" dirty="0">
                <a:solidFill>
                  <a:srgbClr val="71777D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altLang="zh-CN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PCA) and 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zh-CN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Principal coordinates analysis (</a:t>
            </a:r>
            <a:r>
              <a:rPr lang="en-US" altLang="zh-CN" sz="12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PcoA</a:t>
            </a:r>
            <a:r>
              <a:rPr lang="en-US" altLang="zh-CN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) analysis revealed the differences </a:t>
            </a:r>
            <a:r>
              <a:rPr lang="en-US" altLang="zh-CN" sz="1000" b="0" i="0" dirty="0">
                <a:solidFill>
                  <a:srgbClr val="71777D"/>
                </a:solidFill>
                <a:effectLst/>
                <a:latin typeface="Arial" panose="020B0604020202020204" pitchFamily="34" charset="0"/>
              </a:rPr>
              <a:t>among </a:t>
            </a:r>
            <a:r>
              <a:rPr lang="en-US" altLang="zh-CN" sz="1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83FB5-2993-4897-875C-0249109FA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S3.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composition of genera among 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(A) The column diagram depicted the top 5 most abundance phyla difference. (B)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stacked plot demonstrated the top 30 most abundance bacterial genera distribution.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83FB5-2993-4897-875C-0249109FA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S4. </a:t>
            </a:r>
            <a:r>
              <a:rPr lang="en-US" altLang="zh-CN" sz="1200" dirty="0"/>
              <a:t>Prediction of altered KEGG pathways using PICRUSt2 analysis 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fecal microbiota for groups 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prediction of altered KEGG pathways in </a:t>
            </a:r>
            <a:r>
              <a:rPr lang="en-US" altLang="zh-CN" sz="1200" dirty="0"/>
              <a:t>(A)</a:t>
            </a:r>
            <a:r>
              <a:rPr lang="zh-CN" altLang="en-US" sz="1200" dirty="0"/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2, </a:t>
            </a:r>
            <a:r>
              <a:rPr lang="en-US" altLang="zh-CN" sz="1200" dirty="0"/>
              <a:t>(B)</a:t>
            </a:r>
            <a:r>
              <a:rPr lang="zh-CN" altLang="en-US" sz="1200" dirty="0"/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3 and </a:t>
            </a:r>
            <a:r>
              <a:rPr lang="en-US" altLang="zh-CN" sz="1200" dirty="0"/>
              <a:t>(C)</a:t>
            </a:r>
            <a:r>
              <a:rPr lang="zh-CN" altLang="en-US" sz="1200" dirty="0"/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pathway. Bar plots on the left side display the mean proportion of each KEGG pathway. Dot plots on the right show the differences in mean proportions between the two indicated groups.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was calculated using t-test.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200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83FB5-2993-4897-875C-0249109FA9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CE6A0-88AB-4A7F-9E8E-2A0D57326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6812F-F5D9-457F-9E2F-B3126F0F5C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836" y="1363678"/>
            <a:ext cx="5716328" cy="7776864"/>
          </a:xfrm>
        </p:spPr>
        <p:txBody>
          <a:bodyPr>
            <a:normAutofit/>
          </a:bodyPr>
          <a:lstStyle/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S1. Violin plots of alpha diversity among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observed_otus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(B) chao1, (C)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pielou_e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(D)Simpson’s index</a:t>
            </a:r>
            <a:endParaRPr lang="en-US" altLang="zh-C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altLang="zh-CN" sz="1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Beta diversity among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(A)</a:t>
            </a:r>
            <a:r>
              <a:rPr lang="fr-FR" altLang="zh-CN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Principal Component Analysis </a:t>
            </a:r>
            <a:r>
              <a:rPr lang="en-US" altLang="zh-CN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PCA) and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Principal coordinates analysis (</a:t>
            </a:r>
            <a:r>
              <a:rPr lang="en-US" altLang="zh-CN" sz="12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PcoA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 analysis revealed the differences </a:t>
            </a:r>
            <a:r>
              <a:rPr lang="en-US" altLang="zh-CN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among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S3. </a:t>
            </a:r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composition of genera among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The column diagram depicted the top 5 most abundance phyla difference. (B) 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stacked plot demonstrated the top 30 most abundance bacterial genera distribution..</a:t>
            </a:r>
            <a:endParaRPr lang="en-US" altLang="zh-CN" sz="12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S4.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 of altered KEGG pathways using PICRUSt2 analysis 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fecal microbiota for groups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zh-CN" alt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prediction of altered KEGG pathways in (A)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2, (B)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3 and (C)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pathway. Bar plots on the left side display the mean proportion of each KEGG pathway. Dot plots on the right show the differences in mean proportions between the two indicated groups.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was calculated using t-test.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endParaRPr lang="zh-CN" altLang="en-US" sz="800" dirty="0"/>
          </a:p>
          <a:p>
            <a:pPr algn="just" defTabSz="914400">
              <a:lnSpc>
                <a:spcPct val="150000"/>
              </a:lnSpc>
              <a:spcBef>
                <a:spcPts val="0"/>
              </a:spcBef>
              <a:defRPr/>
            </a:pPr>
            <a:endParaRPr lang="zh-CN" altLang="en-US" sz="110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050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050" dirty="0"/>
          </a:p>
          <a:p>
            <a:endParaRPr lang="zh-CN" altLang="en-US" sz="1050" dirty="0"/>
          </a:p>
          <a:p>
            <a:pPr algn="just">
              <a:lnSpc>
                <a:spcPts val="1845"/>
              </a:lnSpc>
            </a:pPr>
            <a:endParaRPr lang="zh-CN" altLang="zh-CN" sz="1100" kern="100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37305" y="947721"/>
            <a:ext cx="5516921" cy="28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406" tIns="42203" rIns="84406" bIns="42203" numCol="1" anchor="ctr" anchorCtr="0" compatLnSpc="1">
            <a:spAutoFit/>
          </a:bodyPr>
          <a:lstStyle/>
          <a:p>
            <a:pPr algn="ctr" defTabSz="843915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9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Supplementary</a:t>
            </a:r>
            <a:r>
              <a:rPr lang="en-US" altLang="zh-CN" sz="129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129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Legends</a:t>
            </a:r>
            <a:r>
              <a:rPr lang="zh-CN" altLang="zh-CN" sz="129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129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3144" y="681430"/>
            <a:ext cx="5833400" cy="4169166"/>
            <a:chOff x="25393" y="638900"/>
            <a:chExt cx="5833400" cy="416916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98030" y="761581"/>
              <a:ext cx="2647950" cy="201040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16294" y="2799266"/>
              <a:ext cx="2642499" cy="20088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180" y="2799266"/>
              <a:ext cx="2695098" cy="20088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6764" y="761581"/>
              <a:ext cx="2749895" cy="2008800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25393" y="638900"/>
              <a:ext cx="3190901" cy="2376921"/>
              <a:chOff x="25393" y="638900"/>
              <a:chExt cx="3190901" cy="2376921"/>
            </a:xfrm>
          </p:grpSpPr>
          <p:sp>
            <p:nvSpPr>
              <p:cNvPr id="25" name="TextBox 3"/>
              <p:cNvSpPr txBox="1"/>
              <p:nvPr/>
            </p:nvSpPr>
            <p:spPr>
              <a:xfrm>
                <a:off x="25393" y="638900"/>
                <a:ext cx="21871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Box 3"/>
              <p:cNvSpPr txBox="1"/>
              <p:nvPr/>
            </p:nvSpPr>
            <p:spPr>
              <a:xfrm>
                <a:off x="2997579" y="638900"/>
                <a:ext cx="21871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Box 3"/>
              <p:cNvSpPr txBox="1"/>
              <p:nvPr/>
            </p:nvSpPr>
            <p:spPr>
              <a:xfrm>
                <a:off x="25393" y="2715739"/>
                <a:ext cx="21871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3"/>
              <p:cNvSpPr txBox="1"/>
              <p:nvPr/>
            </p:nvSpPr>
            <p:spPr>
              <a:xfrm>
                <a:off x="2997579" y="2715739"/>
                <a:ext cx="21871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321824" y="6655594"/>
          <a:ext cx="1726670" cy="864870"/>
        </p:xfrm>
        <a:graphic>
          <a:graphicData uri="http://schemas.openxmlformats.org/drawingml/2006/table">
            <a:tbl>
              <a:tblPr/>
              <a:tblGrid>
                <a:gridCol w="1726670"/>
              </a:tblGrid>
              <a:tr h="177800">
                <a:tc>
                  <a:txBody>
                    <a:bodyPr/>
                    <a:lstStyle/>
                    <a:p>
                      <a:pPr marL="0" marR="0" lvl="0" indent="0" algn="just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just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just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  <a:p>
                      <a:pPr algn="just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  <a:p>
                      <a:pPr algn="just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733465" y="5175294"/>
            <a:ext cx="1194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0.55</a:t>
            </a:r>
            <a:endParaRPr lang="en-US" altLang="zh-CN" sz="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Dhh_S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=0.183</a:t>
            </a:r>
            <a:endParaRPr lang="en-US" altLang="zh-CN" sz="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Dhh_M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Dhh_L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=0.487</a:t>
            </a:r>
            <a:endParaRPr lang="en-US" altLang="zh-CN" sz="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3866" y="2804250"/>
            <a:ext cx="6641830" cy="3225065"/>
            <a:chOff x="143866" y="2804250"/>
            <a:chExt cx="6641830" cy="322506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866" y="2900915"/>
              <a:ext cx="3580395" cy="31284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7922" y="2900915"/>
              <a:ext cx="3647774" cy="3128400"/>
            </a:xfrm>
            <a:prstGeom prst="rect">
              <a:avLst/>
            </a:prstGeom>
          </p:spPr>
        </p:pic>
        <p:sp>
          <p:nvSpPr>
            <p:cNvPr id="2" name="TextBox 3"/>
            <p:cNvSpPr txBox="1"/>
            <p:nvPr/>
          </p:nvSpPr>
          <p:spPr>
            <a:xfrm>
              <a:off x="143866" y="2804250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116052" y="2804250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9640" y="2068850"/>
            <a:ext cx="5685610" cy="7273383"/>
            <a:chOff x="759640" y="2068850"/>
            <a:chExt cx="5685610" cy="727338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0" y="2218891"/>
              <a:ext cx="5359400" cy="368430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8356" y="6006841"/>
              <a:ext cx="4761587" cy="3335392"/>
            </a:xfrm>
            <a:prstGeom prst="rect">
              <a:avLst/>
            </a:prstGeom>
          </p:spPr>
        </p:pic>
        <p:sp>
          <p:nvSpPr>
            <p:cNvPr id="2" name="TextBox 3"/>
            <p:cNvSpPr txBox="1"/>
            <p:nvPr/>
          </p:nvSpPr>
          <p:spPr>
            <a:xfrm>
              <a:off x="759641" y="2068850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3"/>
            <p:cNvSpPr txBox="1"/>
            <p:nvPr/>
          </p:nvSpPr>
          <p:spPr>
            <a:xfrm>
              <a:off x="759640" y="5903200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920371"/>
            <a:ext cx="6858000" cy="8432847"/>
            <a:chOff x="0" y="1335041"/>
            <a:chExt cx="6858000" cy="843284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6553200"/>
              <a:ext cx="6858000" cy="321468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6774" y="3651250"/>
              <a:ext cx="5793913" cy="2901950"/>
            </a:xfrm>
            <a:prstGeom prst="rect">
              <a:avLst/>
            </a:prstGeom>
          </p:spPr>
        </p:pic>
        <p:sp>
          <p:nvSpPr>
            <p:cNvPr id="2" name="TextBox 3"/>
            <p:cNvSpPr txBox="1"/>
            <p:nvPr/>
          </p:nvSpPr>
          <p:spPr>
            <a:xfrm>
              <a:off x="141318" y="1335041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41317" y="3651250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911"/>
            <a:stretch>
              <a:fillRect/>
            </a:stretch>
          </p:blipFill>
          <p:spPr>
            <a:xfrm>
              <a:off x="517988" y="1770331"/>
              <a:ext cx="5957526" cy="1582469"/>
            </a:xfrm>
            <a:prstGeom prst="rect">
              <a:avLst/>
            </a:prstGeom>
          </p:spPr>
        </p:pic>
        <p:sp>
          <p:nvSpPr>
            <p:cNvPr id="10" name="TextBox 3"/>
            <p:cNvSpPr txBox="1"/>
            <p:nvPr/>
          </p:nvSpPr>
          <p:spPr>
            <a:xfrm>
              <a:off x="157955" y="6253118"/>
              <a:ext cx="21871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mYyZTJhMGVhZDRkMzYxNzE3ODEwNWE4OWE4MzBiNj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1089</Words>
  <Application>WPS 演示</Application>
  <PresentationFormat>A4 纸张(210x297 毫米)</PresentationFormat>
  <Paragraphs>46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Times New Roman</vt:lpstr>
      <vt:lpstr>等线</vt:lpstr>
      <vt:lpstr>黑体</vt:lpstr>
      <vt:lpstr>Palatino Linotype</vt:lpstr>
      <vt:lpstr>Calibri</vt:lpstr>
      <vt:lpstr>微软雅黑</vt:lpstr>
      <vt:lpstr>Arial Unicode MS</vt:lpstr>
      <vt:lpstr>等线 Light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思远 储</dc:creator>
  <cp:lastModifiedBy>陈海敏</cp:lastModifiedBy>
  <cp:revision>7</cp:revision>
  <dcterms:created xsi:type="dcterms:W3CDTF">2023-07-21T13:41:00Z</dcterms:created>
  <dcterms:modified xsi:type="dcterms:W3CDTF">2023-07-28T03:53:38Z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5DA62CCE598B400599AE910C6E467B54_12</vt:lpwstr>
  </property>
  <property fmtid="{D5CDD505-2E9C-101B-9397-08002B2CF9AE}" pid="3" name="KSOProductBuildVer">
    <vt:lpwstr>2052-12.1.0.15120</vt:lpwstr>
  </property>
</Properties>
</file>