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8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尚紀 藤田" userId="df51a5b5b15ba580" providerId="LiveId" clId="{FEEE5030-8BAA-44B0-9FC1-6FDF100ABB33}"/>
    <pc:docChg chg="modSld">
      <pc:chgData name="尚紀 藤田" userId="df51a5b5b15ba580" providerId="LiveId" clId="{FEEE5030-8BAA-44B0-9FC1-6FDF100ABB33}" dt="2023-07-28T11:10:20.745" v="7" actId="20577"/>
      <pc:docMkLst>
        <pc:docMk/>
      </pc:docMkLst>
      <pc:sldChg chg="modSp mod">
        <pc:chgData name="尚紀 藤田" userId="df51a5b5b15ba580" providerId="LiveId" clId="{FEEE5030-8BAA-44B0-9FC1-6FDF100ABB33}" dt="2023-07-28T11:10:20.745" v="7" actId="20577"/>
        <pc:sldMkLst>
          <pc:docMk/>
          <pc:sldMk cId="3694215167" sldId="257"/>
        </pc:sldMkLst>
        <pc:spChg chg="mod">
          <ac:chgData name="尚紀 藤田" userId="df51a5b5b15ba580" providerId="LiveId" clId="{FEEE5030-8BAA-44B0-9FC1-6FDF100ABB33}" dt="2023-07-28T11:10:17.053" v="5" actId="20577"/>
          <ac:spMkLst>
            <pc:docMk/>
            <pc:sldMk cId="3694215167" sldId="257"/>
            <ac:spMk id="42" creationId="{60381F46-1CC7-FE71-A1F9-A0F0B9A1DE99}"/>
          </ac:spMkLst>
        </pc:spChg>
        <pc:spChg chg="mod">
          <ac:chgData name="尚紀 藤田" userId="df51a5b5b15ba580" providerId="LiveId" clId="{FEEE5030-8BAA-44B0-9FC1-6FDF100ABB33}" dt="2023-07-28T11:10:20.745" v="7" actId="20577"/>
          <ac:spMkLst>
            <pc:docMk/>
            <pc:sldMk cId="3694215167" sldId="257"/>
            <ac:spMk id="45" creationId="{21B50F89-A2F9-EEA7-CF39-93D898DDC81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1933D7E-0949-6CC9-A7C3-1B772E8EFA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779FCEE-9C82-7F4F-BB83-E87BBC569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BDC4201-B044-3D3A-4758-DA2D1F49C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B7496F6-1C1D-8943-11FC-E5452C499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145396-A4F9-1063-EC02-CA5582467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708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ECA5DF-D2AC-7941-FD14-94A6AF88E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CB53223-E178-F4FE-B72E-6762ADD663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A46027-D466-E6E5-4599-0D00FFEE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1507C8-EE93-9031-3047-B589295F5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4C2EA3-2D56-18FB-5E54-B06BD1C53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1566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D45141C-4995-2DB8-3D84-AEC7FAC27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A72D112-2CBB-C2A6-C99F-1FF2A87451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5DDACD9-FA2A-375F-642A-9BC0467F3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9E48A4-9944-6628-117C-337FF73F4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B4B457E-3471-432F-560F-13868EFAC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5322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82ADE9-1D7B-9BF0-5EF8-F39E3B877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9EEFE5-77D5-8839-064B-028214435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1779298-87F2-AD98-84DF-14D91FF70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3AE417-149D-E44F-985A-C4465C2F5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F16560E-84EA-8CD0-ACDF-4C67C8A45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6817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13FA14-E074-2577-A36D-750547FD8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7F9F13-1859-C99A-E7F8-408E5F4A7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53074FE-245A-5D84-5015-E4714BB59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CA6700-6F6E-5950-33A9-7042A6C10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FB417CF-028D-DCDC-7A22-60DB59B38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418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6FCCF4C-0E54-2027-75F6-38938F04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334DE48-AAE9-B3E2-94FF-DE19427AF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348E946-D6B6-DBC9-50E3-0BCD8C2C97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11A0857-D01B-50DB-3853-0ED04762F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CC48D2-27F4-5AFE-D3F6-A21CC4DE4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67BEF8-39FC-9C6E-23AF-C988162F0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9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8C3B44-D332-57B7-B691-DE6997426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7BE5C05-8506-1E39-986A-730F49A2A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8A8385-03F7-B85E-5BE8-BA3C57549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51CC0A1-86A5-F4C3-F8D9-26156DA7CB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BF1256B-AA39-CC52-F13C-FA9583AE92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93C074C-59E1-7878-FD0A-B746444A5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550156E-2B40-AD9D-0624-EAE52137E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FDDEBE5-7255-C1DE-E018-8C0AC0A68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59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1725EDD-C00E-6DB4-7C05-6A0D40A19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48580C7-EAC1-DCE0-2E1D-3EE3E2470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2B67954-E9A4-FBE3-852B-F001CC772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CE740DE-D3A9-6C0E-BF8E-59C3D2760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127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8D9E147-C2F5-C526-06AD-93ED8FB4E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8F817C0-52B1-6645-8161-2C70A56CA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CAC6E1C-796B-0F87-11C0-00E7D6242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2476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CEE6E1B-FC8B-7FC8-5975-752F1AC30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833D125-90C3-EE04-61CD-AFF452008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A0A0EBA-B6B0-87F1-C565-2B4C1A014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DABD367-E846-D0F9-4033-A0A36A69E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726D20A-244F-912A-7BE4-01FDA227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61DE6B5-5C29-05FF-D4E2-7E9C104EA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487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BBA769-5852-EC42-FD0D-61DCFC507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FCE4BAD-9A6A-86F5-7847-13E115D4A9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6B6D490-0BF7-81A0-BA68-F9B81364B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C44F37A-4065-87CF-E5DB-46882AE6C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70DE392-DBA1-926A-E075-24A9136A6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2E7BCF5-B8BD-1F07-9F42-17CF27D2D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26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631B0EC-FC7B-30EF-0331-93AB1CCEA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48ABAE-356C-0548-C6E9-43AB0A453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E9A78D-C0BC-D29B-413C-F5F7E92133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BCF0D-9409-4936-8DE3-7CBBE56C9CF2}" type="datetimeFigureOut">
              <a:rPr kumimoji="1" lang="ja-JP" altLang="en-US" smtClean="0"/>
              <a:t>2023/7/28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37E02B-1E58-947B-F5E1-BB36E09957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FED592A-7425-6CA8-1CBB-CFD092CE00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516E8-C17E-4529-80E7-DB5763C8794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6390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E7D4C1-3F3C-C142-425A-E56FD9E14E8B}"/>
              </a:ext>
            </a:extLst>
          </p:cNvPr>
          <p:cNvSpPr txBox="1"/>
          <p:nvPr/>
        </p:nvSpPr>
        <p:spPr>
          <a:xfrm>
            <a:off x="0" y="496949"/>
            <a:ext cx="959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Fig. S1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998AED06-FA3B-3491-EA1F-43FDCCE99E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72959" y="1027171"/>
            <a:ext cx="5391150" cy="5381625"/>
            <a:chOff x="1948" y="661"/>
            <a:chExt cx="3396" cy="3390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B3768F71-CB9F-5559-83FB-6A2FBC2CB36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948" y="661"/>
              <a:ext cx="3396" cy="3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39B98C62-AE0F-7523-FD31-E9AEB0463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" y="1220"/>
              <a:ext cx="2488" cy="2164"/>
            </a:xfrm>
            <a:custGeom>
              <a:avLst/>
              <a:gdLst>
                <a:gd name="T0" fmla="*/ 414 w 414"/>
                <a:gd name="T1" fmla="*/ 2 h 360"/>
                <a:gd name="T2" fmla="*/ 414 w 414"/>
                <a:gd name="T3" fmla="*/ 5 h 360"/>
                <a:gd name="T4" fmla="*/ 414 w 414"/>
                <a:gd name="T5" fmla="*/ 10 h 360"/>
                <a:gd name="T6" fmla="*/ 377 w 414"/>
                <a:gd name="T7" fmla="*/ 18 h 360"/>
                <a:gd name="T8" fmla="*/ 340 w 414"/>
                <a:gd name="T9" fmla="*/ 23 h 360"/>
                <a:gd name="T10" fmla="*/ 284 w 414"/>
                <a:gd name="T11" fmla="*/ 30 h 360"/>
                <a:gd name="T12" fmla="*/ 241 w 414"/>
                <a:gd name="T13" fmla="*/ 36 h 360"/>
                <a:gd name="T14" fmla="*/ 204 w 414"/>
                <a:gd name="T15" fmla="*/ 53 h 360"/>
                <a:gd name="T16" fmla="*/ 167 w 414"/>
                <a:gd name="T17" fmla="*/ 66 h 360"/>
                <a:gd name="T18" fmla="*/ 142 w 414"/>
                <a:gd name="T19" fmla="*/ 77 h 360"/>
                <a:gd name="T20" fmla="*/ 129 w 414"/>
                <a:gd name="T21" fmla="*/ 86 h 360"/>
                <a:gd name="T22" fmla="*/ 99 w 414"/>
                <a:gd name="T23" fmla="*/ 93 h 360"/>
                <a:gd name="T24" fmla="*/ 80 w 414"/>
                <a:gd name="T25" fmla="*/ 106 h 360"/>
                <a:gd name="T26" fmla="*/ 74 w 414"/>
                <a:gd name="T27" fmla="*/ 121 h 360"/>
                <a:gd name="T28" fmla="*/ 49 w 414"/>
                <a:gd name="T29" fmla="*/ 135 h 360"/>
                <a:gd name="T30" fmla="*/ 49 w 414"/>
                <a:gd name="T31" fmla="*/ 145 h 360"/>
                <a:gd name="T32" fmla="*/ 37 w 414"/>
                <a:gd name="T33" fmla="*/ 161 h 360"/>
                <a:gd name="T34" fmla="*/ 31 w 414"/>
                <a:gd name="T35" fmla="*/ 178 h 360"/>
                <a:gd name="T36" fmla="*/ 18 w 414"/>
                <a:gd name="T37" fmla="*/ 195 h 360"/>
                <a:gd name="T38" fmla="*/ 18 w 414"/>
                <a:gd name="T39" fmla="*/ 205 h 360"/>
                <a:gd name="T40" fmla="*/ 12 w 414"/>
                <a:gd name="T41" fmla="*/ 224 h 360"/>
                <a:gd name="T42" fmla="*/ 6 w 414"/>
                <a:gd name="T43" fmla="*/ 241 h 360"/>
                <a:gd name="T44" fmla="*/ 6 w 414"/>
                <a:gd name="T45" fmla="*/ 279 h 360"/>
                <a:gd name="T46" fmla="*/ 0 w 414"/>
                <a:gd name="T47" fmla="*/ 303 h 360"/>
                <a:gd name="T48" fmla="*/ 0 w 414"/>
                <a:gd name="T49" fmla="*/ 310 h 360"/>
                <a:gd name="T50" fmla="*/ 0 w 414"/>
                <a:gd name="T51" fmla="*/ 320 h 360"/>
                <a:gd name="T52" fmla="*/ 0 w 414"/>
                <a:gd name="T53" fmla="*/ 331 h 360"/>
                <a:gd name="T54" fmla="*/ 0 w 414"/>
                <a:gd name="T55" fmla="*/ 343 h 360"/>
                <a:gd name="T56" fmla="*/ 0 w 414"/>
                <a:gd name="T57" fmla="*/ 350 h 360"/>
                <a:gd name="T58" fmla="*/ 0 w 414"/>
                <a:gd name="T59" fmla="*/ 355 h 360"/>
                <a:gd name="T60" fmla="*/ 0 w 414"/>
                <a:gd name="T61" fmla="*/ 358 h 360"/>
                <a:gd name="T62" fmla="*/ 0 w 414"/>
                <a:gd name="T63" fmla="*/ 36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4" h="360">
                  <a:moveTo>
                    <a:pt x="414" y="0"/>
                  </a:moveTo>
                  <a:lnTo>
                    <a:pt x="414" y="2"/>
                  </a:lnTo>
                  <a:lnTo>
                    <a:pt x="414" y="3"/>
                  </a:lnTo>
                  <a:lnTo>
                    <a:pt x="414" y="5"/>
                  </a:lnTo>
                  <a:lnTo>
                    <a:pt x="414" y="7"/>
                  </a:lnTo>
                  <a:lnTo>
                    <a:pt x="414" y="10"/>
                  </a:lnTo>
                  <a:lnTo>
                    <a:pt x="395" y="16"/>
                  </a:lnTo>
                  <a:lnTo>
                    <a:pt x="377" y="18"/>
                  </a:lnTo>
                  <a:lnTo>
                    <a:pt x="364" y="21"/>
                  </a:lnTo>
                  <a:lnTo>
                    <a:pt x="340" y="23"/>
                  </a:lnTo>
                  <a:lnTo>
                    <a:pt x="321" y="25"/>
                  </a:lnTo>
                  <a:lnTo>
                    <a:pt x="284" y="30"/>
                  </a:lnTo>
                  <a:lnTo>
                    <a:pt x="265" y="33"/>
                  </a:lnTo>
                  <a:lnTo>
                    <a:pt x="241" y="36"/>
                  </a:lnTo>
                  <a:lnTo>
                    <a:pt x="228" y="44"/>
                  </a:lnTo>
                  <a:lnTo>
                    <a:pt x="204" y="53"/>
                  </a:lnTo>
                  <a:lnTo>
                    <a:pt x="173" y="61"/>
                  </a:lnTo>
                  <a:lnTo>
                    <a:pt x="167" y="66"/>
                  </a:lnTo>
                  <a:lnTo>
                    <a:pt x="154" y="71"/>
                  </a:lnTo>
                  <a:lnTo>
                    <a:pt x="142" y="77"/>
                  </a:lnTo>
                  <a:lnTo>
                    <a:pt x="142" y="80"/>
                  </a:lnTo>
                  <a:lnTo>
                    <a:pt x="129" y="86"/>
                  </a:lnTo>
                  <a:lnTo>
                    <a:pt x="123" y="91"/>
                  </a:lnTo>
                  <a:lnTo>
                    <a:pt x="99" y="93"/>
                  </a:lnTo>
                  <a:lnTo>
                    <a:pt x="86" y="99"/>
                  </a:lnTo>
                  <a:lnTo>
                    <a:pt x="80" y="106"/>
                  </a:lnTo>
                  <a:lnTo>
                    <a:pt x="74" y="113"/>
                  </a:lnTo>
                  <a:lnTo>
                    <a:pt x="74" y="121"/>
                  </a:lnTo>
                  <a:lnTo>
                    <a:pt x="74" y="131"/>
                  </a:lnTo>
                  <a:lnTo>
                    <a:pt x="49" y="135"/>
                  </a:lnTo>
                  <a:lnTo>
                    <a:pt x="49" y="140"/>
                  </a:lnTo>
                  <a:lnTo>
                    <a:pt x="49" y="145"/>
                  </a:lnTo>
                  <a:lnTo>
                    <a:pt x="37" y="152"/>
                  </a:lnTo>
                  <a:lnTo>
                    <a:pt x="37" y="161"/>
                  </a:lnTo>
                  <a:lnTo>
                    <a:pt x="37" y="165"/>
                  </a:lnTo>
                  <a:lnTo>
                    <a:pt x="31" y="178"/>
                  </a:lnTo>
                  <a:lnTo>
                    <a:pt x="31" y="188"/>
                  </a:lnTo>
                  <a:lnTo>
                    <a:pt x="18" y="195"/>
                  </a:lnTo>
                  <a:lnTo>
                    <a:pt x="18" y="198"/>
                  </a:lnTo>
                  <a:lnTo>
                    <a:pt x="18" y="205"/>
                  </a:lnTo>
                  <a:lnTo>
                    <a:pt x="12" y="215"/>
                  </a:lnTo>
                  <a:lnTo>
                    <a:pt x="12" y="224"/>
                  </a:lnTo>
                  <a:lnTo>
                    <a:pt x="6" y="232"/>
                  </a:lnTo>
                  <a:lnTo>
                    <a:pt x="6" y="241"/>
                  </a:lnTo>
                  <a:lnTo>
                    <a:pt x="6" y="261"/>
                  </a:lnTo>
                  <a:lnTo>
                    <a:pt x="6" y="279"/>
                  </a:lnTo>
                  <a:lnTo>
                    <a:pt x="0" y="296"/>
                  </a:lnTo>
                  <a:lnTo>
                    <a:pt x="0" y="303"/>
                  </a:lnTo>
                  <a:lnTo>
                    <a:pt x="0" y="307"/>
                  </a:lnTo>
                  <a:lnTo>
                    <a:pt x="0" y="310"/>
                  </a:lnTo>
                  <a:lnTo>
                    <a:pt x="0" y="316"/>
                  </a:lnTo>
                  <a:lnTo>
                    <a:pt x="0" y="320"/>
                  </a:lnTo>
                  <a:lnTo>
                    <a:pt x="0" y="329"/>
                  </a:lnTo>
                  <a:lnTo>
                    <a:pt x="0" y="331"/>
                  </a:lnTo>
                  <a:lnTo>
                    <a:pt x="0" y="339"/>
                  </a:lnTo>
                  <a:lnTo>
                    <a:pt x="0" y="343"/>
                  </a:lnTo>
                  <a:lnTo>
                    <a:pt x="0" y="348"/>
                  </a:lnTo>
                  <a:lnTo>
                    <a:pt x="0" y="350"/>
                  </a:lnTo>
                  <a:lnTo>
                    <a:pt x="0" y="351"/>
                  </a:lnTo>
                  <a:lnTo>
                    <a:pt x="0" y="355"/>
                  </a:lnTo>
                  <a:lnTo>
                    <a:pt x="0" y="356"/>
                  </a:lnTo>
                  <a:lnTo>
                    <a:pt x="0" y="358"/>
                  </a:lnTo>
                  <a:lnTo>
                    <a:pt x="0" y="359"/>
                  </a:lnTo>
                  <a:lnTo>
                    <a:pt x="0" y="360"/>
                  </a:lnTo>
                </a:path>
              </a:pathLst>
            </a:custGeom>
            <a:noFill/>
            <a:ln w="50800" cap="rnd">
              <a:solidFill>
                <a:srgbClr val="00B05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1" name="Line 6">
              <a:extLst>
                <a:ext uri="{FF2B5EF4-FFF2-40B4-BE49-F238E27FC236}">
                  <a16:creationId xmlns:a16="http://schemas.microsoft.com/office/drawing/2014/main" id="{0CCDE753-19AB-C7FC-D31A-BA09C8252D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9" y="3474"/>
              <a:ext cx="248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2" name="Line 7">
              <a:extLst>
                <a:ext uri="{FF2B5EF4-FFF2-40B4-BE49-F238E27FC236}">
                  <a16:creationId xmlns:a16="http://schemas.microsoft.com/office/drawing/2014/main" id="{5C17761C-68D6-6890-DCE9-D8D7489839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19" y="3474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3" name="Line 8">
              <a:extLst>
                <a:ext uri="{FF2B5EF4-FFF2-40B4-BE49-F238E27FC236}">
                  <a16:creationId xmlns:a16="http://schemas.microsoft.com/office/drawing/2014/main" id="{98827F2C-15F0-4E72-33B8-DDB37689A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8" y="3474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4" name="Line 9">
              <a:extLst>
                <a:ext uri="{FF2B5EF4-FFF2-40B4-BE49-F238E27FC236}">
                  <a16:creationId xmlns:a16="http://schemas.microsoft.com/office/drawing/2014/main" id="{8B4EF0F1-CB3E-0017-4A5D-DC59179C96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1" y="3474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5" name="Line 10">
              <a:extLst>
                <a:ext uri="{FF2B5EF4-FFF2-40B4-BE49-F238E27FC236}">
                  <a16:creationId xmlns:a16="http://schemas.microsoft.com/office/drawing/2014/main" id="{C431AF41-D6AA-1D5B-B6B0-97C5753620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10" y="3474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Line 11">
              <a:extLst>
                <a:ext uri="{FF2B5EF4-FFF2-40B4-BE49-F238E27FC236}">
                  <a16:creationId xmlns:a16="http://schemas.microsoft.com/office/drawing/2014/main" id="{2FF78C1C-690F-0F50-5EC4-81C6C3BDA7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509" y="3474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Line 12">
              <a:extLst>
                <a:ext uri="{FF2B5EF4-FFF2-40B4-BE49-F238E27FC236}">
                  <a16:creationId xmlns:a16="http://schemas.microsoft.com/office/drawing/2014/main" id="{A00551ED-AE88-F401-5367-7CF5F2F789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07" y="3474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5767EF1D-EF97-91A9-B450-C7CF86E0E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3" y="353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4">
              <a:extLst>
                <a:ext uri="{FF2B5EF4-FFF2-40B4-BE49-F238E27FC236}">
                  <a16:creationId xmlns:a16="http://schemas.microsoft.com/office/drawing/2014/main" id="{8550956D-6F10-C480-54FD-DC54D8761A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2" y="353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15">
              <a:extLst>
                <a:ext uri="{FF2B5EF4-FFF2-40B4-BE49-F238E27FC236}">
                  <a16:creationId xmlns:a16="http://schemas.microsoft.com/office/drawing/2014/main" id="{8C61A120-4E92-31C0-A0C9-D5651ED842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5" y="353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16">
              <a:extLst>
                <a:ext uri="{FF2B5EF4-FFF2-40B4-BE49-F238E27FC236}">
                  <a16:creationId xmlns:a16="http://schemas.microsoft.com/office/drawing/2014/main" id="{99EED275-6DED-1481-335E-54048A0C8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4" y="353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17">
              <a:extLst>
                <a:ext uri="{FF2B5EF4-FFF2-40B4-BE49-F238E27FC236}">
                  <a16:creationId xmlns:a16="http://schemas.microsoft.com/office/drawing/2014/main" id="{5113715D-7501-D2B6-ACA6-B554A093CA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353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18">
              <a:extLst>
                <a:ext uri="{FF2B5EF4-FFF2-40B4-BE49-F238E27FC236}">
                  <a16:creationId xmlns:a16="http://schemas.microsoft.com/office/drawing/2014/main" id="{9FD27D8C-8513-6253-464A-71F7AEED8D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1" y="353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Line 19">
              <a:extLst>
                <a:ext uri="{FF2B5EF4-FFF2-40B4-BE49-F238E27FC236}">
                  <a16:creationId xmlns:a16="http://schemas.microsoft.com/office/drawing/2014/main" id="{B4CB4B23-F5EA-A45F-71B7-8D672086EE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17" y="1220"/>
              <a:ext cx="0" cy="216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Line 20">
              <a:extLst>
                <a:ext uri="{FF2B5EF4-FFF2-40B4-BE49-F238E27FC236}">
                  <a16:creationId xmlns:a16="http://schemas.microsoft.com/office/drawing/2014/main" id="{2B17AD65-3DD9-208E-900F-7315DE4E2C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3" y="3384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Line 21">
              <a:extLst>
                <a:ext uri="{FF2B5EF4-FFF2-40B4-BE49-F238E27FC236}">
                  <a16:creationId xmlns:a16="http://schemas.microsoft.com/office/drawing/2014/main" id="{85A37C86-D874-3379-FB16-3947169E25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3" y="2951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Line 22">
              <a:extLst>
                <a:ext uri="{FF2B5EF4-FFF2-40B4-BE49-F238E27FC236}">
                  <a16:creationId xmlns:a16="http://schemas.microsoft.com/office/drawing/2014/main" id="{13454342-00D9-D3A2-C98F-C45F0C00F6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3" y="2518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8" name="Line 23">
              <a:extLst>
                <a:ext uri="{FF2B5EF4-FFF2-40B4-BE49-F238E27FC236}">
                  <a16:creationId xmlns:a16="http://schemas.microsoft.com/office/drawing/2014/main" id="{EE0E8001-FDC6-0505-E65A-CBFA07CC01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3" y="2086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9" name="Line 24">
              <a:extLst>
                <a:ext uri="{FF2B5EF4-FFF2-40B4-BE49-F238E27FC236}">
                  <a16:creationId xmlns:a16="http://schemas.microsoft.com/office/drawing/2014/main" id="{91F11027-D480-B01A-F8BF-9D380E3DE5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3" y="1653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0" name="Line 25">
              <a:extLst>
                <a:ext uri="{FF2B5EF4-FFF2-40B4-BE49-F238E27FC236}">
                  <a16:creationId xmlns:a16="http://schemas.microsoft.com/office/drawing/2014/main" id="{E0754F9B-60F0-E186-4DFA-0457C68DD5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63" y="1220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1" name="Rectangle 26">
              <a:extLst>
                <a:ext uri="{FF2B5EF4-FFF2-40B4-BE49-F238E27FC236}">
                  <a16:creationId xmlns:a16="http://schemas.microsoft.com/office/drawing/2014/main" id="{294B51A4-F1B8-5BCA-D700-A9223984148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92" y="329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24FED778-2BC7-230D-7DB8-6493CBF8241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92" y="2866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92046DCA-403B-41D2-CED4-57AB429FB7D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92" y="2433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30DAAD17-A745-3700-072D-69F4ECADAC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92" y="2001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0">
              <a:extLst>
                <a:ext uri="{FF2B5EF4-FFF2-40B4-BE49-F238E27FC236}">
                  <a16:creationId xmlns:a16="http://schemas.microsoft.com/office/drawing/2014/main" id="{B38192CB-C1D1-3262-EC18-29B34A32F9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92" y="156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1">
              <a:extLst>
                <a:ext uri="{FF2B5EF4-FFF2-40B4-BE49-F238E27FC236}">
                  <a16:creationId xmlns:a16="http://schemas.microsoft.com/office/drawing/2014/main" id="{58E45C8C-2570-BFE9-2465-374291FF61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2192" y="1136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2">
              <a:extLst>
                <a:ext uri="{FF2B5EF4-FFF2-40B4-BE49-F238E27FC236}">
                  <a16:creationId xmlns:a16="http://schemas.microsoft.com/office/drawing/2014/main" id="{99BB67EA-41E9-4E8C-DB2B-38C171795A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7" y="1130"/>
              <a:ext cx="2687" cy="2344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38" name="Rectangle 33">
              <a:extLst>
                <a:ext uri="{FF2B5EF4-FFF2-40B4-BE49-F238E27FC236}">
                  <a16:creationId xmlns:a16="http://schemas.microsoft.com/office/drawing/2014/main" id="{55ED3DD5-1FD3-7C06-E664-B71A508C0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2" y="3693"/>
              <a:ext cx="69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1-Specificity</a:t>
              </a:r>
              <a:endParaRPr kumimoji="0" lang="ja-JP" altLang="ja-JP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4">
              <a:extLst>
                <a:ext uri="{FF2B5EF4-FFF2-40B4-BE49-F238E27FC236}">
                  <a16:creationId xmlns:a16="http://schemas.microsoft.com/office/drawing/2014/main" id="{227E4814-5B19-E44D-BD5B-006349C8CA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742" y="2223"/>
              <a:ext cx="581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Sensitivity</a:t>
              </a:r>
              <a:endParaRPr kumimoji="0" lang="ja-JP" altLang="ja-JP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Freeform 35">
              <a:extLst>
                <a:ext uri="{FF2B5EF4-FFF2-40B4-BE49-F238E27FC236}">
                  <a16:creationId xmlns:a16="http://schemas.microsoft.com/office/drawing/2014/main" id="{64831E02-F11A-EDE9-70FE-7B2EF56FCFA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35" y="1130"/>
              <a:ext cx="2669" cy="2326"/>
            </a:xfrm>
            <a:custGeom>
              <a:avLst/>
              <a:gdLst>
                <a:gd name="T0" fmla="*/ 7 w 444"/>
                <a:gd name="T1" fmla="*/ 381 h 387"/>
                <a:gd name="T2" fmla="*/ 18 w 444"/>
                <a:gd name="T3" fmla="*/ 372 h 387"/>
                <a:gd name="T4" fmla="*/ 28 w 444"/>
                <a:gd name="T5" fmla="*/ 363 h 387"/>
                <a:gd name="T6" fmla="*/ 38 w 444"/>
                <a:gd name="T7" fmla="*/ 354 h 387"/>
                <a:gd name="T8" fmla="*/ 49 w 444"/>
                <a:gd name="T9" fmla="*/ 345 h 387"/>
                <a:gd name="T10" fmla="*/ 59 w 444"/>
                <a:gd name="T11" fmla="*/ 336 h 387"/>
                <a:gd name="T12" fmla="*/ 69 w 444"/>
                <a:gd name="T13" fmla="*/ 327 h 387"/>
                <a:gd name="T14" fmla="*/ 79 w 444"/>
                <a:gd name="T15" fmla="*/ 318 h 387"/>
                <a:gd name="T16" fmla="*/ 90 w 444"/>
                <a:gd name="T17" fmla="*/ 309 h 387"/>
                <a:gd name="T18" fmla="*/ 100 w 444"/>
                <a:gd name="T19" fmla="*/ 300 h 387"/>
                <a:gd name="T20" fmla="*/ 110 w 444"/>
                <a:gd name="T21" fmla="*/ 291 h 387"/>
                <a:gd name="T22" fmla="*/ 121 w 444"/>
                <a:gd name="T23" fmla="*/ 282 h 387"/>
                <a:gd name="T24" fmla="*/ 131 w 444"/>
                <a:gd name="T25" fmla="*/ 273 h 387"/>
                <a:gd name="T26" fmla="*/ 141 w 444"/>
                <a:gd name="T27" fmla="*/ 264 h 387"/>
                <a:gd name="T28" fmla="*/ 152 w 444"/>
                <a:gd name="T29" fmla="*/ 255 h 387"/>
                <a:gd name="T30" fmla="*/ 162 w 444"/>
                <a:gd name="T31" fmla="*/ 246 h 387"/>
                <a:gd name="T32" fmla="*/ 172 w 444"/>
                <a:gd name="T33" fmla="*/ 237 h 387"/>
                <a:gd name="T34" fmla="*/ 183 w 444"/>
                <a:gd name="T35" fmla="*/ 228 h 387"/>
                <a:gd name="T36" fmla="*/ 193 w 444"/>
                <a:gd name="T37" fmla="*/ 219 h 387"/>
                <a:gd name="T38" fmla="*/ 203 w 444"/>
                <a:gd name="T39" fmla="*/ 210 h 387"/>
                <a:gd name="T40" fmla="*/ 214 w 444"/>
                <a:gd name="T41" fmla="*/ 201 h 387"/>
                <a:gd name="T42" fmla="*/ 224 w 444"/>
                <a:gd name="T43" fmla="*/ 192 h 387"/>
                <a:gd name="T44" fmla="*/ 234 w 444"/>
                <a:gd name="T45" fmla="*/ 183 h 387"/>
                <a:gd name="T46" fmla="*/ 244 w 444"/>
                <a:gd name="T47" fmla="*/ 174 h 387"/>
                <a:gd name="T48" fmla="*/ 255 w 444"/>
                <a:gd name="T49" fmla="*/ 165 h 387"/>
                <a:gd name="T50" fmla="*/ 265 w 444"/>
                <a:gd name="T51" fmla="*/ 156 h 387"/>
                <a:gd name="T52" fmla="*/ 275 w 444"/>
                <a:gd name="T53" fmla="*/ 147 h 387"/>
                <a:gd name="T54" fmla="*/ 286 w 444"/>
                <a:gd name="T55" fmla="*/ 138 h 387"/>
                <a:gd name="T56" fmla="*/ 296 w 444"/>
                <a:gd name="T57" fmla="*/ 129 h 387"/>
                <a:gd name="T58" fmla="*/ 306 w 444"/>
                <a:gd name="T59" fmla="*/ 120 h 387"/>
                <a:gd name="T60" fmla="*/ 317 w 444"/>
                <a:gd name="T61" fmla="*/ 111 h 387"/>
                <a:gd name="T62" fmla="*/ 327 w 444"/>
                <a:gd name="T63" fmla="*/ 102 h 387"/>
                <a:gd name="T64" fmla="*/ 337 w 444"/>
                <a:gd name="T65" fmla="*/ 93 h 387"/>
                <a:gd name="T66" fmla="*/ 348 w 444"/>
                <a:gd name="T67" fmla="*/ 84 h 387"/>
                <a:gd name="T68" fmla="*/ 358 w 444"/>
                <a:gd name="T69" fmla="*/ 75 h 387"/>
                <a:gd name="T70" fmla="*/ 368 w 444"/>
                <a:gd name="T71" fmla="*/ 66 h 387"/>
                <a:gd name="T72" fmla="*/ 379 w 444"/>
                <a:gd name="T73" fmla="*/ 57 h 387"/>
                <a:gd name="T74" fmla="*/ 389 w 444"/>
                <a:gd name="T75" fmla="*/ 48 h 387"/>
                <a:gd name="T76" fmla="*/ 399 w 444"/>
                <a:gd name="T77" fmla="*/ 39 h 387"/>
                <a:gd name="T78" fmla="*/ 410 w 444"/>
                <a:gd name="T79" fmla="*/ 30 h 387"/>
                <a:gd name="T80" fmla="*/ 420 w 444"/>
                <a:gd name="T81" fmla="*/ 21 h 387"/>
                <a:gd name="T82" fmla="*/ 430 w 444"/>
                <a:gd name="T83" fmla="*/ 12 h 387"/>
                <a:gd name="T84" fmla="*/ 440 w 444"/>
                <a:gd name="T85" fmla="*/ 3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4" h="387">
                  <a:moveTo>
                    <a:pt x="4" y="384"/>
                  </a:moveTo>
                  <a:lnTo>
                    <a:pt x="7" y="381"/>
                  </a:lnTo>
                  <a:moveTo>
                    <a:pt x="11" y="378"/>
                  </a:moveTo>
                  <a:lnTo>
                    <a:pt x="14" y="375"/>
                  </a:lnTo>
                  <a:moveTo>
                    <a:pt x="18" y="372"/>
                  </a:moveTo>
                  <a:lnTo>
                    <a:pt x="21" y="369"/>
                  </a:lnTo>
                  <a:moveTo>
                    <a:pt x="24" y="366"/>
                  </a:moveTo>
                  <a:lnTo>
                    <a:pt x="28" y="363"/>
                  </a:lnTo>
                  <a:moveTo>
                    <a:pt x="31" y="360"/>
                  </a:moveTo>
                  <a:lnTo>
                    <a:pt x="35" y="357"/>
                  </a:lnTo>
                  <a:moveTo>
                    <a:pt x="38" y="354"/>
                  </a:moveTo>
                  <a:lnTo>
                    <a:pt x="42" y="351"/>
                  </a:lnTo>
                  <a:moveTo>
                    <a:pt x="45" y="348"/>
                  </a:moveTo>
                  <a:lnTo>
                    <a:pt x="49" y="345"/>
                  </a:lnTo>
                  <a:moveTo>
                    <a:pt x="52" y="342"/>
                  </a:moveTo>
                  <a:lnTo>
                    <a:pt x="55" y="339"/>
                  </a:lnTo>
                  <a:moveTo>
                    <a:pt x="59" y="336"/>
                  </a:moveTo>
                  <a:lnTo>
                    <a:pt x="62" y="333"/>
                  </a:lnTo>
                  <a:moveTo>
                    <a:pt x="66" y="330"/>
                  </a:moveTo>
                  <a:lnTo>
                    <a:pt x="69" y="327"/>
                  </a:lnTo>
                  <a:moveTo>
                    <a:pt x="73" y="324"/>
                  </a:moveTo>
                  <a:lnTo>
                    <a:pt x="76" y="321"/>
                  </a:lnTo>
                  <a:moveTo>
                    <a:pt x="79" y="318"/>
                  </a:moveTo>
                  <a:lnTo>
                    <a:pt x="83" y="315"/>
                  </a:lnTo>
                  <a:moveTo>
                    <a:pt x="86" y="312"/>
                  </a:moveTo>
                  <a:lnTo>
                    <a:pt x="90" y="309"/>
                  </a:lnTo>
                  <a:moveTo>
                    <a:pt x="93" y="306"/>
                  </a:moveTo>
                  <a:lnTo>
                    <a:pt x="97" y="303"/>
                  </a:lnTo>
                  <a:moveTo>
                    <a:pt x="100" y="300"/>
                  </a:moveTo>
                  <a:lnTo>
                    <a:pt x="104" y="297"/>
                  </a:lnTo>
                  <a:moveTo>
                    <a:pt x="107" y="294"/>
                  </a:moveTo>
                  <a:lnTo>
                    <a:pt x="110" y="291"/>
                  </a:lnTo>
                  <a:moveTo>
                    <a:pt x="114" y="288"/>
                  </a:moveTo>
                  <a:lnTo>
                    <a:pt x="117" y="285"/>
                  </a:lnTo>
                  <a:moveTo>
                    <a:pt x="121" y="282"/>
                  </a:moveTo>
                  <a:lnTo>
                    <a:pt x="124" y="279"/>
                  </a:lnTo>
                  <a:moveTo>
                    <a:pt x="128" y="276"/>
                  </a:moveTo>
                  <a:lnTo>
                    <a:pt x="131" y="273"/>
                  </a:lnTo>
                  <a:moveTo>
                    <a:pt x="134" y="270"/>
                  </a:moveTo>
                  <a:lnTo>
                    <a:pt x="138" y="267"/>
                  </a:lnTo>
                  <a:moveTo>
                    <a:pt x="141" y="264"/>
                  </a:moveTo>
                  <a:lnTo>
                    <a:pt x="145" y="261"/>
                  </a:lnTo>
                  <a:moveTo>
                    <a:pt x="148" y="258"/>
                  </a:moveTo>
                  <a:lnTo>
                    <a:pt x="152" y="255"/>
                  </a:lnTo>
                  <a:moveTo>
                    <a:pt x="155" y="252"/>
                  </a:moveTo>
                  <a:lnTo>
                    <a:pt x="159" y="249"/>
                  </a:lnTo>
                  <a:moveTo>
                    <a:pt x="162" y="246"/>
                  </a:moveTo>
                  <a:lnTo>
                    <a:pt x="165" y="243"/>
                  </a:lnTo>
                  <a:moveTo>
                    <a:pt x="169" y="240"/>
                  </a:moveTo>
                  <a:lnTo>
                    <a:pt x="172" y="237"/>
                  </a:lnTo>
                  <a:moveTo>
                    <a:pt x="176" y="234"/>
                  </a:moveTo>
                  <a:lnTo>
                    <a:pt x="179" y="231"/>
                  </a:lnTo>
                  <a:moveTo>
                    <a:pt x="183" y="228"/>
                  </a:moveTo>
                  <a:lnTo>
                    <a:pt x="186" y="225"/>
                  </a:lnTo>
                  <a:moveTo>
                    <a:pt x="189" y="222"/>
                  </a:moveTo>
                  <a:lnTo>
                    <a:pt x="193" y="219"/>
                  </a:lnTo>
                  <a:moveTo>
                    <a:pt x="196" y="216"/>
                  </a:moveTo>
                  <a:lnTo>
                    <a:pt x="200" y="213"/>
                  </a:lnTo>
                  <a:moveTo>
                    <a:pt x="203" y="210"/>
                  </a:moveTo>
                  <a:lnTo>
                    <a:pt x="207" y="207"/>
                  </a:lnTo>
                  <a:moveTo>
                    <a:pt x="210" y="204"/>
                  </a:moveTo>
                  <a:lnTo>
                    <a:pt x="214" y="201"/>
                  </a:lnTo>
                  <a:moveTo>
                    <a:pt x="217" y="198"/>
                  </a:moveTo>
                  <a:lnTo>
                    <a:pt x="220" y="195"/>
                  </a:lnTo>
                  <a:moveTo>
                    <a:pt x="224" y="192"/>
                  </a:moveTo>
                  <a:lnTo>
                    <a:pt x="227" y="189"/>
                  </a:lnTo>
                  <a:moveTo>
                    <a:pt x="231" y="186"/>
                  </a:moveTo>
                  <a:lnTo>
                    <a:pt x="234" y="183"/>
                  </a:lnTo>
                  <a:moveTo>
                    <a:pt x="238" y="180"/>
                  </a:moveTo>
                  <a:lnTo>
                    <a:pt x="241" y="177"/>
                  </a:lnTo>
                  <a:moveTo>
                    <a:pt x="244" y="174"/>
                  </a:moveTo>
                  <a:lnTo>
                    <a:pt x="248" y="171"/>
                  </a:lnTo>
                  <a:moveTo>
                    <a:pt x="251" y="168"/>
                  </a:moveTo>
                  <a:lnTo>
                    <a:pt x="255" y="165"/>
                  </a:lnTo>
                  <a:moveTo>
                    <a:pt x="258" y="162"/>
                  </a:moveTo>
                  <a:lnTo>
                    <a:pt x="262" y="159"/>
                  </a:lnTo>
                  <a:moveTo>
                    <a:pt x="265" y="156"/>
                  </a:moveTo>
                  <a:lnTo>
                    <a:pt x="269" y="153"/>
                  </a:lnTo>
                  <a:moveTo>
                    <a:pt x="272" y="150"/>
                  </a:moveTo>
                  <a:lnTo>
                    <a:pt x="275" y="147"/>
                  </a:lnTo>
                  <a:moveTo>
                    <a:pt x="279" y="144"/>
                  </a:moveTo>
                  <a:lnTo>
                    <a:pt x="282" y="141"/>
                  </a:lnTo>
                  <a:moveTo>
                    <a:pt x="286" y="138"/>
                  </a:moveTo>
                  <a:lnTo>
                    <a:pt x="289" y="135"/>
                  </a:lnTo>
                  <a:moveTo>
                    <a:pt x="293" y="132"/>
                  </a:moveTo>
                  <a:lnTo>
                    <a:pt x="296" y="129"/>
                  </a:lnTo>
                  <a:moveTo>
                    <a:pt x="300" y="126"/>
                  </a:moveTo>
                  <a:lnTo>
                    <a:pt x="303" y="123"/>
                  </a:lnTo>
                  <a:moveTo>
                    <a:pt x="306" y="120"/>
                  </a:moveTo>
                  <a:lnTo>
                    <a:pt x="310" y="117"/>
                  </a:lnTo>
                  <a:moveTo>
                    <a:pt x="313" y="114"/>
                  </a:moveTo>
                  <a:lnTo>
                    <a:pt x="317" y="111"/>
                  </a:lnTo>
                  <a:moveTo>
                    <a:pt x="320" y="108"/>
                  </a:moveTo>
                  <a:lnTo>
                    <a:pt x="324" y="105"/>
                  </a:lnTo>
                  <a:moveTo>
                    <a:pt x="327" y="102"/>
                  </a:moveTo>
                  <a:lnTo>
                    <a:pt x="330" y="99"/>
                  </a:lnTo>
                  <a:moveTo>
                    <a:pt x="334" y="96"/>
                  </a:moveTo>
                  <a:lnTo>
                    <a:pt x="337" y="93"/>
                  </a:lnTo>
                  <a:moveTo>
                    <a:pt x="341" y="90"/>
                  </a:moveTo>
                  <a:lnTo>
                    <a:pt x="344" y="87"/>
                  </a:lnTo>
                  <a:moveTo>
                    <a:pt x="348" y="84"/>
                  </a:moveTo>
                  <a:lnTo>
                    <a:pt x="351" y="81"/>
                  </a:lnTo>
                  <a:moveTo>
                    <a:pt x="355" y="78"/>
                  </a:moveTo>
                  <a:lnTo>
                    <a:pt x="358" y="75"/>
                  </a:lnTo>
                  <a:moveTo>
                    <a:pt x="361" y="72"/>
                  </a:moveTo>
                  <a:lnTo>
                    <a:pt x="365" y="69"/>
                  </a:lnTo>
                  <a:moveTo>
                    <a:pt x="368" y="66"/>
                  </a:moveTo>
                  <a:lnTo>
                    <a:pt x="372" y="63"/>
                  </a:lnTo>
                  <a:moveTo>
                    <a:pt x="375" y="60"/>
                  </a:moveTo>
                  <a:lnTo>
                    <a:pt x="379" y="57"/>
                  </a:lnTo>
                  <a:moveTo>
                    <a:pt x="382" y="54"/>
                  </a:moveTo>
                  <a:lnTo>
                    <a:pt x="385" y="51"/>
                  </a:lnTo>
                  <a:moveTo>
                    <a:pt x="389" y="48"/>
                  </a:moveTo>
                  <a:lnTo>
                    <a:pt x="392" y="45"/>
                  </a:lnTo>
                  <a:moveTo>
                    <a:pt x="396" y="42"/>
                  </a:moveTo>
                  <a:lnTo>
                    <a:pt x="399" y="39"/>
                  </a:lnTo>
                  <a:moveTo>
                    <a:pt x="403" y="36"/>
                  </a:moveTo>
                  <a:lnTo>
                    <a:pt x="406" y="33"/>
                  </a:lnTo>
                  <a:moveTo>
                    <a:pt x="410" y="30"/>
                  </a:moveTo>
                  <a:lnTo>
                    <a:pt x="413" y="27"/>
                  </a:lnTo>
                  <a:moveTo>
                    <a:pt x="416" y="24"/>
                  </a:moveTo>
                  <a:lnTo>
                    <a:pt x="420" y="21"/>
                  </a:lnTo>
                  <a:moveTo>
                    <a:pt x="423" y="18"/>
                  </a:moveTo>
                  <a:lnTo>
                    <a:pt x="427" y="15"/>
                  </a:lnTo>
                  <a:moveTo>
                    <a:pt x="430" y="12"/>
                  </a:moveTo>
                  <a:lnTo>
                    <a:pt x="434" y="9"/>
                  </a:lnTo>
                  <a:moveTo>
                    <a:pt x="437" y="6"/>
                  </a:moveTo>
                  <a:lnTo>
                    <a:pt x="440" y="3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F3983488-3713-3E5F-476F-7F9B88445632}"/>
              </a:ext>
            </a:extLst>
          </p:cNvPr>
          <p:cNvSpPr txBox="1"/>
          <p:nvPr/>
        </p:nvSpPr>
        <p:spPr>
          <a:xfrm>
            <a:off x="7372899" y="1032808"/>
            <a:ext cx="3954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Optimal cutoff value of</a:t>
            </a:r>
          </a:p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age for ED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C00FA31-319F-4BD6-C000-6A8C4F2FA5AD}"/>
              </a:ext>
            </a:extLst>
          </p:cNvPr>
          <p:cNvSpPr txBox="1"/>
          <p:nvPr/>
        </p:nvSpPr>
        <p:spPr>
          <a:xfrm>
            <a:off x="9411557" y="4604662"/>
            <a:ext cx="20318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&lt; 0.001</a:t>
            </a:r>
          </a:p>
          <a:p>
            <a:pPr algn="ctr"/>
            <a:endParaRPr lang="en-US" altLang="ja-JP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Cutoff 64 years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75B57A7-64B4-786C-1FBC-2D6A5BB11FB2}"/>
              </a:ext>
            </a:extLst>
          </p:cNvPr>
          <p:cNvSpPr txBox="1"/>
          <p:nvPr/>
        </p:nvSpPr>
        <p:spPr>
          <a:xfrm>
            <a:off x="1368338" y="1032808"/>
            <a:ext cx="3954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Optimal cutoff value of</a:t>
            </a:r>
          </a:p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remaining teeth number for ED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0381F46-1CC7-FE71-A1F9-A0F0B9A1DE99}"/>
              </a:ext>
            </a:extLst>
          </p:cNvPr>
          <p:cNvSpPr txBox="1"/>
          <p:nvPr/>
        </p:nvSpPr>
        <p:spPr>
          <a:xfrm>
            <a:off x="358272" y="915283"/>
            <a:ext cx="33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1B50F89-A2F9-EEA7-CF39-93D898DDC81F}"/>
              </a:ext>
            </a:extLst>
          </p:cNvPr>
          <p:cNvSpPr txBox="1"/>
          <p:nvPr/>
        </p:nvSpPr>
        <p:spPr>
          <a:xfrm>
            <a:off x="6356278" y="915283"/>
            <a:ext cx="334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4">
            <a:extLst>
              <a:ext uri="{FF2B5EF4-FFF2-40B4-BE49-F238E27FC236}">
                <a16:creationId xmlns:a16="http://schemas.microsoft.com/office/drawing/2014/main" id="{2E4BBAC4-D3C4-9CEE-BFF8-F1E5C05B8AE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1038225"/>
            <a:ext cx="5391150" cy="5381625"/>
            <a:chOff x="288" y="654"/>
            <a:chExt cx="3396" cy="3390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E3CAC465-897A-476A-A5BF-0A2064B838D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88" y="654"/>
              <a:ext cx="3396" cy="3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3D22E665-B112-6DAF-86CD-18B40EAD4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" y="1213"/>
              <a:ext cx="2488" cy="2158"/>
            </a:xfrm>
            <a:custGeom>
              <a:avLst/>
              <a:gdLst>
                <a:gd name="T0" fmla="*/ 414 w 414"/>
                <a:gd name="T1" fmla="*/ 0 h 359"/>
                <a:gd name="T2" fmla="*/ 377 w 414"/>
                <a:gd name="T3" fmla="*/ 8 h 359"/>
                <a:gd name="T4" fmla="*/ 352 w 414"/>
                <a:gd name="T5" fmla="*/ 17 h 359"/>
                <a:gd name="T6" fmla="*/ 321 w 414"/>
                <a:gd name="T7" fmla="*/ 43 h 359"/>
                <a:gd name="T8" fmla="*/ 234 w 414"/>
                <a:gd name="T9" fmla="*/ 87 h 359"/>
                <a:gd name="T10" fmla="*/ 62 w 414"/>
                <a:gd name="T11" fmla="*/ 184 h 359"/>
                <a:gd name="T12" fmla="*/ 37 w 414"/>
                <a:gd name="T13" fmla="*/ 216 h 359"/>
                <a:gd name="T14" fmla="*/ 31 w 414"/>
                <a:gd name="T15" fmla="*/ 239 h 359"/>
                <a:gd name="T16" fmla="*/ 18 w 414"/>
                <a:gd name="T17" fmla="*/ 250 h 359"/>
                <a:gd name="T18" fmla="*/ 12 w 414"/>
                <a:gd name="T19" fmla="*/ 257 h 359"/>
                <a:gd name="T20" fmla="*/ 6 w 414"/>
                <a:gd name="T21" fmla="*/ 268 h 359"/>
                <a:gd name="T22" fmla="*/ 0 w 414"/>
                <a:gd name="T23" fmla="*/ 277 h 359"/>
                <a:gd name="T24" fmla="*/ 0 w 414"/>
                <a:gd name="T25" fmla="*/ 286 h 359"/>
                <a:gd name="T26" fmla="*/ 0 w 414"/>
                <a:gd name="T27" fmla="*/ 293 h 359"/>
                <a:gd name="T28" fmla="*/ 0 w 414"/>
                <a:gd name="T29" fmla="*/ 299 h 359"/>
                <a:gd name="T30" fmla="*/ 0 w 414"/>
                <a:gd name="T31" fmla="*/ 304 h 359"/>
                <a:gd name="T32" fmla="*/ 0 w 414"/>
                <a:gd name="T33" fmla="*/ 306 h 359"/>
                <a:gd name="T34" fmla="*/ 0 w 414"/>
                <a:gd name="T35" fmla="*/ 308 h 359"/>
                <a:gd name="T36" fmla="*/ 0 w 414"/>
                <a:gd name="T37" fmla="*/ 312 h 359"/>
                <a:gd name="T38" fmla="*/ 0 w 414"/>
                <a:gd name="T39" fmla="*/ 317 h 359"/>
                <a:gd name="T40" fmla="*/ 0 w 414"/>
                <a:gd name="T41" fmla="*/ 319 h 359"/>
                <a:gd name="T42" fmla="*/ 0 w 414"/>
                <a:gd name="T43" fmla="*/ 320 h 359"/>
                <a:gd name="T44" fmla="*/ 0 w 414"/>
                <a:gd name="T45" fmla="*/ 324 h 359"/>
                <a:gd name="T46" fmla="*/ 0 w 414"/>
                <a:gd name="T47" fmla="*/ 327 h 359"/>
                <a:gd name="T48" fmla="*/ 0 w 414"/>
                <a:gd name="T49" fmla="*/ 331 h 359"/>
                <a:gd name="T50" fmla="*/ 0 w 414"/>
                <a:gd name="T51" fmla="*/ 334 h 359"/>
                <a:gd name="T52" fmla="*/ 0 w 414"/>
                <a:gd name="T53" fmla="*/ 335 h 359"/>
                <a:gd name="T54" fmla="*/ 0 w 414"/>
                <a:gd name="T55" fmla="*/ 338 h 359"/>
                <a:gd name="T56" fmla="*/ 0 w 414"/>
                <a:gd name="T57" fmla="*/ 339 h 359"/>
                <a:gd name="T58" fmla="*/ 0 w 414"/>
                <a:gd name="T59" fmla="*/ 341 h 359"/>
                <a:gd name="T60" fmla="*/ 0 w 414"/>
                <a:gd name="T61" fmla="*/ 342 h 359"/>
                <a:gd name="T62" fmla="*/ 0 w 414"/>
                <a:gd name="T63" fmla="*/ 344 h 359"/>
                <a:gd name="T64" fmla="*/ 0 w 414"/>
                <a:gd name="T65" fmla="*/ 359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14" h="359">
                  <a:moveTo>
                    <a:pt x="414" y="0"/>
                  </a:moveTo>
                  <a:lnTo>
                    <a:pt x="377" y="8"/>
                  </a:lnTo>
                  <a:lnTo>
                    <a:pt x="352" y="17"/>
                  </a:lnTo>
                  <a:lnTo>
                    <a:pt x="321" y="43"/>
                  </a:lnTo>
                  <a:lnTo>
                    <a:pt x="234" y="87"/>
                  </a:lnTo>
                  <a:lnTo>
                    <a:pt x="62" y="184"/>
                  </a:lnTo>
                  <a:lnTo>
                    <a:pt x="37" y="216"/>
                  </a:lnTo>
                  <a:lnTo>
                    <a:pt x="31" y="239"/>
                  </a:lnTo>
                  <a:lnTo>
                    <a:pt x="18" y="250"/>
                  </a:lnTo>
                  <a:lnTo>
                    <a:pt x="12" y="257"/>
                  </a:lnTo>
                  <a:lnTo>
                    <a:pt x="6" y="268"/>
                  </a:lnTo>
                  <a:lnTo>
                    <a:pt x="0" y="277"/>
                  </a:lnTo>
                  <a:lnTo>
                    <a:pt x="0" y="286"/>
                  </a:lnTo>
                  <a:lnTo>
                    <a:pt x="0" y="293"/>
                  </a:lnTo>
                  <a:lnTo>
                    <a:pt x="0" y="299"/>
                  </a:lnTo>
                  <a:lnTo>
                    <a:pt x="0" y="304"/>
                  </a:lnTo>
                  <a:lnTo>
                    <a:pt x="0" y="306"/>
                  </a:lnTo>
                  <a:lnTo>
                    <a:pt x="0" y="308"/>
                  </a:lnTo>
                  <a:lnTo>
                    <a:pt x="0" y="312"/>
                  </a:lnTo>
                  <a:lnTo>
                    <a:pt x="0" y="317"/>
                  </a:lnTo>
                  <a:lnTo>
                    <a:pt x="0" y="319"/>
                  </a:lnTo>
                  <a:lnTo>
                    <a:pt x="0" y="320"/>
                  </a:lnTo>
                  <a:lnTo>
                    <a:pt x="0" y="324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4"/>
                  </a:lnTo>
                  <a:lnTo>
                    <a:pt x="0" y="335"/>
                  </a:lnTo>
                  <a:lnTo>
                    <a:pt x="0" y="338"/>
                  </a:lnTo>
                  <a:lnTo>
                    <a:pt x="0" y="339"/>
                  </a:lnTo>
                  <a:lnTo>
                    <a:pt x="0" y="341"/>
                  </a:lnTo>
                  <a:lnTo>
                    <a:pt x="0" y="342"/>
                  </a:lnTo>
                  <a:lnTo>
                    <a:pt x="0" y="344"/>
                  </a:lnTo>
                  <a:lnTo>
                    <a:pt x="0" y="359"/>
                  </a:lnTo>
                </a:path>
              </a:pathLst>
            </a:custGeom>
            <a:noFill/>
            <a:ln w="50800" cap="rnd">
              <a:solidFill>
                <a:schemeClr val="accent2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 dirty="0"/>
            </a:p>
          </p:txBody>
        </p:sp>
        <p:sp>
          <p:nvSpPr>
            <p:cNvPr id="10" name="Line 6">
              <a:extLst>
                <a:ext uri="{FF2B5EF4-FFF2-40B4-BE49-F238E27FC236}">
                  <a16:creationId xmlns:a16="http://schemas.microsoft.com/office/drawing/2014/main" id="{8F6365F4-699F-B438-4A57-4183E66348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" y="3461"/>
              <a:ext cx="2488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6" name="Line 7">
              <a:extLst>
                <a:ext uri="{FF2B5EF4-FFF2-40B4-BE49-F238E27FC236}">
                  <a16:creationId xmlns:a16="http://schemas.microsoft.com/office/drawing/2014/main" id="{0912D339-55DA-27B3-4C58-3C3F1D5C9A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59" y="3461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7" name="Line 8">
              <a:extLst>
                <a:ext uri="{FF2B5EF4-FFF2-40B4-BE49-F238E27FC236}">
                  <a16:creationId xmlns:a16="http://schemas.microsoft.com/office/drawing/2014/main" id="{60DA4FB6-81BB-1C39-018E-11E6E2FD22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" y="3461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8" name="Line 9">
              <a:extLst>
                <a:ext uri="{FF2B5EF4-FFF2-40B4-BE49-F238E27FC236}">
                  <a16:creationId xmlns:a16="http://schemas.microsoft.com/office/drawing/2014/main" id="{F477C1FE-5513-D4BD-5555-2522DD448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51" y="3461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9" name="Line 10">
              <a:extLst>
                <a:ext uri="{FF2B5EF4-FFF2-40B4-BE49-F238E27FC236}">
                  <a16:creationId xmlns:a16="http://schemas.microsoft.com/office/drawing/2014/main" id="{B8F33E53-87F7-2DE8-698A-3D2AEEFFF5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0" y="3461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0" name="Line 11">
              <a:extLst>
                <a:ext uri="{FF2B5EF4-FFF2-40B4-BE49-F238E27FC236}">
                  <a16:creationId xmlns:a16="http://schemas.microsoft.com/office/drawing/2014/main" id="{40A05BDD-89A7-3F33-EBB9-84CE141FD1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49" y="3461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1" name="Line 12">
              <a:extLst>
                <a:ext uri="{FF2B5EF4-FFF2-40B4-BE49-F238E27FC236}">
                  <a16:creationId xmlns:a16="http://schemas.microsoft.com/office/drawing/2014/main" id="{15F5CAA2-E503-0F2A-12CB-84050BE69E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7" y="3461"/>
              <a:ext cx="0" cy="54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2" name="Rectangle 13">
              <a:extLst>
                <a:ext uri="{FF2B5EF4-FFF2-40B4-BE49-F238E27FC236}">
                  <a16:creationId xmlns:a16="http://schemas.microsoft.com/office/drawing/2014/main" id="{E6A0C928-4CA7-8F4F-E8F2-94C4863280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7" y="3533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14">
              <a:extLst>
                <a:ext uri="{FF2B5EF4-FFF2-40B4-BE49-F238E27FC236}">
                  <a16:creationId xmlns:a16="http://schemas.microsoft.com/office/drawing/2014/main" id="{14239152-0B03-B682-4640-21B023692E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6" y="3533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15">
              <a:extLst>
                <a:ext uri="{FF2B5EF4-FFF2-40B4-BE49-F238E27FC236}">
                  <a16:creationId xmlns:a16="http://schemas.microsoft.com/office/drawing/2014/main" id="{EDD702CB-4E35-3D8D-6187-8E23DF277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9" y="3533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16">
              <a:extLst>
                <a:ext uri="{FF2B5EF4-FFF2-40B4-BE49-F238E27FC236}">
                  <a16:creationId xmlns:a16="http://schemas.microsoft.com/office/drawing/2014/main" id="{BF0746CD-8E58-7215-8A8E-5C03C7C45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78" y="3533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17">
              <a:extLst>
                <a:ext uri="{FF2B5EF4-FFF2-40B4-BE49-F238E27FC236}">
                  <a16:creationId xmlns:a16="http://schemas.microsoft.com/office/drawing/2014/main" id="{3BC58E44-61FD-4594-C162-6F4F88D6A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7" y="3533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18">
              <a:extLst>
                <a:ext uri="{FF2B5EF4-FFF2-40B4-BE49-F238E27FC236}">
                  <a16:creationId xmlns:a16="http://schemas.microsoft.com/office/drawing/2014/main" id="{DB83AB5A-C856-1193-ACD1-C4248BCF2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5" y="3533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Line 19">
              <a:extLst>
                <a:ext uri="{FF2B5EF4-FFF2-40B4-BE49-F238E27FC236}">
                  <a16:creationId xmlns:a16="http://schemas.microsoft.com/office/drawing/2014/main" id="{893C5B52-E0C9-3B6E-A637-030BB209956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57" y="1213"/>
              <a:ext cx="0" cy="2158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9" name="Line 20">
              <a:extLst>
                <a:ext uri="{FF2B5EF4-FFF2-40B4-BE49-F238E27FC236}">
                  <a16:creationId xmlns:a16="http://schemas.microsoft.com/office/drawing/2014/main" id="{70BAB306-78FC-67C8-4BC9-6DD021DBF7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3" y="3371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0" name="Line 21">
              <a:extLst>
                <a:ext uri="{FF2B5EF4-FFF2-40B4-BE49-F238E27FC236}">
                  <a16:creationId xmlns:a16="http://schemas.microsoft.com/office/drawing/2014/main" id="{26F5FE5C-A999-FF6A-5364-A7719E88861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3" y="2938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1" name="Line 22">
              <a:extLst>
                <a:ext uri="{FF2B5EF4-FFF2-40B4-BE49-F238E27FC236}">
                  <a16:creationId xmlns:a16="http://schemas.microsoft.com/office/drawing/2014/main" id="{B0067EAE-4580-7A4C-77E5-CA4472BEBD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3" y="2505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2" name="Line 23">
              <a:extLst>
                <a:ext uri="{FF2B5EF4-FFF2-40B4-BE49-F238E27FC236}">
                  <a16:creationId xmlns:a16="http://schemas.microsoft.com/office/drawing/2014/main" id="{5E7A2521-03FC-058A-8FF0-8F56E2A031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3" y="2073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3" name="Line 24">
              <a:extLst>
                <a:ext uri="{FF2B5EF4-FFF2-40B4-BE49-F238E27FC236}">
                  <a16:creationId xmlns:a16="http://schemas.microsoft.com/office/drawing/2014/main" id="{AFA54419-4DEF-8184-8083-EDA6EB82E8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3" y="1646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4" name="Line 25">
              <a:extLst>
                <a:ext uri="{FF2B5EF4-FFF2-40B4-BE49-F238E27FC236}">
                  <a16:creationId xmlns:a16="http://schemas.microsoft.com/office/drawing/2014/main" id="{733317AB-3CFE-CA84-909F-805BEE8662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03" y="1213"/>
              <a:ext cx="54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5" name="Rectangle 26">
              <a:extLst>
                <a:ext uri="{FF2B5EF4-FFF2-40B4-BE49-F238E27FC236}">
                  <a16:creationId xmlns:a16="http://schemas.microsoft.com/office/drawing/2014/main" id="{9EF07BA9-59F6-4635-43C8-E57773C3DF9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4" y="3305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27">
              <a:extLst>
                <a:ext uri="{FF2B5EF4-FFF2-40B4-BE49-F238E27FC236}">
                  <a16:creationId xmlns:a16="http://schemas.microsoft.com/office/drawing/2014/main" id="{DFC1C292-7A22-DBAA-C62C-4A52BDF8375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4" y="2872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0.2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28">
              <a:extLst>
                <a:ext uri="{FF2B5EF4-FFF2-40B4-BE49-F238E27FC236}">
                  <a16:creationId xmlns:a16="http://schemas.microsoft.com/office/drawing/2014/main" id="{5AF4EB56-A938-73F5-C155-CA149164810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4" y="2439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0.4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29">
              <a:extLst>
                <a:ext uri="{FF2B5EF4-FFF2-40B4-BE49-F238E27FC236}">
                  <a16:creationId xmlns:a16="http://schemas.microsoft.com/office/drawing/2014/main" id="{CC25EA2A-8710-9F72-D1EF-29EFE7591A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4" y="2007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30">
              <a:extLst>
                <a:ext uri="{FF2B5EF4-FFF2-40B4-BE49-F238E27FC236}">
                  <a16:creationId xmlns:a16="http://schemas.microsoft.com/office/drawing/2014/main" id="{9C1CC48F-BAF8-36B6-7607-59004113C6A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4" y="1580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0.8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31">
              <a:extLst>
                <a:ext uri="{FF2B5EF4-FFF2-40B4-BE49-F238E27FC236}">
                  <a16:creationId xmlns:a16="http://schemas.microsoft.com/office/drawing/2014/main" id="{DF9C6326-123A-D59A-23C8-389DE086E34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514" y="1147"/>
              <a:ext cx="174" cy="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1.0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32">
              <a:extLst>
                <a:ext uri="{FF2B5EF4-FFF2-40B4-BE49-F238E27FC236}">
                  <a16:creationId xmlns:a16="http://schemas.microsoft.com/office/drawing/2014/main" id="{62D75362-A31C-E750-A61F-60467BC68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" y="1123"/>
              <a:ext cx="2687" cy="2338"/>
            </a:xfrm>
            <a:prstGeom prst="rect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2" name="Rectangle 33">
              <a:extLst>
                <a:ext uri="{FF2B5EF4-FFF2-40B4-BE49-F238E27FC236}">
                  <a16:creationId xmlns:a16="http://schemas.microsoft.com/office/drawing/2014/main" id="{82EF1EE7-EAC8-0D93-C398-6297A3E18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9" y="3681"/>
              <a:ext cx="696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1-Specificity</a:t>
              </a:r>
              <a:endParaRPr kumimoji="0" lang="ja-JP" altLang="ja-JP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34">
              <a:extLst>
                <a:ext uri="{FF2B5EF4-FFF2-40B4-BE49-F238E27FC236}">
                  <a16:creationId xmlns:a16="http://schemas.microsoft.com/office/drawing/2014/main" id="{578CCBF4-C339-1B39-8823-DBF45F76374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2" y="2211"/>
              <a:ext cx="581" cy="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6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Sensitivity</a:t>
              </a:r>
              <a:endParaRPr kumimoji="0" lang="ja-JP" altLang="ja-JP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Freeform 35">
              <a:extLst>
                <a:ext uri="{FF2B5EF4-FFF2-40B4-BE49-F238E27FC236}">
                  <a16:creationId xmlns:a16="http://schemas.microsoft.com/office/drawing/2014/main" id="{386962AF-D317-3B02-F0DC-CB78A378FD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5" y="1123"/>
              <a:ext cx="2669" cy="2320"/>
            </a:xfrm>
            <a:custGeom>
              <a:avLst/>
              <a:gdLst>
                <a:gd name="T0" fmla="*/ 7 w 444"/>
                <a:gd name="T1" fmla="*/ 380 h 386"/>
                <a:gd name="T2" fmla="*/ 18 w 444"/>
                <a:gd name="T3" fmla="*/ 371 h 386"/>
                <a:gd name="T4" fmla="*/ 28 w 444"/>
                <a:gd name="T5" fmla="*/ 362 h 386"/>
                <a:gd name="T6" fmla="*/ 38 w 444"/>
                <a:gd name="T7" fmla="*/ 353 h 386"/>
                <a:gd name="T8" fmla="*/ 49 w 444"/>
                <a:gd name="T9" fmla="*/ 344 h 386"/>
                <a:gd name="T10" fmla="*/ 59 w 444"/>
                <a:gd name="T11" fmla="*/ 335 h 386"/>
                <a:gd name="T12" fmla="*/ 69 w 444"/>
                <a:gd name="T13" fmla="*/ 326 h 386"/>
                <a:gd name="T14" fmla="*/ 80 w 444"/>
                <a:gd name="T15" fmla="*/ 317 h 386"/>
                <a:gd name="T16" fmla="*/ 90 w 444"/>
                <a:gd name="T17" fmla="*/ 308 h 386"/>
                <a:gd name="T18" fmla="*/ 100 w 444"/>
                <a:gd name="T19" fmla="*/ 299 h 386"/>
                <a:gd name="T20" fmla="*/ 111 w 444"/>
                <a:gd name="T21" fmla="*/ 290 h 386"/>
                <a:gd name="T22" fmla="*/ 121 w 444"/>
                <a:gd name="T23" fmla="*/ 281 h 386"/>
                <a:gd name="T24" fmla="*/ 131 w 444"/>
                <a:gd name="T25" fmla="*/ 272 h 386"/>
                <a:gd name="T26" fmla="*/ 142 w 444"/>
                <a:gd name="T27" fmla="*/ 263 h 386"/>
                <a:gd name="T28" fmla="*/ 152 w 444"/>
                <a:gd name="T29" fmla="*/ 254 h 386"/>
                <a:gd name="T30" fmla="*/ 162 w 444"/>
                <a:gd name="T31" fmla="*/ 245 h 386"/>
                <a:gd name="T32" fmla="*/ 173 w 444"/>
                <a:gd name="T33" fmla="*/ 236 h 386"/>
                <a:gd name="T34" fmla="*/ 183 w 444"/>
                <a:gd name="T35" fmla="*/ 227 h 386"/>
                <a:gd name="T36" fmla="*/ 193 w 444"/>
                <a:gd name="T37" fmla="*/ 218 h 386"/>
                <a:gd name="T38" fmla="*/ 204 w 444"/>
                <a:gd name="T39" fmla="*/ 209 h 386"/>
                <a:gd name="T40" fmla="*/ 214 w 444"/>
                <a:gd name="T41" fmla="*/ 200 h 386"/>
                <a:gd name="T42" fmla="*/ 224 w 444"/>
                <a:gd name="T43" fmla="*/ 191 h 386"/>
                <a:gd name="T44" fmla="*/ 235 w 444"/>
                <a:gd name="T45" fmla="*/ 182 h 386"/>
                <a:gd name="T46" fmla="*/ 245 w 444"/>
                <a:gd name="T47" fmla="*/ 173 h 386"/>
                <a:gd name="T48" fmla="*/ 255 w 444"/>
                <a:gd name="T49" fmla="*/ 164 h 386"/>
                <a:gd name="T50" fmla="*/ 266 w 444"/>
                <a:gd name="T51" fmla="*/ 155 h 386"/>
                <a:gd name="T52" fmla="*/ 276 w 444"/>
                <a:gd name="T53" fmla="*/ 146 h 386"/>
                <a:gd name="T54" fmla="*/ 286 w 444"/>
                <a:gd name="T55" fmla="*/ 137 h 386"/>
                <a:gd name="T56" fmla="*/ 297 w 444"/>
                <a:gd name="T57" fmla="*/ 128 h 386"/>
                <a:gd name="T58" fmla="*/ 307 w 444"/>
                <a:gd name="T59" fmla="*/ 119 h 386"/>
                <a:gd name="T60" fmla="*/ 318 w 444"/>
                <a:gd name="T61" fmla="*/ 110 h 386"/>
                <a:gd name="T62" fmla="*/ 328 w 444"/>
                <a:gd name="T63" fmla="*/ 101 h 386"/>
                <a:gd name="T64" fmla="*/ 338 w 444"/>
                <a:gd name="T65" fmla="*/ 92 h 386"/>
                <a:gd name="T66" fmla="*/ 349 w 444"/>
                <a:gd name="T67" fmla="*/ 83 h 386"/>
                <a:gd name="T68" fmla="*/ 359 w 444"/>
                <a:gd name="T69" fmla="*/ 74 h 386"/>
                <a:gd name="T70" fmla="*/ 369 w 444"/>
                <a:gd name="T71" fmla="*/ 65 h 386"/>
                <a:gd name="T72" fmla="*/ 380 w 444"/>
                <a:gd name="T73" fmla="*/ 56 h 386"/>
                <a:gd name="T74" fmla="*/ 390 w 444"/>
                <a:gd name="T75" fmla="*/ 47 h 386"/>
                <a:gd name="T76" fmla="*/ 400 w 444"/>
                <a:gd name="T77" fmla="*/ 38 h 386"/>
                <a:gd name="T78" fmla="*/ 411 w 444"/>
                <a:gd name="T79" fmla="*/ 29 h 386"/>
                <a:gd name="T80" fmla="*/ 421 w 444"/>
                <a:gd name="T81" fmla="*/ 20 h 386"/>
                <a:gd name="T82" fmla="*/ 431 w 444"/>
                <a:gd name="T83" fmla="*/ 11 h 386"/>
                <a:gd name="T84" fmla="*/ 442 w 444"/>
                <a:gd name="T85" fmla="*/ 2 h 3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4" h="386">
                  <a:moveTo>
                    <a:pt x="4" y="383"/>
                  </a:moveTo>
                  <a:lnTo>
                    <a:pt x="7" y="380"/>
                  </a:lnTo>
                  <a:moveTo>
                    <a:pt x="11" y="377"/>
                  </a:moveTo>
                  <a:lnTo>
                    <a:pt x="14" y="374"/>
                  </a:lnTo>
                  <a:moveTo>
                    <a:pt x="18" y="371"/>
                  </a:moveTo>
                  <a:lnTo>
                    <a:pt x="21" y="368"/>
                  </a:lnTo>
                  <a:moveTo>
                    <a:pt x="25" y="365"/>
                  </a:moveTo>
                  <a:lnTo>
                    <a:pt x="28" y="362"/>
                  </a:lnTo>
                  <a:moveTo>
                    <a:pt x="31" y="359"/>
                  </a:moveTo>
                  <a:lnTo>
                    <a:pt x="35" y="356"/>
                  </a:lnTo>
                  <a:moveTo>
                    <a:pt x="38" y="353"/>
                  </a:moveTo>
                  <a:lnTo>
                    <a:pt x="42" y="350"/>
                  </a:lnTo>
                  <a:moveTo>
                    <a:pt x="45" y="347"/>
                  </a:moveTo>
                  <a:lnTo>
                    <a:pt x="49" y="344"/>
                  </a:lnTo>
                  <a:moveTo>
                    <a:pt x="52" y="341"/>
                  </a:moveTo>
                  <a:lnTo>
                    <a:pt x="56" y="338"/>
                  </a:lnTo>
                  <a:moveTo>
                    <a:pt x="59" y="335"/>
                  </a:moveTo>
                  <a:lnTo>
                    <a:pt x="62" y="332"/>
                  </a:lnTo>
                  <a:moveTo>
                    <a:pt x="66" y="329"/>
                  </a:moveTo>
                  <a:lnTo>
                    <a:pt x="69" y="326"/>
                  </a:lnTo>
                  <a:moveTo>
                    <a:pt x="73" y="323"/>
                  </a:moveTo>
                  <a:lnTo>
                    <a:pt x="76" y="320"/>
                  </a:lnTo>
                  <a:moveTo>
                    <a:pt x="80" y="317"/>
                  </a:moveTo>
                  <a:lnTo>
                    <a:pt x="83" y="314"/>
                  </a:lnTo>
                  <a:moveTo>
                    <a:pt x="87" y="311"/>
                  </a:moveTo>
                  <a:lnTo>
                    <a:pt x="90" y="308"/>
                  </a:lnTo>
                  <a:moveTo>
                    <a:pt x="93" y="305"/>
                  </a:moveTo>
                  <a:lnTo>
                    <a:pt x="97" y="302"/>
                  </a:lnTo>
                  <a:moveTo>
                    <a:pt x="100" y="299"/>
                  </a:moveTo>
                  <a:lnTo>
                    <a:pt x="104" y="296"/>
                  </a:lnTo>
                  <a:moveTo>
                    <a:pt x="107" y="293"/>
                  </a:moveTo>
                  <a:lnTo>
                    <a:pt x="111" y="290"/>
                  </a:lnTo>
                  <a:moveTo>
                    <a:pt x="114" y="287"/>
                  </a:moveTo>
                  <a:lnTo>
                    <a:pt x="118" y="284"/>
                  </a:lnTo>
                  <a:moveTo>
                    <a:pt x="121" y="281"/>
                  </a:moveTo>
                  <a:lnTo>
                    <a:pt x="124" y="278"/>
                  </a:lnTo>
                  <a:moveTo>
                    <a:pt x="128" y="275"/>
                  </a:moveTo>
                  <a:lnTo>
                    <a:pt x="131" y="272"/>
                  </a:lnTo>
                  <a:moveTo>
                    <a:pt x="135" y="269"/>
                  </a:moveTo>
                  <a:lnTo>
                    <a:pt x="138" y="266"/>
                  </a:lnTo>
                  <a:moveTo>
                    <a:pt x="142" y="263"/>
                  </a:moveTo>
                  <a:lnTo>
                    <a:pt x="145" y="260"/>
                  </a:lnTo>
                  <a:moveTo>
                    <a:pt x="149" y="257"/>
                  </a:moveTo>
                  <a:lnTo>
                    <a:pt x="152" y="254"/>
                  </a:lnTo>
                  <a:moveTo>
                    <a:pt x="156" y="251"/>
                  </a:moveTo>
                  <a:lnTo>
                    <a:pt x="159" y="248"/>
                  </a:lnTo>
                  <a:moveTo>
                    <a:pt x="162" y="245"/>
                  </a:moveTo>
                  <a:lnTo>
                    <a:pt x="166" y="242"/>
                  </a:lnTo>
                  <a:moveTo>
                    <a:pt x="169" y="239"/>
                  </a:moveTo>
                  <a:lnTo>
                    <a:pt x="173" y="236"/>
                  </a:lnTo>
                  <a:moveTo>
                    <a:pt x="176" y="233"/>
                  </a:moveTo>
                  <a:lnTo>
                    <a:pt x="180" y="230"/>
                  </a:lnTo>
                  <a:moveTo>
                    <a:pt x="183" y="227"/>
                  </a:moveTo>
                  <a:lnTo>
                    <a:pt x="187" y="224"/>
                  </a:lnTo>
                  <a:moveTo>
                    <a:pt x="190" y="221"/>
                  </a:moveTo>
                  <a:lnTo>
                    <a:pt x="193" y="218"/>
                  </a:lnTo>
                  <a:moveTo>
                    <a:pt x="197" y="215"/>
                  </a:moveTo>
                  <a:lnTo>
                    <a:pt x="200" y="212"/>
                  </a:lnTo>
                  <a:moveTo>
                    <a:pt x="204" y="209"/>
                  </a:moveTo>
                  <a:lnTo>
                    <a:pt x="207" y="206"/>
                  </a:lnTo>
                  <a:moveTo>
                    <a:pt x="211" y="203"/>
                  </a:moveTo>
                  <a:lnTo>
                    <a:pt x="214" y="200"/>
                  </a:lnTo>
                  <a:moveTo>
                    <a:pt x="218" y="197"/>
                  </a:moveTo>
                  <a:lnTo>
                    <a:pt x="221" y="194"/>
                  </a:lnTo>
                  <a:moveTo>
                    <a:pt x="224" y="191"/>
                  </a:moveTo>
                  <a:lnTo>
                    <a:pt x="228" y="188"/>
                  </a:lnTo>
                  <a:moveTo>
                    <a:pt x="231" y="185"/>
                  </a:moveTo>
                  <a:lnTo>
                    <a:pt x="235" y="182"/>
                  </a:lnTo>
                  <a:moveTo>
                    <a:pt x="238" y="179"/>
                  </a:moveTo>
                  <a:lnTo>
                    <a:pt x="242" y="176"/>
                  </a:lnTo>
                  <a:moveTo>
                    <a:pt x="245" y="173"/>
                  </a:moveTo>
                  <a:lnTo>
                    <a:pt x="249" y="170"/>
                  </a:lnTo>
                  <a:moveTo>
                    <a:pt x="252" y="167"/>
                  </a:moveTo>
                  <a:lnTo>
                    <a:pt x="255" y="164"/>
                  </a:lnTo>
                  <a:moveTo>
                    <a:pt x="259" y="161"/>
                  </a:moveTo>
                  <a:lnTo>
                    <a:pt x="262" y="158"/>
                  </a:lnTo>
                  <a:moveTo>
                    <a:pt x="266" y="155"/>
                  </a:moveTo>
                  <a:lnTo>
                    <a:pt x="269" y="152"/>
                  </a:lnTo>
                  <a:moveTo>
                    <a:pt x="273" y="149"/>
                  </a:moveTo>
                  <a:lnTo>
                    <a:pt x="276" y="146"/>
                  </a:lnTo>
                  <a:moveTo>
                    <a:pt x="280" y="143"/>
                  </a:moveTo>
                  <a:lnTo>
                    <a:pt x="283" y="140"/>
                  </a:lnTo>
                  <a:moveTo>
                    <a:pt x="286" y="137"/>
                  </a:moveTo>
                  <a:lnTo>
                    <a:pt x="290" y="134"/>
                  </a:lnTo>
                  <a:moveTo>
                    <a:pt x="293" y="131"/>
                  </a:moveTo>
                  <a:lnTo>
                    <a:pt x="297" y="128"/>
                  </a:lnTo>
                  <a:moveTo>
                    <a:pt x="300" y="125"/>
                  </a:moveTo>
                  <a:lnTo>
                    <a:pt x="304" y="122"/>
                  </a:lnTo>
                  <a:moveTo>
                    <a:pt x="307" y="119"/>
                  </a:moveTo>
                  <a:lnTo>
                    <a:pt x="311" y="116"/>
                  </a:lnTo>
                  <a:moveTo>
                    <a:pt x="314" y="113"/>
                  </a:moveTo>
                  <a:lnTo>
                    <a:pt x="318" y="110"/>
                  </a:lnTo>
                  <a:moveTo>
                    <a:pt x="321" y="107"/>
                  </a:moveTo>
                  <a:lnTo>
                    <a:pt x="324" y="104"/>
                  </a:lnTo>
                  <a:moveTo>
                    <a:pt x="328" y="101"/>
                  </a:moveTo>
                  <a:lnTo>
                    <a:pt x="331" y="98"/>
                  </a:lnTo>
                  <a:moveTo>
                    <a:pt x="335" y="95"/>
                  </a:moveTo>
                  <a:lnTo>
                    <a:pt x="338" y="92"/>
                  </a:lnTo>
                  <a:moveTo>
                    <a:pt x="342" y="89"/>
                  </a:moveTo>
                  <a:lnTo>
                    <a:pt x="345" y="86"/>
                  </a:lnTo>
                  <a:moveTo>
                    <a:pt x="349" y="83"/>
                  </a:moveTo>
                  <a:lnTo>
                    <a:pt x="352" y="80"/>
                  </a:lnTo>
                  <a:moveTo>
                    <a:pt x="355" y="77"/>
                  </a:moveTo>
                  <a:lnTo>
                    <a:pt x="359" y="74"/>
                  </a:lnTo>
                  <a:moveTo>
                    <a:pt x="362" y="71"/>
                  </a:moveTo>
                  <a:lnTo>
                    <a:pt x="366" y="68"/>
                  </a:lnTo>
                  <a:moveTo>
                    <a:pt x="369" y="65"/>
                  </a:moveTo>
                  <a:lnTo>
                    <a:pt x="373" y="62"/>
                  </a:lnTo>
                  <a:moveTo>
                    <a:pt x="376" y="59"/>
                  </a:moveTo>
                  <a:lnTo>
                    <a:pt x="380" y="56"/>
                  </a:lnTo>
                  <a:moveTo>
                    <a:pt x="383" y="53"/>
                  </a:moveTo>
                  <a:lnTo>
                    <a:pt x="386" y="50"/>
                  </a:lnTo>
                  <a:moveTo>
                    <a:pt x="390" y="47"/>
                  </a:moveTo>
                  <a:lnTo>
                    <a:pt x="393" y="44"/>
                  </a:lnTo>
                  <a:moveTo>
                    <a:pt x="397" y="41"/>
                  </a:moveTo>
                  <a:lnTo>
                    <a:pt x="400" y="38"/>
                  </a:lnTo>
                  <a:moveTo>
                    <a:pt x="404" y="35"/>
                  </a:moveTo>
                  <a:lnTo>
                    <a:pt x="407" y="32"/>
                  </a:lnTo>
                  <a:moveTo>
                    <a:pt x="411" y="29"/>
                  </a:moveTo>
                  <a:lnTo>
                    <a:pt x="414" y="26"/>
                  </a:lnTo>
                  <a:moveTo>
                    <a:pt x="417" y="23"/>
                  </a:moveTo>
                  <a:lnTo>
                    <a:pt x="421" y="20"/>
                  </a:lnTo>
                  <a:moveTo>
                    <a:pt x="424" y="17"/>
                  </a:moveTo>
                  <a:lnTo>
                    <a:pt x="428" y="14"/>
                  </a:lnTo>
                  <a:moveTo>
                    <a:pt x="431" y="11"/>
                  </a:moveTo>
                  <a:lnTo>
                    <a:pt x="435" y="8"/>
                  </a:lnTo>
                  <a:moveTo>
                    <a:pt x="438" y="5"/>
                  </a:moveTo>
                  <a:lnTo>
                    <a:pt x="442" y="2"/>
                  </a:lnTo>
                </a:path>
              </a:pathLst>
            </a:cu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3DA4FE06-FD32-C5D9-AC69-D417423FD035}"/>
              </a:ext>
            </a:extLst>
          </p:cNvPr>
          <p:cNvSpPr txBox="1"/>
          <p:nvPr/>
        </p:nvSpPr>
        <p:spPr>
          <a:xfrm>
            <a:off x="4077446" y="4604662"/>
            <a:ext cx="137570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&lt; 0.001</a:t>
            </a:r>
          </a:p>
          <a:p>
            <a:pPr algn="ctr"/>
            <a:endParaRPr lang="en-US" altLang="ja-JP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Cutoff 28 </a:t>
            </a:r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1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2E7D4C1-3F3C-C142-425A-E56FD9E14E8B}"/>
              </a:ext>
            </a:extLst>
          </p:cNvPr>
          <p:cNvSpPr txBox="1"/>
          <p:nvPr/>
        </p:nvSpPr>
        <p:spPr>
          <a:xfrm>
            <a:off x="2803228" y="1728649"/>
            <a:ext cx="959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Fig. S2</a:t>
            </a:r>
            <a:endParaRPr kumimoji="1" lang="ja-JP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120224A3-CC1D-9289-C8DE-1F6FCFF34B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508502"/>
              </p:ext>
            </p:extLst>
          </p:nvPr>
        </p:nvGraphicFramePr>
        <p:xfrm>
          <a:off x="3762741" y="2178166"/>
          <a:ext cx="4174558" cy="2853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Project" r:id="rId2" imgW="3528000" imgH="2412000" progId="Prism5.Document">
                  <p:embed/>
                </p:oleObj>
              </mc:Choice>
              <mc:Fallback>
                <p:oleObj name="Prism Project" r:id="rId2" imgW="3528000" imgH="2412000" progId="Prism5.Document">
                  <p:embed/>
                  <p:pic>
                    <p:nvPicPr>
                      <p:cNvPr id="8" name="オブジェクト 7">
                        <a:extLst>
                          <a:ext uri="{FF2B5EF4-FFF2-40B4-BE49-F238E27FC236}">
                            <a16:creationId xmlns:a16="http://schemas.microsoft.com/office/drawing/2014/main" id="{120224A3-CC1D-9289-C8DE-1F6FCFF34B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762741" y="2178166"/>
                        <a:ext cx="4174558" cy="28538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4FCC90-DE16-9252-4DFD-2792F208C9F0}"/>
              </a:ext>
            </a:extLst>
          </p:cNvPr>
          <p:cNvSpPr txBox="1"/>
          <p:nvPr/>
        </p:nvSpPr>
        <p:spPr>
          <a:xfrm>
            <a:off x="4680461" y="4708805"/>
            <a:ext cx="915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Eichner</a:t>
            </a:r>
          </a:p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Class A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BA5F6B3-8B65-F6E8-E271-842DE205CC67}"/>
              </a:ext>
            </a:extLst>
          </p:cNvPr>
          <p:cNvSpPr txBox="1"/>
          <p:nvPr/>
        </p:nvSpPr>
        <p:spPr>
          <a:xfrm>
            <a:off x="5753490" y="4708805"/>
            <a:ext cx="915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Eichner</a:t>
            </a:r>
          </a:p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Class B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5DAB53B-49F3-92EB-D81E-CC72B24AF04F}"/>
              </a:ext>
            </a:extLst>
          </p:cNvPr>
          <p:cNvSpPr txBox="1"/>
          <p:nvPr/>
        </p:nvSpPr>
        <p:spPr>
          <a:xfrm>
            <a:off x="6832059" y="4708805"/>
            <a:ext cx="915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Eichner</a:t>
            </a:r>
          </a:p>
          <a:p>
            <a:pPr algn="ctr"/>
            <a:r>
              <a:rPr kumimoji="1"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Class C</a:t>
            </a:r>
            <a:endParaRPr kumimoji="1" lang="ja-JP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EC3713-24DA-46E4-6832-9BA5846C4346}"/>
              </a:ext>
            </a:extLst>
          </p:cNvPr>
          <p:cNvSpPr txBox="1"/>
          <p:nvPr/>
        </p:nvSpPr>
        <p:spPr>
          <a:xfrm>
            <a:off x="5699860" y="1855001"/>
            <a:ext cx="10230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b="1" dirty="0" err="1">
                <a:latin typeface="Arial" panose="020B0604020202020204" pitchFamily="34" charset="0"/>
                <a:cs typeface="Arial" panose="020B0604020202020204" pitchFamily="34" charset="0"/>
              </a:rPr>
              <a:t>baPWV</a:t>
            </a:r>
            <a:endParaRPr lang="en-US" altLang="ja-JP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581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77</Words>
  <Application>Microsoft Office PowerPoint</Application>
  <PresentationFormat>ワイド画面</PresentationFormat>
  <Paragraphs>49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游ゴシック Light</vt:lpstr>
      <vt:lpstr>Arial</vt:lpstr>
      <vt:lpstr>Office テーマ</vt:lpstr>
      <vt:lpstr>Prism Project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尚紀 藤田</dc:creator>
  <cp:lastModifiedBy>尚紀 藤田</cp:lastModifiedBy>
  <cp:revision>16</cp:revision>
  <dcterms:created xsi:type="dcterms:W3CDTF">2022-07-05T07:12:02Z</dcterms:created>
  <dcterms:modified xsi:type="dcterms:W3CDTF">2023-07-28T11:10:22Z</dcterms:modified>
</cp:coreProperties>
</file>