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1" r:id="rId2"/>
    <p:sldId id="257" r:id="rId3"/>
    <p:sldId id="259" r:id="rId4"/>
    <p:sldId id="284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 Alison Sherwin" initials="AS" lastIdx="14" clrIdx="0">
    <p:extLst>
      <p:ext uri="{19B8F6BF-5375-455C-9EA6-DF929625EA0E}">
        <p15:presenceInfo xmlns:p15="http://schemas.microsoft.com/office/powerpoint/2012/main" userId="Dr Alison Sherwin" providerId="None"/>
      </p:ext>
    </p:extLst>
  </p:cmAuthor>
  <p:cmAuthor id="2" name="HP Inc." initials="HI" lastIdx="6" clrIdx="1">
    <p:extLst>
      <p:ext uri="{19B8F6BF-5375-455C-9EA6-DF929625EA0E}">
        <p15:presenceInfo xmlns:p15="http://schemas.microsoft.com/office/powerpoint/2012/main" userId="89ec44c73da83e0b" providerId="Windows Live"/>
      </p:ext>
    </p:extLst>
  </p:cmAuthor>
  <p:cmAuthor id="3" name="Dr.HERO" initials="D" lastIdx="1" clrIdx="2">
    <p:extLst>
      <p:ext uri="{19B8F6BF-5375-455C-9EA6-DF929625EA0E}">
        <p15:presenceInfo xmlns:p15="http://schemas.microsoft.com/office/powerpoint/2012/main" userId="Dr.HE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E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3758" autoAdjust="0"/>
  </p:normalViewPr>
  <p:slideViewPr>
    <p:cSldViewPr snapToGrid="0">
      <p:cViewPr varScale="1">
        <p:scale>
          <a:sx n="66" d="100"/>
          <a:sy n="66" d="100"/>
        </p:scale>
        <p:origin x="6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AA45-78DE-4858-8B8D-A5EA3BFBC970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B95FA-B7BF-4238-B019-91ECABAF03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387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93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96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39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19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433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50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86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453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5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00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78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5A4B0-B07C-4CD9-AD15-EB1F044868D5}" type="datetimeFigureOut">
              <a:rPr kumimoji="1" lang="ja-JP" altLang="en-US" smtClean="0"/>
              <a:t>2021/3/12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1EF4F-B326-406F-A0D0-A3CD2287C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876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394" y="6134270"/>
            <a:ext cx="109656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DIC, disseminated intravascular coagulation; ICU, intensive care unit; SID, sepsis-induced DIC; SD, standard deviation; SOFA, 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equential Organ Failure Assessment</a:t>
            </a: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APACHE, A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cute Physiology and Chronic Health Evaluation</a:t>
            </a: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JAAM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ja-JP" sz="1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Japanese Association for Acute Medicine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ja-JP" sz="12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ISTH,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Society on Thrombosis and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Haemostasis</a:t>
            </a:r>
            <a:r>
              <a:rPr lang="en-US" altLang="ja-JP" sz="12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JMHW, Japanese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Ministry of Health and Welfare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8B0AD8-458D-4159-B438-E6EE4F0F9E54}"/>
              </a:ext>
            </a:extLst>
          </p:cNvPr>
          <p:cNvSpPr txBox="1"/>
          <p:nvPr/>
        </p:nvSpPr>
        <p:spPr>
          <a:xfrm>
            <a:off x="683394" y="144843"/>
            <a:ext cx="980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11215" y="144843"/>
            <a:ext cx="9680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Demographic characteristics, clinical features, and disease severity of patients and scores for infection with sepsis by non-DIC and DIC groups on ICU admission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811215" y="5620953"/>
            <a:ext cx="9065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JAAM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scoring system was used for the diagnosis of DIC in this study.</a:t>
            </a:r>
            <a:endParaRPr kumimoji="0" lang="en-US" altLang="ja-JP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kumimoji="0" lang="en-US" altLang="ja-JP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are based on comparisons between the non-SID and SID groups.</a:t>
            </a:r>
            <a:endParaRPr kumimoji="0"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289583"/>
              </p:ext>
            </p:extLst>
          </p:nvPr>
        </p:nvGraphicFramePr>
        <p:xfrm>
          <a:off x="1811215" y="1105618"/>
          <a:ext cx="7821161" cy="445424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31361">
                  <a:extLst>
                    <a:ext uri="{9D8B030D-6E8A-4147-A177-3AD203B41FA5}">
                      <a16:colId xmlns:a16="http://schemas.microsoft.com/office/drawing/2014/main" val="4054160819"/>
                    </a:ext>
                  </a:extLst>
                </a:gridCol>
                <a:gridCol w="1372450">
                  <a:extLst>
                    <a:ext uri="{9D8B030D-6E8A-4147-A177-3AD203B41FA5}">
                      <a16:colId xmlns:a16="http://schemas.microsoft.com/office/drawing/2014/main" val="3801991881"/>
                    </a:ext>
                  </a:extLst>
                </a:gridCol>
                <a:gridCol w="1372450">
                  <a:extLst>
                    <a:ext uri="{9D8B030D-6E8A-4147-A177-3AD203B41FA5}">
                      <a16:colId xmlns:a16="http://schemas.microsoft.com/office/drawing/2014/main" val="3327382956"/>
                    </a:ext>
                  </a:extLst>
                </a:gridCol>
                <a:gridCol w="1372450">
                  <a:extLst>
                    <a:ext uri="{9D8B030D-6E8A-4147-A177-3AD203B41FA5}">
                      <a16:colId xmlns:a16="http://schemas.microsoft.com/office/drawing/2014/main" val="194036759"/>
                    </a:ext>
                  </a:extLst>
                </a:gridCol>
                <a:gridCol w="1372450">
                  <a:extLst>
                    <a:ext uri="{9D8B030D-6E8A-4147-A177-3AD203B41FA5}">
                      <a16:colId xmlns:a16="http://schemas.microsoft.com/office/drawing/2014/main" val="3067344120"/>
                    </a:ext>
                  </a:extLst>
                </a:gridCol>
              </a:tblGrid>
              <a:tr h="4785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patients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sepsis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ja-JP" sz="105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Sepsis-induced DIC on ICU admission</a:t>
                      </a:r>
                      <a:endParaRPr lang="ja-JP" sz="105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i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P-</a:t>
                      </a:r>
                      <a:r>
                        <a:rPr lang="en-US" altLang="ja-JP" sz="1050" b="1" i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value</a:t>
                      </a:r>
                      <a:endParaRPr lang="ja-JP" sz="1050" b="1" i="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580997"/>
                  </a:ext>
                </a:extLst>
              </a:tr>
              <a:tr h="331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Non-SID (</a:t>
                      </a:r>
                      <a:r>
                        <a:rPr lang="en-US" sz="105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</a:t>
                      </a: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 (</a:t>
                      </a:r>
                      <a:r>
                        <a:rPr lang="en-US" sz="105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=44)</a:t>
                      </a: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6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139941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lang="en-US" sz="1050" spc="1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ean (SD)</a:t>
                      </a:r>
                      <a:endParaRPr lang="ja-JP" altLang="ja-JP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67.2 (15.6)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61.7 (18.8) 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70.4 (12.6)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0.023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481088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Sex,</a:t>
                      </a:r>
                      <a:r>
                        <a:rPr lang="en-US" sz="1050" spc="1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male/female</a:t>
                      </a:r>
                      <a:endParaRPr lang="ja-JP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36/34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10/16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26/18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0.095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860105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SOFA</a:t>
                      </a:r>
                      <a:r>
                        <a:rPr lang="en-US" altLang="ja-JP" sz="1050" spc="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ean (SD)</a:t>
                      </a:r>
                      <a:endParaRPr lang="ja-JP" altLang="ja-JP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9.12 (3.8)</a:t>
                      </a:r>
                      <a:endParaRPr lang="ja-JP" alt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 (3.4) 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 (3.7)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0.0045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71780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APACHE</a:t>
                      </a:r>
                      <a:r>
                        <a:rPr lang="en-US" altLang="ja-JP" sz="1050" spc="2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 score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ean (SD)</a:t>
                      </a:r>
                      <a:endParaRPr lang="ja-JP" altLang="ja-JP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21.1 (7.2)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 (7.8) 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22.2 (6.7)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0.084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243084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JAAM</a:t>
                      </a:r>
                      <a:r>
                        <a:rPr lang="en-US" sz="1050" spc="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</a:t>
                      </a:r>
                      <a:r>
                        <a:rPr lang="en-US" sz="105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ean (SD)</a:t>
                      </a:r>
                      <a:endParaRPr lang="ja-JP" altLang="ja-JP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 (2.2)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1.4 (1.0) 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 (1.1)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355153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US" sz="1050" spc="-8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lang="en-US" sz="1050" spc="4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050" spc="8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JAAM DIC, %</a:t>
                      </a:r>
                      <a:endParaRPr lang="ja-JP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62.9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100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-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344895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ISTH overt</a:t>
                      </a:r>
                      <a:r>
                        <a:rPr lang="en-US" altLang="ja-JP" sz="1050" b="0" spc="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</a:t>
                      </a:r>
                      <a:r>
                        <a:rPr lang="en-US" altLang="ja-JP" sz="1050" b="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score,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ean (SD)</a:t>
                      </a:r>
                      <a:endParaRPr lang="ja-JP" altLang="ja-JP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 (2.6)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1.4 (1.4)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5.4 (1.8)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073415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US" altLang="ja-JP" sz="1050" spc="-8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lang="en-US" altLang="ja-JP" sz="1050" spc="4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altLang="ja-JP" sz="105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ISTH overt</a:t>
                      </a:r>
                      <a:r>
                        <a:rPr lang="en-US" altLang="ja-JP" sz="1050" b="0" spc="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ja-JP" sz="105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(45.7)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 (0)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32 (72.7)</a:t>
                      </a:r>
                      <a:endParaRPr lang="ja-JP" alt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709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JMHW DIC score,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ean (SD)</a:t>
                      </a:r>
                      <a:endParaRPr lang="ja-JP" altLang="ja-JP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 (2.0)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2.8 (1.3)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5.7 (1.4)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781859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US" altLang="ja-JP" sz="1050" spc="-8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lang="en-US" altLang="ja-JP" sz="1050" spc="4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altLang="ja-JP" sz="1050" spc="8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JMHW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DIC, </a:t>
                      </a:r>
                      <a:r>
                        <a:rPr lang="en-US" altLang="ja-JP" sz="105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(41.4)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 (7.7)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27 (61.4)</a:t>
                      </a:r>
                      <a:endParaRPr lang="ja-JP" alt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sz="105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419046"/>
                  </a:ext>
                </a:extLst>
              </a:tr>
              <a:tr h="331317">
                <a:tc>
                  <a:txBody>
                    <a:bodyPr/>
                    <a:lstStyle/>
                    <a:p>
                      <a:pPr marL="100965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050" b="0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ICU</a:t>
                      </a:r>
                      <a:r>
                        <a:rPr lang="en-US" sz="1050" b="0" spc="7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ja-JP" sz="105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(15.7)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(7.7)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(20.5)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0.192</a:t>
                      </a:r>
                      <a:endParaRPr lang="ja-JP" altLang="en-US" sz="105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957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09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876422"/>
              </p:ext>
            </p:extLst>
          </p:nvPr>
        </p:nvGraphicFramePr>
        <p:xfrm>
          <a:off x="3174254" y="1415378"/>
          <a:ext cx="6412507" cy="275643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54865">
                  <a:extLst>
                    <a:ext uri="{9D8B030D-6E8A-4147-A177-3AD203B41FA5}">
                      <a16:colId xmlns:a16="http://schemas.microsoft.com/office/drawing/2014/main" val="4054160819"/>
                    </a:ext>
                  </a:extLst>
                </a:gridCol>
                <a:gridCol w="1519214">
                  <a:extLst>
                    <a:ext uri="{9D8B030D-6E8A-4147-A177-3AD203B41FA5}">
                      <a16:colId xmlns:a16="http://schemas.microsoft.com/office/drawing/2014/main" val="3801991881"/>
                    </a:ext>
                  </a:extLst>
                </a:gridCol>
                <a:gridCol w="1519214">
                  <a:extLst>
                    <a:ext uri="{9D8B030D-6E8A-4147-A177-3AD203B41FA5}">
                      <a16:colId xmlns:a16="http://schemas.microsoft.com/office/drawing/2014/main" val="3327382956"/>
                    </a:ext>
                  </a:extLst>
                </a:gridCol>
                <a:gridCol w="1519214">
                  <a:extLst>
                    <a:ext uri="{9D8B030D-6E8A-4147-A177-3AD203B41FA5}">
                      <a16:colId xmlns:a16="http://schemas.microsoft.com/office/drawing/2014/main" val="194036759"/>
                    </a:ext>
                  </a:extLst>
                </a:gridCol>
              </a:tblGrid>
              <a:tr h="50117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Infection</a:t>
                      </a:r>
                      <a:r>
                        <a:rPr lang="en-US" altLang="ja-JP" sz="105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focus</a:t>
                      </a:r>
                      <a:endParaRPr lang="ja-JP" altLang="en-US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patients with 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sepsis</a:t>
                      </a:r>
                      <a:r>
                        <a:rPr lang="en-US" altLang="ja-JP" sz="105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ja-JP" sz="105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i="1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b="1" baseline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(%)</a:t>
                      </a: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Sepsis-induced DIC on ICU admission</a:t>
                      </a:r>
                      <a:endParaRPr lang="ja-JP" sz="105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80997"/>
                  </a:ext>
                </a:extLst>
              </a:tr>
              <a:tr h="25058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Non-SID (</a:t>
                      </a:r>
                      <a:r>
                        <a:rPr lang="en-US" sz="105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=26)</a:t>
                      </a: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 (</a:t>
                      </a:r>
                      <a:r>
                        <a:rPr lang="en-US" sz="105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=44)</a:t>
                      </a:r>
                      <a:endParaRPr lang="ja-JP" sz="160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139941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Lung/thorax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n-US" altLang="ja-JP" sz="105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(55.7)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12514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Abdomen</a:t>
                      </a:r>
                      <a:endParaRPr lang="ja-JP" altLang="en-US" sz="105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(20.0)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129991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Urinary tract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(8.6)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ja-JP" altLang="en-US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633726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Spinal fluid/CNS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 (4.3)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948612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Bone/soft tissue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 (4.3)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842750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Cardiovascular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 (1.4)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798149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Uterus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 (1.4)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703807"/>
                  </a:ext>
                </a:extLst>
              </a:tr>
              <a:tr h="250585">
                <a:tc>
                  <a:txBody>
                    <a:bodyPr/>
                    <a:lstStyle/>
                    <a:p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Unknown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 (4.3)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sz="1050" b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40063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174254" y="4232901"/>
            <a:ext cx="59787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DIC, disseminated intravascular coagulation; ICU, intensive care unit; SID, sepsis-induced DIC; 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CNS, central nervous system.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8B0AD8-458D-4159-B438-E6EE4F0F9E54}"/>
              </a:ext>
            </a:extLst>
          </p:cNvPr>
          <p:cNvSpPr txBox="1"/>
          <p:nvPr/>
        </p:nvSpPr>
        <p:spPr>
          <a:xfrm>
            <a:off x="3054426" y="811168"/>
            <a:ext cx="1236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291175" y="841946"/>
            <a:ext cx="3910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Infection focuses in the sepsis patients</a:t>
            </a:r>
          </a:p>
        </p:txBody>
      </p:sp>
    </p:spTree>
    <p:extLst>
      <p:ext uri="{BB962C8B-B14F-4D97-AF65-F5344CB8AC3E}">
        <p14:creationId xmlns:p14="http://schemas.microsoft.com/office/powerpoint/2010/main" val="195996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99346"/>
              </p:ext>
            </p:extLst>
          </p:nvPr>
        </p:nvGraphicFramePr>
        <p:xfrm>
          <a:off x="1364567" y="756802"/>
          <a:ext cx="9573062" cy="514447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80847">
                  <a:extLst>
                    <a:ext uri="{9D8B030D-6E8A-4147-A177-3AD203B41FA5}">
                      <a16:colId xmlns:a16="http://schemas.microsoft.com/office/drawing/2014/main" val="4054160819"/>
                    </a:ext>
                  </a:extLst>
                </a:gridCol>
                <a:gridCol w="1538443">
                  <a:extLst>
                    <a:ext uri="{9D8B030D-6E8A-4147-A177-3AD203B41FA5}">
                      <a16:colId xmlns:a16="http://schemas.microsoft.com/office/drawing/2014/main" val="1619081744"/>
                    </a:ext>
                  </a:extLst>
                </a:gridCol>
                <a:gridCol w="1538443">
                  <a:extLst>
                    <a:ext uri="{9D8B030D-6E8A-4147-A177-3AD203B41FA5}">
                      <a16:colId xmlns:a16="http://schemas.microsoft.com/office/drawing/2014/main" val="3801991881"/>
                    </a:ext>
                  </a:extLst>
                </a:gridCol>
                <a:gridCol w="1538443">
                  <a:extLst>
                    <a:ext uri="{9D8B030D-6E8A-4147-A177-3AD203B41FA5}">
                      <a16:colId xmlns:a16="http://schemas.microsoft.com/office/drawing/2014/main" val="3327382956"/>
                    </a:ext>
                  </a:extLst>
                </a:gridCol>
                <a:gridCol w="1512618">
                  <a:extLst>
                    <a:ext uri="{9D8B030D-6E8A-4147-A177-3AD203B41FA5}">
                      <a16:colId xmlns:a16="http://schemas.microsoft.com/office/drawing/2014/main" val="194036759"/>
                    </a:ext>
                  </a:extLst>
                </a:gridCol>
                <a:gridCol w="1564268">
                  <a:extLst>
                    <a:ext uri="{9D8B030D-6E8A-4147-A177-3AD203B41FA5}">
                      <a16:colId xmlns:a16="http://schemas.microsoft.com/office/drawing/2014/main" val="3067344120"/>
                    </a:ext>
                  </a:extLst>
                </a:gridCol>
              </a:tblGrid>
              <a:tr h="23970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Biomarker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 range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patients with sepsis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ja-JP" sz="105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Sepsis-induced DIC on admission</a:t>
                      </a:r>
                      <a:endParaRPr lang="ja-JP" sz="1050" b="1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P-</a:t>
                      </a:r>
                      <a:r>
                        <a:rPr lang="en-US" altLang="ja-JP" sz="105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714411"/>
                  </a:ext>
                </a:extLst>
              </a:tr>
              <a:tr h="24327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Non-SID (</a:t>
                      </a:r>
                      <a:r>
                        <a:rPr lang="en-US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 (</a:t>
                      </a:r>
                      <a:r>
                        <a:rPr lang="en-US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=44)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05100"/>
                  </a:ext>
                </a:extLst>
              </a:tr>
              <a:tr h="23970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(SD)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(SD)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(SD)</a:t>
                      </a:r>
                      <a:endParaRPr lang="ja-JP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6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659964"/>
                  </a:ext>
                </a:extLst>
              </a:tr>
              <a:tr h="250637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Coagulation/fibrinolysis and inflammation</a:t>
                      </a:r>
                      <a:r>
                        <a:rPr lang="en-US" sz="105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molecular markers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453781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Platelet count, ×10</a:t>
                      </a:r>
                      <a:r>
                        <a:rPr lang="en-US" sz="1050" b="1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5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05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158–348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170 (104)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227 (102)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134 (87)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481088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PT-INR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0.85-1.15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1.32(0.35)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1.21 (0.17)*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1.39 (0.41)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0.035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860105"/>
                  </a:ext>
                </a:extLst>
              </a:tr>
              <a:tr h="3124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APTT, seconds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24.0–38.0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36.1 (13.4)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32.9 (10.3)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37.9 (14.7)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71780"/>
                  </a:ext>
                </a:extLst>
              </a:tr>
              <a:tr h="2163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Fibrinogen, </a:t>
                      </a:r>
                      <a:r>
                        <a:rPr kumimoji="1" lang="en-US" altLang="ja-JP" sz="105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mg/dL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05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200–400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514 (263)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568 (246)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483 (271)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0.19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243084"/>
                  </a:ext>
                </a:extLst>
              </a:tr>
              <a:tr h="192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FDP, </a:t>
                      </a:r>
                      <a:r>
                        <a:rPr kumimoji="1" lang="el-GR" altLang="ja-JP" sz="105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kumimoji="1" lang="en-US" altLang="ja-JP" sz="105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&lt;5.0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55.5 (86.9)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11.1 (13.6)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81.8 (101.6)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033912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D-dimer, ng/mL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24.1 (38.3)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  4.3 (6.1)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35.8 (44.2)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0.001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355153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TAT, ng/mL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&lt;3.0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25.2 (33.3)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8.6 (12.0)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35.3 (37.9)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0.001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344895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PIC, </a:t>
                      </a:r>
                      <a:r>
                        <a:rPr kumimoji="1" lang="el-GR" altLang="ja-JP" sz="105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kumimoji="1" lang="en-US" altLang="ja-JP" sz="105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&lt;0.8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10.0 (18.8)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2.6 (2.7)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14.3 (22.6)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1499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AT activity, %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80–130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79.0 (20.1)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89.6 (17.9)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72.8 (18.9)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0.001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957202"/>
                  </a:ext>
                </a:extLst>
              </a:tr>
              <a:tr h="3182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PC activity, %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70–150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61.7 (26.8)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79.2 (22.8)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51.3 (23.6)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849241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TM, U/mL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&lt;22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110 (379)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102 (388)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115 (378)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12514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   SF,</a:t>
                      </a:r>
                      <a:r>
                        <a:rPr lang="en-US" sz="105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g/mL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&lt;7.0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41.5 (54.7)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12.8 (13.4)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58.9 (62.6)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129991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   PAI-1,</a:t>
                      </a:r>
                      <a:r>
                        <a:rPr lang="en-US" sz="105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ng/mL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50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190 (291)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131 (324)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225 (266)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ja-JP" altLang="en-US" sz="10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633726"/>
                  </a:ext>
                </a:extLst>
              </a:tr>
              <a:tr h="2397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CRP, mg/dL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12.3 (11.5)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9.5 (11.1)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14.0 (11.4)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0.11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948612"/>
                  </a:ext>
                </a:extLst>
              </a:tr>
              <a:tr h="2397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WBC count, ×10</a:t>
                      </a:r>
                      <a:r>
                        <a:rPr lang="en-US" sz="1050" b="1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5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3.3–8.6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10.9 (7.6)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11.0 (5.8)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   10.8 (8.5)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0.93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842750"/>
                  </a:ext>
                </a:extLst>
              </a:tr>
              <a:tr h="2397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altLang="ja-JP" sz="105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P-SEP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ja-JP" sz="105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pg</a:t>
                      </a: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&lt;314</a:t>
                      </a:r>
                      <a:endParaRPr 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1130 (1422)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  618 (659)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1432 (1655)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579685"/>
                  </a:ext>
                </a:extLst>
              </a:tr>
              <a:tr h="2397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0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PCT, ng/mL</a:t>
                      </a:r>
                      <a:endParaRPr lang="ja-JP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&lt;0.5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24.4 (37.2)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10.5 (25.0)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ja-JP" altLang="ja-JP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32.6 (40.9)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 0.015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40795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4379" y="6281555"/>
            <a:ext cx="11795760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05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disseminated intravascular coagulation; ICU, intensive care unit; SID, sepsis-induced </a:t>
            </a:r>
            <a:r>
              <a:rPr kumimoji="0" lang="en-US" altLang="ja-JP" sz="105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SD, standard deviation; PT-INR, prothrombin time-international normalized ratio;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APTT, 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activated partial thromboplastin time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FDP, fibrin/fibrinogen </a:t>
            </a:r>
            <a:r>
              <a:rPr kumimoji="0" lang="en-US" altLang="ja-JP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degradation product; 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TAT, 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thrombin-antithrombin III complex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PIC, 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plasmin </a:t>
            </a:r>
            <a:r>
              <a:rPr lang="el-GR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α2-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plasmin inhibitor complex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AT, antithrombin; PC, protein C; TM, thrombomodulin; SF, </a:t>
            </a:r>
            <a:r>
              <a:rPr kumimoji="0" lang="en-US" altLang="ja-JP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oluble</a:t>
            </a:r>
            <a:r>
              <a:rPr kumimoji="0" lang="en-US" altLang="ja-JP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fibrin</a:t>
            </a:r>
            <a:r>
              <a: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PAI-1, 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plasminogen activator inhibitor-1</a:t>
            </a:r>
            <a:r>
              <a: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CRP, C-reactive protein; WBC, white blood cell; P-SEP, </a:t>
            </a:r>
            <a:r>
              <a:rPr kumimoji="0" lang="en-US" altLang="ja-JP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presepsin</a:t>
            </a:r>
            <a:r>
              <a:rPr kumimoji="0" lang="en-US" altLang="ja-JP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PCT, procalcitonin.</a:t>
            </a:r>
            <a:endParaRPr kumimoji="0" lang="en-US" altLang="ja-JP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18455D-262E-4143-B49D-779AB1AD70B9}"/>
              </a:ext>
            </a:extLst>
          </p:cNvPr>
          <p:cNvSpPr txBox="1"/>
          <p:nvPr/>
        </p:nvSpPr>
        <p:spPr>
          <a:xfrm>
            <a:off x="144379" y="144843"/>
            <a:ext cx="980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124647" y="21732"/>
            <a:ext cx="10656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Various c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oagulation/fibrinolysis and inflammation molecular markers in</a:t>
            </a:r>
            <a:r>
              <a:rPr kumimoji="0" lang="en-US" altLang="ja-JP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patients with sepsis by non-DIC and DIC groups on ICU admission</a:t>
            </a:r>
            <a:endParaRPr kumimoji="0" lang="en-US" altLang="ja-JP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364567" y="5901275"/>
            <a:ext cx="5341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non-SID group, an asterisk indicates a value outside the normal range.</a:t>
            </a:r>
          </a:p>
          <a:p>
            <a:pPr>
              <a:spcAft>
                <a:spcPts val="0"/>
              </a:spcAft>
            </a:pP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-values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NZ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based on comparisons be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tween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NZ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non-SID and SID groups.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93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18455D-262E-4143-B49D-779AB1AD70B9}"/>
              </a:ext>
            </a:extLst>
          </p:cNvPr>
          <p:cNvSpPr txBox="1"/>
          <p:nvPr/>
        </p:nvSpPr>
        <p:spPr>
          <a:xfrm>
            <a:off x="144379" y="144843"/>
            <a:ext cx="980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744301" y="344898"/>
            <a:ext cx="938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ja-JP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sCLEC-2 levels and C2PAC indexes with healthy volunteers and sepsis patients by non-DIC and DIC groups on ICU admission</a:t>
            </a:r>
            <a:endParaRPr lang="ja-JP" altLang="en-US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700510"/>
              </p:ext>
            </p:extLst>
          </p:nvPr>
        </p:nvGraphicFramePr>
        <p:xfrm>
          <a:off x="1881554" y="1915683"/>
          <a:ext cx="7723162" cy="2400300"/>
        </p:xfrm>
        <a:graphic>
          <a:graphicData uri="http://schemas.openxmlformats.org/drawingml/2006/table">
            <a:tbl>
              <a:tblPr/>
              <a:tblGrid>
                <a:gridCol w="1719546">
                  <a:extLst>
                    <a:ext uri="{9D8B030D-6E8A-4147-A177-3AD203B41FA5}">
                      <a16:colId xmlns:a16="http://schemas.microsoft.com/office/drawing/2014/main" val="3592525884"/>
                    </a:ext>
                  </a:extLst>
                </a:gridCol>
                <a:gridCol w="1732346">
                  <a:extLst>
                    <a:ext uri="{9D8B030D-6E8A-4147-A177-3AD203B41FA5}">
                      <a16:colId xmlns:a16="http://schemas.microsoft.com/office/drawing/2014/main" val="166437383"/>
                    </a:ext>
                  </a:extLst>
                </a:gridCol>
                <a:gridCol w="1317055">
                  <a:extLst>
                    <a:ext uri="{9D8B030D-6E8A-4147-A177-3AD203B41FA5}">
                      <a16:colId xmlns:a16="http://schemas.microsoft.com/office/drawing/2014/main" val="1038403357"/>
                    </a:ext>
                  </a:extLst>
                </a:gridCol>
                <a:gridCol w="1464409">
                  <a:extLst>
                    <a:ext uri="{9D8B030D-6E8A-4147-A177-3AD203B41FA5}">
                      <a16:colId xmlns:a16="http://schemas.microsoft.com/office/drawing/2014/main" val="3310142506"/>
                    </a:ext>
                  </a:extLst>
                </a:gridCol>
                <a:gridCol w="1489806">
                  <a:extLst>
                    <a:ext uri="{9D8B030D-6E8A-4147-A177-3AD203B41FA5}">
                      <a16:colId xmlns:a16="http://schemas.microsoft.com/office/drawing/2014/main" val="2382311714"/>
                    </a:ext>
                  </a:extLst>
                </a:gridCol>
              </a:tblGrid>
              <a:tr h="35242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Biomarker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Normal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 volunteers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Sepsis-induced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DIC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on ICU admission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66567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en-US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=37)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Non-SID (</a:t>
                      </a:r>
                      <a:r>
                        <a:rPr lang="en-US" sz="1050" b="1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=26)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SID (</a:t>
                      </a:r>
                      <a:r>
                        <a:rPr lang="en-US" sz="1050" b="1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</a:t>
                      </a:r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=44)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955460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 (SD)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 (SD)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Mean (SD)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282353"/>
                  </a:ext>
                </a:extLst>
              </a:tr>
              <a:tr h="29527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    Platelet count, ×10</a:t>
                      </a:r>
                      <a:r>
                        <a:rPr lang="en-US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/</a:t>
                      </a:r>
                      <a:r>
                        <a:rPr lang="el-G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μ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158–348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263 (63)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177 (122)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altLang="ja-JP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755807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227 (102)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134 (87)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0" lang="en-US" altLang="ja-JP" sz="1050" b="1" i="0" u="none" strike="noStrike" cap="none" normalizeH="0" baseline="1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en-US" altLang="ja-JP" sz="1050" b="1" normalizeH="0" baseline="1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US" altLang="ja-JP" sz="1050" b="1" i="0" u="none" strike="noStrike" normalizeH="0" baseline="10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391683"/>
                  </a:ext>
                </a:extLst>
              </a:tr>
              <a:tr h="2667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    sCLEC-2,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pg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/mL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33.2–183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87.2 (38.9)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286 (205)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altLang="ja-JP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88767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253 (140)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altLang="ja-JP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299 (234)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altLang="ja-JP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602159"/>
                  </a:ext>
                </a:extLst>
              </a:tr>
              <a:tr h="2476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C2PAC index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0.15–0.66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0.34 (0.14)</a:t>
                      </a:r>
                      <a:endParaRPr lang="en-US" altLang="ja-JP" sz="1050" b="1" i="0" u="none" strike="noStrike" baseline="30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2.0 (1.6)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altLang="ja-JP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44206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1.2 (0.5)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altLang="ja-JP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2.6 (1.7)</a:t>
                      </a:r>
                      <a:r>
                        <a:rPr kumimoji="0" lang="en-US" altLang="ja-JP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0" lang="en-US" altLang="ja-JP" sz="1050" b="1" i="0" u="none" strike="noStrike" cap="none" normalizeH="0" baseline="1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en-US" altLang="ja-JP" sz="1050" b="1" normalizeH="0" baseline="1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US" altLang="ja-JP" sz="1050" b="1" i="0" u="none" strike="noStrike" normalizeH="0" baseline="10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680600"/>
                  </a:ext>
                </a:extLst>
              </a:tr>
            </a:tbl>
          </a:graphicData>
        </a:graphic>
      </p:graphicFrame>
      <p:sp>
        <p:nvSpPr>
          <p:cNvPr id="8" name="正方形/長方形 7"/>
          <p:cNvSpPr/>
          <p:nvPr/>
        </p:nvSpPr>
        <p:spPr>
          <a:xfrm>
            <a:off x="1881553" y="4315983"/>
            <a:ext cx="7481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*P</a:t>
            </a: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&lt;0.01 versus healthy volunteers. </a:t>
            </a:r>
            <a:r>
              <a:rPr kumimoji="0" lang="en-US" altLang="ja-JP" sz="12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kumimoji="0" lang="en-US" altLang="ja-JP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&lt;0.01 versus non-SID group.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sCLEC-2, soluble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C-type lectin-like receptor 2</a:t>
            </a:r>
            <a:r>
              <a:rPr kumimoji="0" lang="en-US" altLang="ja-JP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C2PAC, sCLEC2/platelet count ratio; DIC, disseminated intravascular coagulation; ICU, intensive care unit; SD, standard deviation; SID, sepsis-induced DIC.</a:t>
            </a:r>
            <a:endParaRPr kumimoji="0" lang="en-US" altLang="ja-JP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826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8669</TotalTime>
  <Words>1280</Words>
  <Application>Microsoft Office PowerPoint</Application>
  <PresentationFormat>ワイド画面</PresentationFormat>
  <Paragraphs>260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ＭＳ 明朝</vt:lpstr>
      <vt:lpstr>游ゴシック</vt:lpstr>
      <vt:lpstr>游ゴシック Light</vt:lpstr>
      <vt:lpstr>Arial</vt:lpstr>
      <vt:lpstr>Calibri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HP Inc.</dc:creator>
  <cp:lastModifiedBy>Dr.HERO</cp:lastModifiedBy>
  <cp:revision>161</cp:revision>
  <dcterms:created xsi:type="dcterms:W3CDTF">2020-10-05T06:30:35Z</dcterms:created>
  <dcterms:modified xsi:type="dcterms:W3CDTF">2021-03-12T00:57:51Z</dcterms:modified>
</cp:coreProperties>
</file>