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63" r:id="rId2"/>
    <p:sldId id="277" r:id="rId3"/>
    <p:sldId id="274" r:id="rId4"/>
    <p:sldId id="273" r:id="rId5"/>
    <p:sldId id="272" r:id="rId6"/>
  </p:sldIdLst>
  <p:sldSz cx="6858000" cy="9906000" type="A4"/>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06" autoAdjust="0"/>
  </p:normalViewPr>
  <p:slideViewPr>
    <p:cSldViewPr snapToGrid="0">
      <p:cViewPr>
        <p:scale>
          <a:sx n="130" d="100"/>
          <a:sy n="130" d="100"/>
        </p:scale>
        <p:origin x="408" y="-210"/>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84871" cy="502675"/>
          </a:xfrm>
          <a:prstGeom prst="rect">
            <a:avLst/>
          </a:prstGeom>
        </p:spPr>
        <p:txBody>
          <a:bodyPr vert="horz" lIns="93101" tIns="46551" rIns="93101" bIns="46551"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699" y="2"/>
            <a:ext cx="2984871" cy="502675"/>
          </a:xfrm>
          <a:prstGeom prst="rect">
            <a:avLst/>
          </a:prstGeom>
        </p:spPr>
        <p:txBody>
          <a:bodyPr vert="horz" lIns="93101" tIns="46551" rIns="93101" bIns="46551" rtlCol="0"/>
          <a:lstStyle>
            <a:lvl1pPr algn="r">
              <a:defRPr sz="1200"/>
            </a:lvl1pPr>
          </a:lstStyle>
          <a:p>
            <a:fld id="{593410B6-91C0-4AFB-BDF7-BF5C8C46BED2}" type="datetimeFigureOut">
              <a:rPr kumimoji="1" lang="ja-JP" altLang="en-US" smtClean="0"/>
              <a:t>2020/9/22</a:t>
            </a:fld>
            <a:endParaRPr kumimoji="1" lang="ja-JP" altLang="en-US"/>
          </a:p>
        </p:txBody>
      </p:sp>
      <p:sp>
        <p:nvSpPr>
          <p:cNvPr id="4" name="スライド イメージ プレースホルダー 3"/>
          <p:cNvSpPr>
            <a:spLocks noGrp="1" noRot="1" noChangeAspect="1"/>
          </p:cNvSpPr>
          <p:nvPr>
            <p:ph type="sldImg" idx="2"/>
          </p:nvPr>
        </p:nvSpPr>
        <p:spPr>
          <a:xfrm>
            <a:off x="2274888" y="1252538"/>
            <a:ext cx="2338387" cy="3379787"/>
          </a:xfrm>
          <a:prstGeom prst="rect">
            <a:avLst/>
          </a:prstGeom>
          <a:noFill/>
          <a:ln w="12700">
            <a:solidFill>
              <a:prstClr val="black"/>
            </a:solidFill>
          </a:ln>
        </p:spPr>
        <p:txBody>
          <a:bodyPr vert="horz" lIns="93101" tIns="46551" rIns="93101" bIns="46551" rtlCol="0" anchor="ctr"/>
          <a:lstStyle/>
          <a:p>
            <a:endParaRPr lang="ja-JP" altLang="en-US"/>
          </a:p>
        </p:txBody>
      </p:sp>
      <p:sp>
        <p:nvSpPr>
          <p:cNvPr id="5" name="ノート プレースホルダー 4"/>
          <p:cNvSpPr>
            <a:spLocks noGrp="1"/>
          </p:cNvSpPr>
          <p:nvPr>
            <p:ph type="body" sz="quarter" idx="3"/>
          </p:nvPr>
        </p:nvSpPr>
        <p:spPr>
          <a:xfrm>
            <a:off x="688817" y="4821507"/>
            <a:ext cx="5510530" cy="3944869"/>
          </a:xfrm>
          <a:prstGeom prst="rect">
            <a:avLst/>
          </a:prstGeom>
        </p:spPr>
        <p:txBody>
          <a:bodyPr vert="horz" lIns="93101" tIns="46551" rIns="93101" bIns="4655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516040"/>
            <a:ext cx="2984871" cy="502674"/>
          </a:xfrm>
          <a:prstGeom prst="rect">
            <a:avLst/>
          </a:prstGeom>
        </p:spPr>
        <p:txBody>
          <a:bodyPr vert="horz" lIns="93101" tIns="46551" rIns="93101" bIns="4655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699" y="9516040"/>
            <a:ext cx="2984871" cy="502674"/>
          </a:xfrm>
          <a:prstGeom prst="rect">
            <a:avLst/>
          </a:prstGeom>
        </p:spPr>
        <p:txBody>
          <a:bodyPr vert="horz" lIns="93101" tIns="46551" rIns="93101" bIns="46551" rtlCol="0" anchor="b"/>
          <a:lstStyle>
            <a:lvl1pPr algn="r">
              <a:defRPr sz="1200"/>
            </a:lvl1pPr>
          </a:lstStyle>
          <a:p>
            <a:fld id="{42D4D366-9923-44B0-B6FD-444D1F7F5CD9}" type="slidenum">
              <a:rPr kumimoji="1" lang="ja-JP" altLang="en-US" smtClean="0"/>
              <a:t>‹#›</a:t>
            </a:fld>
            <a:endParaRPr kumimoji="1" lang="ja-JP" altLang="en-US"/>
          </a:p>
        </p:txBody>
      </p:sp>
    </p:spTree>
    <p:extLst>
      <p:ext uri="{BB962C8B-B14F-4D97-AF65-F5344CB8AC3E}">
        <p14:creationId xmlns:p14="http://schemas.microsoft.com/office/powerpoint/2010/main" val="198627969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459CB09E-04E5-4013-8890-795A7E277D25}"/>
              </a:ext>
            </a:extLst>
          </p:cNvPr>
          <p:cNvSpPr>
            <a:spLocks noGrp="1" noRot="1" noChangeAspect="1" noTextEdit="1"/>
          </p:cNvSpPr>
          <p:nvPr>
            <p:ph type="sldImg"/>
          </p:nvPr>
        </p:nvSpPr>
        <p:spPr bwMode="auto">
          <a:xfrm>
            <a:off x="2274888" y="1252538"/>
            <a:ext cx="2338387" cy="3379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AD47896A-543F-43E7-9AD3-D94E74EF3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ja-JP" dirty="0"/>
              <a:t>スライド</a:t>
            </a:r>
            <a:r>
              <a:rPr lang="en-US" altLang="ja-JP" dirty="0"/>
              <a:t>4</a:t>
            </a:r>
            <a:r>
              <a:rPr lang="ja-JP" altLang="ja-JP" dirty="0"/>
              <a:t>、</a:t>
            </a:r>
            <a:r>
              <a:rPr lang="en-US" altLang="ja-JP" dirty="0"/>
              <a:t>5</a:t>
            </a:r>
            <a:endParaRPr lang="ja-JP" altLang="ja-JP" dirty="0"/>
          </a:p>
          <a:p>
            <a:pPr eaLnBrk="1" hangingPunct="1"/>
            <a:r>
              <a:rPr lang="ja-JP" altLang="ja-JP" dirty="0"/>
              <a:t>少し</a:t>
            </a:r>
            <a:r>
              <a:rPr lang="en-US" altLang="ja-JP" dirty="0"/>
              <a:t>busy</a:t>
            </a:r>
            <a:r>
              <a:rPr lang="ja-JP" altLang="ja-JP" dirty="0"/>
              <a:t>ですね。項目を減らすか</a:t>
            </a:r>
            <a:r>
              <a:rPr lang="en-US" altLang="ja-JP" dirty="0"/>
              <a:t>(</a:t>
            </a:r>
            <a:r>
              <a:rPr lang="ja-JP" altLang="ja-JP" dirty="0"/>
              <a:t>合併症項目、</a:t>
            </a:r>
            <a:r>
              <a:rPr lang="en-US" altLang="ja-JP" dirty="0"/>
              <a:t>RBC</a:t>
            </a:r>
            <a:r>
              <a:rPr lang="ja-JP" altLang="ja-JP" dirty="0"/>
              <a:t>、</a:t>
            </a:r>
            <a:r>
              <a:rPr lang="en-US" altLang="ja-JP" dirty="0"/>
              <a:t>Ht</a:t>
            </a:r>
            <a:r>
              <a:rPr lang="ja-JP" altLang="ja-JP" dirty="0"/>
              <a:t>、</a:t>
            </a:r>
            <a:r>
              <a:rPr lang="en-US" altLang="ja-JP" dirty="0"/>
              <a:t>Plt</a:t>
            </a:r>
            <a:r>
              <a:rPr lang="ja-JP" altLang="ja-JP" dirty="0"/>
              <a:t>、</a:t>
            </a:r>
            <a:r>
              <a:rPr lang="en-US" altLang="ja-JP" dirty="0"/>
              <a:t>TP</a:t>
            </a:r>
            <a:r>
              <a:rPr lang="ja-JP" altLang="ja-JP" dirty="0"/>
              <a:t>、</a:t>
            </a:r>
            <a:r>
              <a:rPr lang="en-US" altLang="ja-JP" dirty="0"/>
              <a:t>Na</a:t>
            </a:r>
            <a:r>
              <a:rPr lang="ja-JP" altLang="ja-JP" dirty="0"/>
              <a:t>、</a:t>
            </a:r>
            <a:r>
              <a:rPr lang="en-US" altLang="ja-JP" dirty="0"/>
              <a:t>Cl</a:t>
            </a:r>
            <a:r>
              <a:rPr lang="ja-JP" altLang="ja-JP" dirty="0"/>
              <a:t>、</a:t>
            </a:r>
            <a:r>
              <a:rPr lang="en-US" altLang="ja-JP" dirty="0"/>
              <a:t>PTH </a:t>
            </a:r>
            <a:endParaRPr lang="ja-JP" altLang="ja-JP" dirty="0"/>
          </a:p>
          <a:p>
            <a:pPr eaLnBrk="1" hangingPunct="1"/>
            <a:r>
              <a:rPr lang="ja-JP" altLang="ja-JP" dirty="0"/>
              <a:t>などは減らせると思います</a:t>
            </a:r>
            <a:r>
              <a:rPr lang="en-US" altLang="ja-JP" dirty="0"/>
              <a:t>)</a:t>
            </a:r>
            <a:r>
              <a:rPr lang="ja-JP" altLang="ja-JP" dirty="0"/>
              <a:t>、ポスターですので提示するだけで読まない、とい</a:t>
            </a:r>
            <a:r>
              <a:rPr lang="en-US" altLang="ja-JP" dirty="0"/>
              <a:t> </a:t>
            </a:r>
            <a:endParaRPr lang="ja-JP" altLang="ja-JP" dirty="0"/>
          </a:p>
          <a:p>
            <a:pPr eaLnBrk="1" hangingPunct="1"/>
            <a:r>
              <a:rPr lang="ja-JP" altLang="ja-JP" dirty="0"/>
              <a:t>う方法もありますので枚数を分けて字を大きくした方がいいと思います。</a:t>
            </a:r>
          </a:p>
          <a:p>
            <a:pPr eaLnBrk="1" hangingPunct="1"/>
            <a:r>
              <a:rPr lang="ja-JP" altLang="ja-JP" dirty="0"/>
              <a:t>後</a:t>
            </a:r>
            <a:r>
              <a:rPr lang="en-US" altLang="ja-JP" dirty="0"/>
              <a:t>MEAN(SD)</a:t>
            </a:r>
            <a:r>
              <a:rPr lang="ja-JP" altLang="ja-JP" dirty="0"/>
              <a:t>は記載するのであれば欄外下などとし、それぞれの項目の部分には不</a:t>
            </a:r>
            <a:r>
              <a:rPr lang="en-US" altLang="ja-JP" dirty="0"/>
              <a:t> </a:t>
            </a:r>
            <a:endParaRPr lang="ja-JP" altLang="ja-JP" dirty="0"/>
          </a:p>
          <a:p>
            <a:pPr eaLnBrk="1" hangingPunct="1"/>
            <a:r>
              <a:rPr lang="ja-JP" altLang="ja-JP" dirty="0"/>
              <a:t>要です。</a:t>
            </a:r>
          </a:p>
        </p:txBody>
      </p:sp>
      <p:sp>
        <p:nvSpPr>
          <p:cNvPr id="23556" name="スライド番号プレースホルダー 3">
            <a:extLst>
              <a:ext uri="{FF2B5EF4-FFF2-40B4-BE49-F238E27FC236}">
                <a16:creationId xmlns:a16="http://schemas.microsoft.com/office/drawing/2014/main" id="{FA407DF6-438B-4844-B9DE-1FA0EC56E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56447" indent="-290941">
              <a:defRPr kumimoji="1">
                <a:solidFill>
                  <a:schemeClr val="tx1"/>
                </a:solidFill>
                <a:latin typeface="Calibri" panose="020F0502020204030204" pitchFamily="34" charset="0"/>
                <a:ea typeface="ＭＳ Ｐゴシック" panose="020B0600070205080204" pitchFamily="50" charset="-128"/>
              </a:defRPr>
            </a:lvl2pPr>
            <a:lvl3pPr marL="1163764" indent="-232753">
              <a:defRPr kumimoji="1">
                <a:solidFill>
                  <a:schemeClr val="tx1"/>
                </a:solidFill>
                <a:latin typeface="Calibri" panose="020F0502020204030204" pitchFamily="34" charset="0"/>
                <a:ea typeface="ＭＳ Ｐゴシック" panose="020B0600070205080204" pitchFamily="50" charset="-128"/>
              </a:defRPr>
            </a:lvl3pPr>
            <a:lvl4pPr marL="1629270" indent="-232753">
              <a:defRPr kumimoji="1">
                <a:solidFill>
                  <a:schemeClr val="tx1"/>
                </a:solidFill>
                <a:latin typeface="Calibri" panose="020F0502020204030204" pitchFamily="34" charset="0"/>
                <a:ea typeface="ＭＳ Ｐゴシック" panose="020B0600070205080204" pitchFamily="50" charset="-128"/>
              </a:defRPr>
            </a:lvl4pPr>
            <a:lvl5pPr marL="2094775" indent="-232753">
              <a:defRPr kumimoji="1">
                <a:solidFill>
                  <a:schemeClr val="tx1"/>
                </a:solidFill>
                <a:latin typeface="Calibri" panose="020F0502020204030204" pitchFamily="34" charset="0"/>
                <a:ea typeface="ＭＳ Ｐゴシック" panose="020B0600070205080204" pitchFamily="50" charset="-128"/>
              </a:defRPr>
            </a:lvl5pPr>
            <a:lvl6pPr marL="2560281"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3025787"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91292"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56798"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4A4496-2EC3-4071-AC59-8B8574393D95}" type="slidenum">
              <a:rPr lang="ja-JP" altLang="en-US"/>
              <a:pPr/>
              <a:t>1</a:t>
            </a:fld>
            <a:endParaRPr lang="ja-JP" altLang="en-US" dirty="0"/>
          </a:p>
        </p:txBody>
      </p:sp>
    </p:spTree>
    <p:extLst>
      <p:ext uri="{BB962C8B-B14F-4D97-AF65-F5344CB8AC3E}">
        <p14:creationId xmlns:p14="http://schemas.microsoft.com/office/powerpoint/2010/main" val="641139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459CB09E-04E5-4013-8890-795A7E277D25}"/>
              </a:ext>
            </a:extLst>
          </p:cNvPr>
          <p:cNvSpPr>
            <a:spLocks noGrp="1" noRot="1" noChangeAspect="1" noTextEdit="1"/>
          </p:cNvSpPr>
          <p:nvPr>
            <p:ph type="sldImg"/>
          </p:nvPr>
        </p:nvSpPr>
        <p:spPr bwMode="auto">
          <a:xfrm>
            <a:off x="2274888" y="1252538"/>
            <a:ext cx="2338387" cy="3379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AD47896A-543F-43E7-9AD3-D94E74EF3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ja-JP" dirty="0"/>
              <a:t>スライド</a:t>
            </a:r>
            <a:r>
              <a:rPr lang="en-US" altLang="ja-JP" dirty="0"/>
              <a:t>4</a:t>
            </a:r>
            <a:r>
              <a:rPr lang="ja-JP" altLang="ja-JP" dirty="0"/>
              <a:t>、</a:t>
            </a:r>
            <a:r>
              <a:rPr lang="en-US" altLang="ja-JP" dirty="0"/>
              <a:t>5</a:t>
            </a:r>
            <a:endParaRPr lang="ja-JP" altLang="ja-JP" dirty="0"/>
          </a:p>
          <a:p>
            <a:pPr eaLnBrk="1" hangingPunct="1"/>
            <a:r>
              <a:rPr lang="ja-JP" altLang="ja-JP" dirty="0"/>
              <a:t>少し</a:t>
            </a:r>
            <a:r>
              <a:rPr lang="en-US" altLang="ja-JP" dirty="0"/>
              <a:t>busy</a:t>
            </a:r>
            <a:r>
              <a:rPr lang="ja-JP" altLang="ja-JP" dirty="0"/>
              <a:t>ですね。項目を減らすか</a:t>
            </a:r>
            <a:r>
              <a:rPr lang="en-US" altLang="ja-JP" dirty="0"/>
              <a:t>(</a:t>
            </a:r>
            <a:r>
              <a:rPr lang="ja-JP" altLang="ja-JP" dirty="0"/>
              <a:t>合併症項目、</a:t>
            </a:r>
            <a:r>
              <a:rPr lang="en-US" altLang="ja-JP" dirty="0"/>
              <a:t>RBC</a:t>
            </a:r>
            <a:r>
              <a:rPr lang="ja-JP" altLang="ja-JP" dirty="0"/>
              <a:t>、</a:t>
            </a:r>
            <a:r>
              <a:rPr lang="en-US" altLang="ja-JP" dirty="0"/>
              <a:t>Ht</a:t>
            </a:r>
            <a:r>
              <a:rPr lang="ja-JP" altLang="ja-JP" dirty="0"/>
              <a:t>、</a:t>
            </a:r>
            <a:r>
              <a:rPr lang="en-US" altLang="ja-JP" dirty="0"/>
              <a:t>Plt</a:t>
            </a:r>
            <a:r>
              <a:rPr lang="ja-JP" altLang="ja-JP" dirty="0"/>
              <a:t>、</a:t>
            </a:r>
            <a:r>
              <a:rPr lang="en-US" altLang="ja-JP" dirty="0"/>
              <a:t>TP</a:t>
            </a:r>
            <a:r>
              <a:rPr lang="ja-JP" altLang="ja-JP" dirty="0"/>
              <a:t>、</a:t>
            </a:r>
            <a:r>
              <a:rPr lang="en-US" altLang="ja-JP" dirty="0"/>
              <a:t>Na</a:t>
            </a:r>
            <a:r>
              <a:rPr lang="ja-JP" altLang="ja-JP" dirty="0"/>
              <a:t>、</a:t>
            </a:r>
            <a:r>
              <a:rPr lang="en-US" altLang="ja-JP" dirty="0"/>
              <a:t>Cl</a:t>
            </a:r>
            <a:r>
              <a:rPr lang="ja-JP" altLang="ja-JP" dirty="0"/>
              <a:t>、</a:t>
            </a:r>
            <a:r>
              <a:rPr lang="en-US" altLang="ja-JP" dirty="0"/>
              <a:t>PTH </a:t>
            </a:r>
            <a:endParaRPr lang="ja-JP" altLang="ja-JP" dirty="0"/>
          </a:p>
          <a:p>
            <a:pPr eaLnBrk="1" hangingPunct="1"/>
            <a:r>
              <a:rPr lang="ja-JP" altLang="ja-JP" dirty="0"/>
              <a:t>などは減らせると思います</a:t>
            </a:r>
            <a:r>
              <a:rPr lang="en-US" altLang="ja-JP" dirty="0"/>
              <a:t>)</a:t>
            </a:r>
            <a:r>
              <a:rPr lang="ja-JP" altLang="ja-JP" dirty="0"/>
              <a:t>、ポスターですので提示するだけで読まない、とい</a:t>
            </a:r>
            <a:r>
              <a:rPr lang="en-US" altLang="ja-JP" dirty="0"/>
              <a:t> </a:t>
            </a:r>
            <a:endParaRPr lang="ja-JP" altLang="ja-JP" dirty="0"/>
          </a:p>
          <a:p>
            <a:pPr eaLnBrk="1" hangingPunct="1"/>
            <a:r>
              <a:rPr lang="ja-JP" altLang="ja-JP" dirty="0"/>
              <a:t>う方法もありますので枚数を分けて字を大きくした方がいいと思います。</a:t>
            </a:r>
          </a:p>
          <a:p>
            <a:pPr eaLnBrk="1" hangingPunct="1"/>
            <a:r>
              <a:rPr lang="ja-JP" altLang="ja-JP" dirty="0"/>
              <a:t>後</a:t>
            </a:r>
            <a:r>
              <a:rPr lang="en-US" altLang="ja-JP" dirty="0"/>
              <a:t>MEAN(SD)</a:t>
            </a:r>
            <a:r>
              <a:rPr lang="ja-JP" altLang="ja-JP" dirty="0"/>
              <a:t>は記載するのであれば欄外下などとし、それぞれの項目の部分には不</a:t>
            </a:r>
            <a:r>
              <a:rPr lang="en-US" altLang="ja-JP" dirty="0"/>
              <a:t> </a:t>
            </a:r>
            <a:endParaRPr lang="ja-JP" altLang="ja-JP" dirty="0"/>
          </a:p>
          <a:p>
            <a:pPr eaLnBrk="1" hangingPunct="1"/>
            <a:r>
              <a:rPr lang="ja-JP" altLang="ja-JP" dirty="0"/>
              <a:t>要です。</a:t>
            </a:r>
          </a:p>
        </p:txBody>
      </p:sp>
      <p:sp>
        <p:nvSpPr>
          <p:cNvPr id="23556" name="スライド番号プレースホルダー 3">
            <a:extLst>
              <a:ext uri="{FF2B5EF4-FFF2-40B4-BE49-F238E27FC236}">
                <a16:creationId xmlns:a16="http://schemas.microsoft.com/office/drawing/2014/main" id="{FA407DF6-438B-4844-B9DE-1FA0EC56E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56447" indent="-290941">
              <a:defRPr kumimoji="1">
                <a:solidFill>
                  <a:schemeClr val="tx1"/>
                </a:solidFill>
                <a:latin typeface="Calibri" panose="020F0502020204030204" pitchFamily="34" charset="0"/>
                <a:ea typeface="ＭＳ Ｐゴシック" panose="020B0600070205080204" pitchFamily="50" charset="-128"/>
              </a:defRPr>
            </a:lvl2pPr>
            <a:lvl3pPr marL="1163764" indent="-232753">
              <a:defRPr kumimoji="1">
                <a:solidFill>
                  <a:schemeClr val="tx1"/>
                </a:solidFill>
                <a:latin typeface="Calibri" panose="020F0502020204030204" pitchFamily="34" charset="0"/>
                <a:ea typeface="ＭＳ Ｐゴシック" panose="020B0600070205080204" pitchFamily="50" charset="-128"/>
              </a:defRPr>
            </a:lvl3pPr>
            <a:lvl4pPr marL="1629270" indent="-232753">
              <a:defRPr kumimoji="1">
                <a:solidFill>
                  <a:schemeClr val="tx1"/>
                </a:solidFill>
                <a:latin typeface="Calibri" panose="020F0502020204030204" pitchFamily="34" charset="0"/>
                <a:ea typeface="ＭＳ Ｐゴシック" panose="020B0600070205080204" pitchFamily="50" charset="-128"/>
              </a:defRPr>
            </a:lvl4pPr>
            <a:lvl5pPr marL="2094775" indent="-232753">
              <a:defRPr kumimoji="1">
                <a:solidFill>
                  <a:schemeClr val="tx1"/>
                </a:solidFill>
                <a:latin typeface="Calibri" panose="020F0502020204030204" pitchFamily="34" charset="0"/>
                <a:ea typeface="ＭＳ Ｐゴシック" panose="020B0600070205080204" pitchFamily="50" charset="-128"/>
              </a:defRPr>
            </a:lvl5pPr>
            <a:lvl6pPr marL="2560281"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3025787"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91292"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56798"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4A4496-2EC3-4071-AC59-8B8574393D95}" type="slidenum">
              <a:rPr lang="ja-JP" altLang="en-US"/>
              <a:pPr/>
              <a:t>2</a:t>
            </a:fld>
            <a:endParaRPr lang="ja-JP" altLang="en-US"/>
          </a:p>
        </p:txBody>
      </p:sp>
    </p:spTree>
    <p:extLst>
      <p:ext uri="{BB962C8B-B14F-4D97-AF65-F5344CB8AC3E}">
        <p14:creationId xmlns:p14="http://schemas.microsoft.com/office/powerpoint/2010/main" val="2862907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459CB09E-04E5-4013-8890-795A7E277D25}"/>
              </a:ext>
            </a:extLst>
          </p:cNvPr>
          <p:cNvSpPr>
            <a:spLocks noGrp="1" noRot="1" noChangeAspect="1" noTextEdit="1"/>
          </p:cNvSpPr>
          <p:nvPr>
            <p:ph type="sldImg"/>
          </p:nvPr>
        </p:nvSpPr>
        <p:spPr bwMode="auto">
          <a:xfrm>
            <a:off x="2274888" y="1252538"/>
            <a:ext cx="2338387" cy="3379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AD47896A-543F-43E7-9AD3-D94E74EF3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ja-JP" dirty="0"/>
              <a:t>スライド</a:t>
            </a:r>
            <a:r>
              <a:rPr lang="en-US" altLang="ja-JP" dirty="0"/>
              <a:t>4</a:t>
            </a:r>
            <a:r>
              <a:rPr lang="ja-JP" altLang="ja-JP" dirty="0"/>
              <a:t>、</a:t>
            </a:r>
            <a:r>
              <a:rPr lang="en-US" altLang="ja-JP" dirty="0"/>
              <a:t>5</a:t>
            </a:r>
            <a:endParaRPr lang="ja-JP" altLang="ja-JP" dirty="0"/>
          </a:p>
          <a:p>
            <a:pPr eaLnBrk="1" hangingPunct="1"/>
            <a:r>
              <a:rPr lang="ja-JP" altLang="ja-JP" dirty="0"/>
              <a:t>少し</a:t>
            </a:r>
            <a:r>
              <a:rPr lang="en-US" altLang="ja-JP" dirty="0"/>
              <a:t>busy</a:t>
            </a:r>
            <a:r>
              <a:rPr lang="ja-JP" altLang="ja-JP" dirty="0"/>
              <a:t>ですね。項目を減らすか</a:t>
            </a:r>
            <a:r>
              <a:rPr lang="en-US" altLang="ja-JP" dirty="0"/>
              <a:t>(</a:t>
            </a:r>
            <a:r>
              <a:rPr lang="ja-JP" altLang="ja-JP" dirty="0"/>
              <a:t>合併症項目、</a:t>
            </a:r>
            <a:r>
              <a:rPr lang="en-US" altLang="ja-JP" dirty="0"/>
              <a:t>RBC</a:t>
            </a:r>
            <a:r>
              <a:rPr lang="ja-JP" altLang="ja-JP" dirty="0"/>
              <a:t>、</a:t>
            </a:r>
            <a:r>
              <a:rPr lang="en-US" altLang="ja-JP" dirty="0"/>
              <a:t>Ht</a:t>
            </a:r>
            <a:r>
              <a:rPr lang="ja-JP" altLang="ja-JP" dirty="0"/>
              <a:t>、</a:t>
            </a:r>
            <a:r>
              <a:rPr lang="en-US" altLang="ja-JP" dirty="0"/>
              <a:t>Plt</a:t>
            </a:r>
            <a:r>
              <a:rPr lang="ja-JP" altLang="ja-JP" dirty="0"/>
              <a:t>、</a:t>
            </a:r>
            <a:r>
              <a:rPr lang="en-US" altLang="ja-JP" dirty="0"/>
              <a:t>TP</a:t>
            </a:r>
            <a:r>
              <a:rPr lang="ja-JP" altLang="ja-JP" dirty="0"/>
              <a:t>、</a:t>
            </a:r>
            <a:r>
              <a:rPr lang="en-US" altLang="ja-JP" dirty="0"/>
              <a:t>Na</a:t>
            </a:r>
            <a:r>
              <a:rPr lang="ja-JP" altLang="ja-JP" dirty="0"/>
              <a:t>、</a:t>
            </a:r>
            <a:r>
              <a:rPr lang="en-US" altLang="ja-JP" dirty="0"/>
              <a:t>Cl</a:t>
            </a:r>
            <a:r>
              <a:rPr lang="ja-JP" altLang="ja-JP" dirty="0"/>
              <a:t>、</a:t>
            </a:r>
            <a:r>
              <a:rPr lang="en-US" altLang="ja-JP" dirty="0"/>
              <a:t>PTH </a:t>
            </a:r>
            <a:endParaRPr lang="ja-JP" altLang="ja-JP" dirty="0"/>
          </a:p>
          <a:p>
            <a:pPr eaLnBrk="1" hangingPunct="1"/>
            <a:r>
              <a:rPr lang="ja-JP" altLang="ja-JP" dirty="0"/>
              <a:t>などは減らせると思います</a:t>
            </a:r>
            <a:r>
              <a:rPr lang="en-US" altLang="ja-JP" dirty="0"/>
              <a:t>)</a:t>
            </a:r>
            <a:r>
              <a:rPr lang="ja-JP" altLang="ja-JP" dirty="0"/>
              <a:t>、ポスターですので提示するだけで読まない、とい</a:t>
            </a:r>
            <a:r>
              <a:rPr lang="en-US" altLang="ja-JP" dirty="0"/>
              <a:t> </a:t>
            </a:r>
            <a:endParaRPr lang="ja-JP" altLang="ja-JP" dirty="0"/>
          </a:p>
          <a:p>
            <a:pPr eaLnBrk="1" hangingPunct="1"/>
            <a:r>
              <a:rPr lang="ja-JP" altLang="ja-JP" dirty="0"/>
              <a:t>う方法もありますので枚数を分けて字を大きくした方がいいと思います。</a:t>
            </a:r>
          </a:p>
          <a:p>
            <a:pPr eaLnBrk="1" hangingPunct="1"/>
            <a:r>
              <a:rPr lang="ja-JP" altLang="ja-JP" dirty="0"/>
              <a:t>後</a:t>
            </a:r>
            <a:r>
              <a:rPr lang="en-US" altLang="ja-JP" dirty="0"/>
              <a:t>MEAN(SD)</a:t>
            </a:r>
            <a:r>
              <a:rPr lang="ja-JP" altLang="ja-JP" dirty="0"/>
              <a:t>は記載するのであれば欄外下などとし、それぞれの項目の部分には不</a:t>
            </a:r>
            <a:r>
              <a:rPr lang="en-US" altLang="ja-JP" dirty="0"/>
              <a:t> </a:t>
            </a:r>
            <a:endParaRPr lang="ja-JP" altLang="ja-JP" dirty="0"/>
          </a:p>
          <a:p>
            <a:pPr eaLnBrk="1" hangingPunct="1"/>
            <a:r>
              <a:rPr lang="ja-JP" altLang="ja-JP" dirty="0"/>
              <a:t>要です。</a:t>
            </a:r>
          </a:p>
        </p:txBody>
      </p:sp>
      <p:sp>
        <p:nvSpPr>
          <p:cNvPr id="23556" name="スライド番号プレースホルダー 3">
            <a:extLst>
              <a:ext uri="{FF2B5EF4-FFF2-40B4-BE49-F238E27FC236}">
                <a16:creationId xmlns:a16="http://schemas.microsoft.com/office/drawing/2014/main" id="{FA407DF6-438B-4844-B9DE-1FA0EC56E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56447" indent="-290941">
              <a:defRPr kumimoji="1">
                <a:solidFill>
                  <a:schemeClr val="tx1"/>
                </a:solidFill>
                <a:latin typeface="Calibri" panose="020F0502020204030204" pitchFamily="34" charset="0"/>
                <a:ea typeface="ＭＳ Ｐゴシック" panose="020B0600070205080204" pitchFamily="50" charset="-128"/>
              </a:defRPr>
            </a:lvl2pPr>
            <a:lvl3pPr marL="1163764" indent="-232753">
              <a:defRPr kumimoji="1">
                <a:solidFill>
                  <a:schemeClr val="tx1"/>
                </a:solidFill>
                <a:latin typeface="Calibri" panose="020F0502020204030204" pitchFamily="34" charset="0"/>
                <a:ea typeface="ＭＳ Ｐゴシック" panose="020B0600070205080204" pitchFamily="50" charset="-128"/>
              </a:defRPr>
            </a:lvl3pPr>
            <a:lvl4pPr marL="1629270" indent="-232753">
              <a:defRPr kumimoji="1">
                <a:solidFill>
                  <a:schemeClr val="tx1"/>
                </a:solidFill>
                <a:latin typeface="Calibri" panose="020F0502020204030204" pitchFamily="34" charset="0"/>
                <a:ea typeface="ＭＳ Ｐゴシック" panose="020B0600070205080204" pitchFamily="50" charset="-128"/>
              </a:defRPr>
            </a:lvl4pPr>
            <a:lvl5pPr marL="2094775" indent="-232753">
              <a:defRPr kumimoji="1">
                <a:solidFill>
                  <a:schemeClr val="tx1"/>
                </a:solidFill>
                <a:latin typeface="Calibri" panose="020F0502020204030204" pitchFamily="34" charset="0"/>
                <a:ea typeface="ＭＳ Ｐゴシック" panose="020B0600070205080204" pitchFamily="50" charset="-128"/>
              </a:defRPr>
            </a:lvl5pPr>
            <a:lvl6pPr marL="2560281"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3025787"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91292"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56798"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4A4496-2EC3-4071-AC59-8B8574393D95}" type="slidenum">
              <a:rPr lang="ja-JP" altLang="en-US"/>
              <a:pPr/>
              <a:t>3</a:t>
            </a:fld>
            <a:endParaRPr lang="ja-JP" altLang="en-US" dirty="0"/>
          </a:p>
        </p:txBody>
      </p:sp>
    </p:spTree>
    <p:extLst>
      <p:ext uri="{BB962C8B-B14F-4D97-AF65-F5344CB8AC3E}">
        <p14:creationId xmlns:p14="http://schemas.microsoft.com/office/powerpoint/2010/main" val="2000377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459CB09E-04E5-4013-8890-795A7E277D25}"/>
              </a:ext>
            </a:extLst>
          </p:cNvPr>
          <p:cNvSpPr>
            <a:spLocks noGrp="1" noRot="1" noChangeAspect="1" noTextEdit="1"/>
          </p:cNvSpPr>
          <p:nvPr>
            <p:ph type="sldImg"/>
          </p:nvPr>
        </p:nvSpPr>
        <p:spPr bwMode="auto">
          <a:xfrm>
            <a:off x="2274888" y="1252538"/>
            <a:ext cx="2338387" cy="3379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AD47896A-543F-43E7-9AD3-D94E74EF3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ja-JP" dirty="0"/>
              <a:t>スライド</a:t>
            </a:r>
            <a:r>
              <a:rPr lang="en-US" altLang="ja-JP" dirty="0"/>
              <a:t>4</a:t>
            </a:r>
            <a:r>
              <a:rPr lang="ja-JP" altLang="ja-JP" dirty="0"/>
              <a:t>、</a:t>
            </a:r>
            <a:r>
              <a:rPr lang="en-US" altLang="ja-JP" dirty="0"/>
              <a:t>5</a:t>
            </a:r>
            <a:endParaRPr lang="ja-JP" altLang="ja-JP" dirty="0"/>
          </a:p>
          <a:p>
            <a:pPr eaLnBrk="1" hangingPunct="1"/>
            <a:r>
              <a:rPr lang="ja-JP" altLang="ja-JP" dirty="0"/>
              <a:t>少し</a:t>
            </a:r>
            <a:r>
              <a:rPr lang="en-US" altLang="ja-JP" dirty="0"/>
              <a:t>busy</a:t>
            </a:r>
            <a:r>
              <a:rPr lang="ja-JP" altLang="ja-JP" dirty="0"/>
              <a:t>ですね。項目を減らすか</a:t>
            </a:r>
            <a:r>
              <a:rPr lang="en-US" altLang="ja-JP" dirty="0"/>
              <a:t>(</a:t>
            </a:r>
            <a:r>
              <a:rPr lang="ja-JP" altLang="ja-JP" dirty="0"/>
              <a:t>合併症項目、</a:t>
            </a:r>
            <a:r>
              <a:rPr lang="en-US" altLang="ja-JP" dirty="0"/>
              <a:t>RBC</a:t>
            </a:r>
            <a:r>
              <a:rPr lang="ja-JP" altLang="ja-JP" dirty="0"/>
              <a:t>、</a:t>
            </a:r>
            <a:r>
              <a:rPr lang="en-US" altLang="ja-JP" dirty="0"/>
              <a:t>Ht</a:t>
            </a:r>
            <a:r>
              <a:rPr lang="ja-JP" altLang="ja-JP" dirty="0"/>
              <a:t>、</a:t>
            </a:r>
            <a:r>
              <a:rPr lang="en-US" altLang="ja-JP" dirty="0"/>
              <a:t>Plt</a:t>
            </a:r>
            <a:r>
              <a:rPr lang="ja-JP" altLang="ja-JP" dirty="0"/>
              <a:t>、</a:t>
            </a:r>
            <a:r>
              <a:rPr lang="en-US" altLang="ja-JP" dirty="0"/>
              <a:t>TP</a:t>
            </a:r>
            <a:r>
              <a:rPr lang="ja-JP" altLang="ja-JP" dirty="0"/>
              <a:t>、</a:t>
            </a:r>
            <a:r>
              <a:rPr lang="en-US" altLang="ja-JP" dirty="0"/>
              <a:t>Na</a:t>
            </a:r>
            <a:r>
              <a:rPr lang="ja-JP" altLang="ja-JP" dirty="0"/>
              <a:t>、</a:t>
            </a:r>
            <a:r>
              <a:rPr lang="en-US" altLang="ja-JP" dirty="0"/>
              <a:t>Cl</a:t>
            </a:r>
            <a:r>
              <a:rPr lang="ja-JP" altLang="ja-JP" dirty="0"/>
              <a:t>、</a:t>
            </a:r>
            <a:r>
              <a:rPr lang="en-US" altLang="ja-JP" dirty="0"/>
              <a:t>PTH </a:t>
            </a:r>
            <a:endParaRPr lang="ja-JP" altLang="ja-JP" dirty="0"/>
          </a:p>
          <a:p>
            <a:pPr eaLnBrk="1" hangingPunct="1"/>
            <a:r>
              <a:rPr lang="ja-JP" altLang="ja-JP" dirty="0"/>
              <a:t>などは減らせると思います</a:t>
            </a:r>
            <a:r>
              <a:rPr lang="en-US" altLang="ja-JP" dirty="0"/>
              <a:t>)</a:t>
            </a:r>
            <a:r>
              <a:rPr lang="ja-JP" altLang="ja-JP" dirty="0"/>
              <a:t>、ポスターですので提示するだけで読まない、とい</a:t>
            </a:r>
            <a:r>
              <a:rPr lang="en-US" altLang="ja-JP" dirty="0"/>
              <a:t> </a:t>
            </a:r>
            <a:endParaRPr lang="ja-JP" altLang="ja-JP" dirty="0"/>
          </a:p>
          <a:p>
            <a:pPr eaLnBrk="1" hangingPunct="1"/>
            <a:r>
              <a:rPr lang="ja-JP" altLang="ja-JP" dirty="0"/>
              <a:t>う方法もありますので枚数を分けて字を大きくした方がいいと思います。</a:t>
            </a:r>
          </a:p>
          <a:p>
            <a:pPr eaLnBrk="1" hangingPunct="1"/>
            <a:r>
              <a:rPr lang="ja-JP" altLang="ja-JP" dirty="0"/>
              <a:t>後</a:t>
            </a:r>
            <a:r>
              <a:rPr lang="en-US" altLang="ja-JP" dirty="0"/>
              <a:t>MEAN(SD)</a:t>
            </a:r>
            <a:r>
              <a:rPr lang="ja-JP" altLang="ja-JP" dirty="0"/>
              <a:t>は記載するのであれば欄外下などとし、それぞれの項目の部分には不</a:t>
            </a:r>
            <a:r>
              <a:rPr lang="en-US" altLang="ja-JP" dirty="0"/>
              <a:t> </a:t>
            </a:r>
            <a:endParaRPr lang="ja-JP" altLang="ja-JP" dirty="0"/>
          </a:p>
          <a:p>
            <a:pPr eaLnBrk="1" hangingPunct="1"/>
            <a:r>
              <a:rPr lang="ja-JP" altLang="ja-JP" dirty="0"/>
              <a:t>要です。</a:t>
            </a:r>
          </a:p>
        </p:txBody>
      </p:sp>
      <p:sp>
        <p:nvSpPr>
          <p:cNvPr id="23556" name="スライド番号プレースホルダー 3">
            <a:extLst>
              <a:ext uri="{FF2B5EF4-FFF2-40B4-BE49-F238E27FC236}">
                <a16:creationId xmlns:a16="http://schemas.microsoft.com/office/drawing/2014/main" id="{FA407DF6-438B-4844-B9DE-1FA0EC56E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56447" indent="-290941">
              <a:defRPr kumimoji="1">
                <a:solidFill>
                  <a:schemeClr val="tx1"/>
                </a:solidFill>
                <a:latin typeface="Calibri" panose="020F0502020204030204" pitchFamily="34" charset="0"/>
                <a:ea typeface="ＭＳ Ｐゴシック" panose="020B0600070205080204" pitchFamily="50" charset="-128"/>
              </a:defRPr>
            </a:lvl2pPr>
            <a:lvl3pPr marL="1163764" indent="-232753">
              <a:defRPr kumimoji="1">
                <a:solidFill>
                  <a:schemeClr val="tx1"/>
                </a:solidFill>
                <a:latin typeface="Calibri" panose="020F0502020204030204" pitchFamily="34" charset="0"/>
                <a:ea typeface="ＭＳ Ｐゴシック" panose="020B0600070205080204" pitchFamily="50" charset="-128"/>
              </a:defRPr>
            </a:lvl3pPr>
            <a:lvl4pPr marL="1629270" indent="-232753">
              <a:defRPr kumimoji="1">
                <a:solidFill>
                  <a:schemeClr val="tx1"/>
                </a:solidFill>
                <a:latin typeface="Calibri" panose="020F0502020204030204" pitchFamily="34" charset="0"/>
                <a:ea typeface="ＭＳ Ｐゴシック" panose="020B0600070205080204" pitchFamily="50" charset="-128"/>
              </a:defRPr>
            </a:lvl4pPr>
            <a:lvl5pPr marL="2094775" indent="-232753">
              <a:defRPr kumimoji="1">
                <a:solidFill>
                  <a:schemeClr val="tx1"/>
                </a:solidFill>
                <a:latin typeface="Calibri" panose="020F0502020204030204" pitchFamily="34" charset="0"/>
                <a:ea typeface="ＭＳ Ｐゴシック" panose="020B0600070205080204" pitchFamily="50" charset="-128"/>
              </a:defRPr>
            </a:lvl5pPr>
            <a:lvl6pPr marL="2560281"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3025787"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91292"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56798"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4A4496-2EC3-4071-AC59-8B8574393D95}" type="slidenum">
              <a:rPr lang="ja-JP" altLang="en-US"/>
              <a:pPr/>
              <a:t>5</a:t>
            </a:fld>
            <a:endParaRPr lang="ja-JP" altLang="en-US" dirty="0"/>
          </a:p>
        </p:txBody>
      </p:sp>
    </p:spTree>
    <p:extLst>
      <p:ext uri="{BB962C8B-B14F-4D97-AF65-F5344CB8AC3E}">
        <p14:creationId xmlns:p14="http://schemas.microsoft.com/office/powerpoint/2010/main" val="4199551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2020/9/22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985343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2020/9/22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4119750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2020/9/22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474587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2020/9/22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72809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28200E-BE9B-4863-A9C2-9800C4BA0B7B}" type="datetimeFigureOut">
              <a:rPr kumimoji="1" lang="ja-JP" altLang="en-US" smtClean="0"/>
              <a:t>2020/9/22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317316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28200E-BE9B-4863-A9C2-9800C4BA0B7B}" type="datetimeFigureOut">
              <a:rPr kumimoji="1" lang="ja-JP" altLang="en-US" smtClean="0"/>
              <a:t>2020/9/22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64281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8200E-BE9B-4863-A9C2-9800C4BA0B7B}" type="datetimeFigureOut">
              <a:rPr kumimoji="1" lang="ja-JP" altLang="en-US" smtClean="0"/>
              <a:t>2020/9/22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2870878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2020/9/22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558682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2020/9/22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326367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2020/9/22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251938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2020/9/22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547218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128200E-BE9B-4863-A9C2-9800C4BA0B7B}" type="datetimeFigureOut">
              <a:rPr kumimoji="1" lang="ja-JP" altLang="en-US" smtClean="0"/>
              <a:t>2020/9/22</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1124867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14F933A9-7A1E-4106-985A-5DFF66F8F000}"/>
              </a:ext>
            </a:extLst>
          </p:cNvPr>
          <p:cNvGraphicFramePr>
            <a:graphicFrameLocks noGrp="1"/>
          </p:cNvGraphicFramePr>
          <p:nvPr>
            <p:extLst>
              <p:ext uri="{D42A27DB-BD31-4B8C-83A1-F6EECF244321}">
                <p14:modId xmlns:p14="http://schemas.microsoft.com/office/powerpoint/2010/main" val="909648702"/>
              </p:ext>
            </p:extLst>
          </p:nvPr>
        </p:nvGraphicFramePr>
        <p:xfrm>
          <a:off x="974507" y="1057632"/>
          <a:ext cx="2683528" cy="4493968"/>
        </p:xfrm>
        <a:graphic>
          <a:graphicData uri="http://schemas.openxmlformats.org/drawingml/2006/table">
            <a:tbl>
              <a:tblPr/>
              <a:tblGrid>
                <a:gridCol w="1944939">
                  <a:extLst>
                    <a:ext uri="{9D8B030D-6E8A-4147-A177-3AD203B41FA5}">
                      <a16:colId xmlns:a16="http://schemas.microsoft.com/office/drawing/2014/main" val="617415880"/>
                    </a:ext>
                  </a:extLst>
                </a:gridCol>
                <a:gridCol w="738589">
                  <a:extLst>
                    <a:ext uri="{9D8B030D-6E8A-4147-A177-3AD203B41FA5}">
                      <a16:colId xmlns:a16="http://schemas.microsoft.com/office/drawing/2014/main" val="2460995015"/>
                    </a:ext>
                  </a:extLst>
                </a:gridCol>
              </a:tblGrid>
              <a:tr h="145045">
                <a:tc gridSpan="2">
                  <a:txBody>
                    <a:bodyPr/>
                    <a:lstStyle/>
                    <a:p>
                      <a:pPr algn="l" fontAlgn="ctr"/>
                      <a:r>
                        <a:rPr lang="en-US" altLang="ja-JP"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Table 1. The characteristics of patients from which </a:t>
                      </a:r>
                      <a:r>
                        <a:rPr lang="en-US" altLang="ja-JP" sz="800" b="1"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 abscessus </a:t>
                      </a:r>
                      <a:r>
                        <a:rPr lang="en-US" altLang="ja-JP"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complex were isolated</a:t>
                      </a:r>
                    </a:p>
                  </a:txBody>
                  <a:tcPr marL="7798" marR="7798" marT="7798"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64966747"/>
                  </a:ext>
                </a:extLst>
              </a:tr>
              <a:tr h="145045">
                <a:tc>
                  <a:txBody>
                    <a:bodyPr/>
                    <a:lstStyle/>
                    <a:p>
                      <a:pPr algn="l" fontAlgn="ct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7798" marR="7798" marT="779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N=29</a:t>
                      </a:r>
                    </a:p>
                  </a:txBody>
                  <a:tcPr marL="7798" marR="7798" marT="779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0901200"/>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Sex (Male/Female)</a:t>
                      </a:r>
                    </a:p>
                  </a:txBody>
                  <a:tcPr marL="7798" marR="7798" marT="779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12/17</a:t>
                      </a:r>
                    </a:p>
                  </a:txBody>
                  <a:tcPr marL="7798" marR="7798" marT="7798"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29772870"/>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Median age (range)</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65 (38-83)</a:t>
                      </a:r>
                    </a:p>
                  </a:txBody>
                  <a:tcPr marL="7798" marR="7798" marT="7798" marB="0" anchor="ctr">
                    <a:lnL>
                      <a:noFill/>
                    </a:lnL>
                    <a:lnR>
                      <a:noFill/>
                    </a:lnR>
                    <a:lnT>
                      <a:noFill/>
                    </a:lnT>
                    <a:lnB>
                      <a:noFill/>
                    </a:lnB>
                  </a:tcPr>
                </a:tc>
                <a:extLst>
                  <a:ext uri="{0D108BD9-81ED-4DB2-BD59-A6C34878D82A}">
                    <a16:rowId xmlns:a16="http://schemas.microsoft.com/office/drawing/2014/main" val="1155634418"/>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Smoking history, N (%)</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9 (31.0)</a:t>
                      </a:r>
                    </a:p>
                  </a:txBody>
                  <a:tcPr marL="7798" marR="7798" marT="7798" marB="0" anchor="ctr">
                    <a:lnL>
                      <a:noFill/>
                    </a:lnL>
                    <a:lnR>
                      <a:noFill/>
                    </a:lnR>
                    <a:lnT>
                      <a:noFill/>
                    </a:lnT>
                    <a:lnB>
                      <a:noFill/>
                    </a:lnB>
                  </a:tcPr>
                </a:tc>
                <a:extLst>
                  <a:ext uri="{0D108BD9-81ED-4DB2-BD59-A6C34878D82A}">
                    <a16:rowId xmlns:a16="http://schemas.microsoft.com/office/drawing/2014/main" val="1227281040"/>
                  </a:ext>
                </a:extLst>
              </a:tr>
              <a:tr h="145045">
                <a:tc>
                  <a:txBody>
                    <a:bodyPr/>
                    <a:lstStyle/>
                    <a:p>
                      <a:pPr algn="l" fontAlgn="ct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M.abscessus </a:t>
                      </a: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complex subtype</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N (%)</a:t>
                      </a: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983891705"/>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M.abscessus </a:t>
                      </a: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 </a:t>
                      </a: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abscessus</a:t>
                      </a:r>
                      <a:endParaRPr lang="en-US" altLang="ja-JP"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7798" marR="7798" marT="7798" marB="0" anchor="ctr">
                    <a:lnL>
                      <a:noFill/>
                    </a:lnL>
                    <a:lnR>
                      <a:noFill/>
                    </a:lnR>
                    <a:lnT>
                      <a:noFill/>
                    </a:lnT>
                    <a:lnB>
                      <a:noFill/>
                    </a:lnB>
                  </a:tcPr>
                </a:tc>
                <a:extLst>
                  <a:ext uri="{0D108BD9-81ED-4DB2-BD59-A6C34878D82A}">
                    <a16:rowId xmlns:a16="http://schemas.microsoft.com/office/drawing/2014/main" val="3517749749"/>
                  </a:ext>
                </a:extLst>
              </a:tr>
              <a:tr h="145045">
                <a:tc>
                  <a:txBody>
                    <a:bodyPr/>
                    <a:lstStyle/>
                    <a:p>
                      <a:pPr algn="l" fontAlgn="ct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M.abscessus </a:t>
                      </a: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a:t>
                      </a: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masiliense</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18 (62.1)</a:t>
                      </a:r>
                    </a:p>
                  </a:txBody>
                  <a:tcPr marL="7798" marR="7798" marT="7798" marB="0" anchor="ctr">
                    <a:lnL>
                      <a:noFill/>
                    </a:lnL>
                    <a:lnR>
                      <a:noFill/>
                    </a:lnR>
                    <a:lnT>
                      <a:noFill/>
                    </a:lnT>
                    <a:lnB>
                      <a:noFill/>
                    </a:lnB>
                  </a:tcPr>
                </a:tc>
                <a:extLst>
                  <a:ext uri="{0D108BD9-81ED-4DB2-BD59-A6C34878D82A}">
                    <a16:rowId xmlns:a16="http://schemas.microsoft.com/office/drawing/2014/main" val="2154215335"/>
                  </a:ext>
                </a:extLst>
              </a:tr>
              <a:tr h="145045">
                <a:tc>
                  <a:txBody>
                    <a:bodyPr/>
                    <a:lstStyle/>
                    <a:p>
                      <a:pPr algn="l" fontAlgn="ct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M.abscessus </a:t>
                      </a: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 </a:t>
                      </a: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bolletii</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 (3.4)</a:t>
                      </a:r>
                    </a:p>
                  </a:txBody>
                  <a:tcPr marL="7798" marR="7798" marT="7798" marB="0" anchor="ctr">
                    <a:lnL>
                      <a:noFill/>
                    </a:lnL>
                    <a:lnR>
                      <a:noFill/>
                    </a:lnR>
                    <a:lnT>
                      <a:noFill/>
                    </a:lnT>
                    <a:lnB>
                      <a:noFill/>
                    </a:lnB>
                  </a:tcPr>
                </a:tc>
                <a:extLst>
                  <a:ext uri="{0D108BD9-81ED-4DB2-BD59-A6C34878D82A}">
                    <a16:rowId xmlns:a16="http://schemas.microsoft.com/office/drawing/2014/main" val="2833861851"/>
                  </a:ext>
                </a:extLst>
              </a:tr>
              <a:tr h="145045">
                <a:tc>
                  <a:txBody>
                    <a:bodyPr/>
                    <a:lstStyle/>
                    <a:p>
                      <a:pPr algn="l" fontAlgn="ct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M.abscessus </a:t>
                      </a: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complex detected from</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N (%)</a:t>
                      </a: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7798" marR="7798" marT="7798" marB="0" anchor="ctr">
                    <a:lnL>
                      <a:noFill/>
                    </a:lnL>
                    <a:lnR>
                      <a:noFill/>
                    </a:lnR>
                    <a:lnT>
                      <a:noFill/>
                    </a:lnT>
                    <a:lnB>
                      <a:noFill/>
                    </a:lnB>
                  </a:tcPr>
                </a:tc>
                <a:tc>
                  <a:txBody>
                    <a:bodyPr/>
                    <a:lstStyle/>
                    <a:p>
                      <a:pPr algn="ctr"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2047799429"/>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Sputum or bronchial lavage</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22 (75.9)</a:t>
                      </a:r>
                    </a:p>
                  </a:txBody>
                  <a:tcPr marL="7798" marR="7798" marT="7798" marB="0" anchor="ctr">
                    <a:lnL>
                      <a:noFill/>
                    </a:lnL>
                    <a:lnR>
                      <a:noFill/>
                    </a:lnR>
                    <a:lnT>
                      <a:noFill/>
                    </a:lnT>
                    <a:lnB>
                      <a:noFill/>
                    </a:lnB>
                  </a:tcPr>
                </a:tc>
                <a:extLst>
                  <a:ext uri="{0D108BD9-81ED-4DB2-BD59-A6C34878D82A}">
                    <a16:rowId xmlns:a16="http://schemas.microsoft.com/office/drawing/2014/main" val="3250207398"/>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Others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 (24.1)</a:t>
                      </a:r>
                    </a:p>
                  </a:txBody>
                  <a:tcPr marL="7798" marR="7798" marT="7798" marB="0" anchor="ctr">
                    <a:lnL>
                      <a:noFill/>
                    </a:lnL>
                    <a:lnR>
                      <a:noFill/>
                    </a:lnR>
                    <a:lnT>
                      <a:noFill/>
                    </a:lnT>
                    <a:lnB>
                      <a:noFill/>
                    </a:lnB>
                  </a:tcPr>
                </a:tc>
                <a:extLst>
                  <a:ext uri="{0D108BD9-81ED-4DB2-BD59-A6C34878D82A}">
                    <a16:rowId xmlns:a16="http://schemas.microsoft.com/office/drawing/2014/main" val="271144361"/>
                  </a:ext>
                </a:extLst>
              </a:tr>
              <a:tr h="145045">
                <a:tc gridSpan="2">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erm</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(41) gene status, N (%) </a:t>
                      </a:r>
                    </a:p>
                  </a:txBody>
                  <a:tcPr marL="7798" marR="7798" marT="7798" marB="0" anchor="ctr">
                    <a:lnL>
                      <a:noFill/>
                    </a:lnL>
                    <a:lnR>
                      <a:noFill/>
                    </a:lnR>
                    <a:lnT>
                      <a:noFill/>
                    </a:lnT>
                    <a:lnB>
                      <a:noFill/>
                    </a:lnB>
                  </a:tcPr>
                </a:tc>
                <a:tc hMerge="1">
                  <a:txBody>
                    <a:bodyPr/>
                    <a:lstStyle/>
                    <a:p>
                      <a:pPr algn="ctr"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1845860566"/>
                  </a:ext>
                </a:extLst>
              </a:tr>
              <a:tr h="181070">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deletion  </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18 (17.2)</a:t>
                      </a:r>
                    </a:p>
                  </a:txBody>
                  <a:tcPr marL="7798" marR="7798" marT="7798" marB="0" anchor="ctr">
                    <a:lnL>
                      <a:noFill/>
                    </a:lnL>
                    <a:lnR>
                      <a:noFill/>
                    </a:lnR>
                    <a:lnT>
                      <a:noFill/>
                    </a:lnT>
                    <a:lnB>
                      <a:noFill/>
                    </a:lnB>
                  </a:tcPr>
                </a:tc>
                <a:extLst>
                  <a:ext uri="{0D108BD9-81ED-4DB2-BD59-A6C34878D82A}">
                    <a16:rowId xmlns:a16="http://schemas.microsoft.com/office/drawing/2014/main" val="10013"/>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T28</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 (31.0)</a:t>
                      </a:r>
                    </a:p>
                  </a:txBody>
                  <a:tcPr marL="7798" marR="7798" marT="7798" marB="0" anchor="ctr">
                    <a:lnL>
                      <a:noFill/>
                    </a:lnL>
                    <a:lnR>
                      <a:noFill/>
                    </a:lnR>
                    <a:lnT>
                      <a:noFill/>
                    </a:lnT>
                    <a:lnB>
                      <a:noFill/>
                    </a:lnB>
                  </a:tcPr>
                </a:tc>
                <a:extLst>
                  <a:ext uri="{0D108BD9-81ED-4DB2-BD59-A6C34878D82A}">
                    <a16:rowId xmlns:a16="http://schemas.microsoft.com/office/drawing/2014/main" val="10014"/>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C28</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 (6.9)</a:t>
                      </a:r>
                    </a:p>
                  </a:txBody>
                  <a:tcPr marL="7798" marR="7798" marT="7798" marB="0" anchor="ctr">
                    <a:lnL>
                      <a:noFill/>
                    </a:lnL>
                    <a:lnR>
                      <a:noFill/>
                    </a:lnR>
                    <a:lnT>
                      <a:noFill/>
                    </a:lnT>
                    <a:lnB>
                      <a:noFill/>
                    </a:lnB>
                  </a:tcPr>
                </a:tc>
                <a:extLst>
                  <a:ext uri="{0D108BD9-81ED-4DB2-BD59-A6C34878D82A}">
                    <a16:rowId xmlns:a16="http://schemas.microsoft.com/office/drawing/2014/main" val="10015"/>
                  </a:ext>
                </a:extLst>
              </a:tr>
              <a:tr h="145045">
                <a:tc gridSpan="2">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Pretreatment of antibiotics within 3 months, N (%)</a:t>
                      </a:r>
                    </a:p>
                  </a:txBody>
                  <a:tcPr marL="7798" marR="7798" marT="7798" marB="0" anchor="ctr">
                    <a:lnL>
                      <a:noFill/>
                    </a:lnL>
                    <a:lnR>
                      <a:noFill/>
                    </a:lnR>
                    <a:lnT>
                      <a:noFill/>
                    </a:lnT>
                    <a:lnB>
                      <a:noFill/>
                    </a:lnB>
                  </a:tcPr>
                </a:tc>
                <a:tc hMerge="1">
                  <a:txBody>
                    <a:bodyPr/>
                    <a:lstStyle/>
                    <a:p>
                      <a:pPr algn="ctr" fontAlgn="ct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10016"/>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Macrolides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(17.2)</a:t>
                      </a:r>
                    </a:p>
                  </a:txBody>
                  <a:tcPr marL="7798" marR="7798" marT="7798" marB="0" anchor="ctr">
                    <a:lnL>
                      <a:noFill/>
                    </a:lnL>
                    <a:lnR>
                      <a:noFill/>
                    </a:lnR>
                    <a:lnT>
                      <a:noFill/>
                    </a:lnT>
                    <a:lnB>
                      <a:noFill/>
                    </a:lnB>
                  </a:tcPr>
                </a:tc>
                <a:extLst>
                  <a:ext uri="{0D108BD9-81ED-4DB2-BD59-A6C34878D82A}">
                    <a16:rowId xmlns:a16="http://schemas.microsoft.com/office/drawing/2014/main" val="841635901"/>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Fluoroquinolones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(17.2)</a:t>
                      </a:r>
                    </a:p>
                  </a:txBody>
                  <a:tcPr marL="7798" marR="7798" marT="7798" marB="0" anchor="ctr">
                    <a:lnL>
                      <a:noFill/>
                    </a:lnL>
                    <a:lnR>
                      <a:noFill/>
                    </a:lnR>
                    <a:lnT>
                      <a:noFill/>
                    </a:lnT>
                    <a:lnB>
                      <a:noFill/>
                    </a:lnB>
                  </a:tcPr>
                </a:tc>
                <a:extLst>
                  <a:ext uri="{0D108BD9-81ED-4DB2-BD59-A6C34878D82A}">
                    <a16:rowId xmlns:a16="http://schemas.microsoft.com/office/drawing/2014/main" val="2793392316"/>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Tetracyclines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 (6.9)</a:t>
                      </a:r>
                    </a:p>
                  </a:txBody>
                  <a:tcPr marL="7798" marR="7798" marT="7798" marB="0" anchor="ctr">
                    <a:lnL>
                      <a:noFill/>
                    </a:lnL>
                    <a:lnR>
                      <a:noFill/>
                    </a:lnR>
                    <a:lnT>
                      <a:noFill/>
                    </a:lnT>
                    <a:lnB>
                      <a:noFill/>
                    </a:lnB>
                  </a:tcPr>
                </a:tc>
                <a:extLst>
                  <a:ext uri="{0D108BD9-81ED-4DB2-BD59-A6C34878D82A}">
                    <a16:rowId xmlns:a16="http://schemas.microsoft.com/office/drawing/2014/main" val="894869247"/>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Others </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12 (41.4)</a:t>
                      </a:r>
                    </a:p>
                  </a:txBody>
                  <a:tcPr marL="7798" marR="7798" marT="7798" marB="0" anchor="ctr">
                    <a:lnL>
                      <a:noFill/>
                    </a:lnL>
                    <a:lnR>
                      <a:noFill/>
                    </a:lnR>
                    <a:lnT>
                      <a:noFill/>
                    </a:lnT>
                    <a:lnB>
                      <a:noFill/>
                    </a:lnB>
                  </a:tcPr>
                </a:tc>
                <a:extLst>
                  <a:ext uri="{0D108BD9-81ED-4DB2-BD59-A6C34878D82A}">
                    <a16:rowId xmlns:a16="http://schemas.microsoft.com/office/drawing/2014/main" val="2730154942"/>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Comorbidity</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N (%)</a:t>
                      </a: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2832153088"/>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Bronchiectasis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7798" marR="7798" marT="7798" marB="0" anchor="ctr">
                    <a:lnL>
                      <a:noFill/>
                    </a:lnL>
                    <a:lnR>
                      <a:noFill/>
                    </a:lnR>
                    <a:lnT>
                      <a:noFill/>
                    </a:lnT>
                    <a:lnB>
                      <a:noFill/>
                    </a:lnB>
                  </a:tcPr>
                </a:tc>
                <a:extLst>
                  <a:ext uri="{0D108BD9-81ED-4DB2-BD59-A6C34878D82A}">
                    <a16:rowId xmlns:a16="http://schemas.microsoft.com/office/drawing/2014/main" val="774997990"/>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Diabetes mellitus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 (13.8)</a:t>
                      </a:r>
                    </a:p>
                  </a:txBody>
                  <a:tcPr marL="7798" marR="7798" marT="7798" marB="0" anchor="ctr">
                    <a:lnL>
                      <a:noFill/>
                    </a:lnL>
                    <a:lnR>
                      <a:noFill/>
                    </a:lnR>
                    <a:lnT>
                      <a:noFill/>
                    </a:lnT>
                    <a:lnB>
                      <a:noFill/>
                    </a:lnB>
                  </a:tcPr>
                </a:tc>
                <a:extLst>
                  <a:ext uri="{0D108BD9-81ED-4DB2-BD59-A6C34878D82A}">
                    <a16:rowId xmlns:a16="http://schemas.microsoft.com/office/drawing/2014/main" val="239609593"/>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Immunodeficiency (non HIV)</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 (6.9)</a:t>
                      </a:r>
                    </a:p>
                  </a:txBody>
                  <a:tcPr marL="7798" marR="7798" marT="7798" marB="0" anchor="ctr">
                    <a:lnL>
                      <a:noFill/>
                    </a:lnL>
                    <a:lnR>
                      <a:noFill/>
                    </a:lnR>
                    <a:lnT>
                      <a:noFill/>
                    </a:lnT>
                    <a:lnB>
                      <a:noFill/>
                    </a:lnB>
                  </a:tcPr>
                </a:tc>
                <a:extLst>
                  <a:ext uri="{0D108BD9-81ED-4DB2-BD59-A6C34878D82A}">
                    <a16:rowId xmlns:a16="http://schemas.microsoft.com/office/drawing/2014/main" val="1944107049"/>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Malignancy</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 (24.1)</a:t>
                      </a:r>
                    </a:p>
                  </a:txBody>
                  <a:tcPr marL="7798" marR="7798" marT="7798" marB="0" anchor="ctr">
                    <a:lnL>
                      <a:noFill/>
                    </a:lnL>
                    <a:lnR>
                      <a:noFill/>
                    </a:lnR>
                    <a:lnT>
                      <a:noFill/>
                    </a:lnT>
                    <a:lnB>
                      <a:noFill/>
                    </a:lnB>
                  </a:tcPr>
                </a:tc>
                <a:extLst>
                  <a:ext uri="{0D108BD9-81ED-4DB2-BD59-A6C34878D82A}">
                    <a16:rowId xmlns:a16="http://schemas.microsoft.com/office/drawing/2014/main" val="4018906143"/>
                  </a:ext>
                </a:extLst>
              </a:tr>
              <a:tr h="145045">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kumimoji="1" lang="en-US" altLang="ja-JP" sz="800" b="0" dirty="0">
                          <a:solidFill>
                            <a:schemeClr val="tx1"/>
                          </a:solidFill>
                          <a:latin typeface="Times New Roman" panose="02020603050405020304" pitchFamily="18" charset="0"/>
                          <a:cs typeface="Times New Roman" panose="02020603050405020304" pitchFamily="18" charset="0"/>
                        </a:rPr>
                        <a:t>Concomitant medications</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N (%)</a:t>
                      </a:r>
                      <a:endParaRPr kumimoji="1" lang="ja-JP" altLang="en-US" sz="800" b="0" dirty="0">
                        <a:solidFill>
                          <a:schemeClr val="tx1"/>
                        </a:solidFill>
                        <a:latin typeface="Times New Roman" panose="02020603050405020304" pitchFamily="18" charset="0"/>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2641261140"/>
                  </a:ext>
                </a:extLst>
              </a:tr>
              <a:tr h="145045">
                <a:tc>
                  <a:txBody>
                    <a:bodyPr/>
                    <a:lstStyle/>
                    <a:p>
                      <a:pPr algn="l" fontAlgn="ctr"/>
                      <a:r>
                        <a:rPr kumimoji="1" lang="en-US" altLang="ja-JP" sz="800" b="0" dirty="0">
                          <a:latin typeface="Times New Roman" panose="02020603050405020304" pitchFamily="18" charset="0"/>
                          <a:cs typeface="Times New Roman" panose="02020603050405020304" pitchFamily="18" charset="0"/>
                        </a:rPr>
                        <a:t>   Corticosteroids</a:t>
                      </a: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 (20.7)</a:t>
                      </a:r>
                    </a:p>
                  </a:txBody>
                  <a:tcPr marL="7798" marR="7798" marT="7798" marB="0" anchor="ctr">
                    <a:lnL>
                      <a:noFill/>
                    </a:lnL>
                    <a:lnR>
                      <a:noFill/>
                    </a:lnR>
                    <a:lnT>
                      <a:noFill/>
                    </a:lnT>
                    <a:lnB>
                      <a:noFill/>
                    </a:lnB>
                  </a:tcPr>
                </a:tc>
                <a:extLst>
                  <a:ext uri="{0D108BD9-81ED-4DB2-BD59-A6C34878D82A}">
                    <a16:rowId xmlns:a16="http://schemas.microsoft.com/office/drawing/2014/main" val="844354928"/>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Immunosupressant</a:t>
                      </a:r>
                    </a:p>
                  </a:txBody>
                  <a:tcPr marL="7798" marR="7798" marT="779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 (13.8)</a:t>
                      </a:r>
                    </a:p>
                  </a:txBody>
                  <a:tcPr marL="7798" marR="7798" marT="7798"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8213925"/>
                  </a:ext>
                </a:extLst>
              </a:tr>
              <a:tr h="145045">
                <a:tc gridSpan="2">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Abbreviations: HIV, human immunodeficiency virus</a:t>
                      </a:r>
                    </a:p>
                  </a:txBody>
                  <a:tcPr marL="7798" marR="7798" marT="7798"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fontAlgn="ct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751116063"/>
                  </a:ext>
                </a:extLst>
              </a:tr>
            </a:tbl>
          </a:graphicData>
        </a:graphic>
      </p:graphicFrame>
    </p:spTree>
    <p:extLst>
      <p:ext uri="{BB962C8B-B14F-4D97-AF65-F5344CB8AC3E}">
        <p14:creationId xmlns:p14="http://schemas.microsoft.com/office/powerpoint/2010/main" val="1914295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B76C2EB9-7636-4F2A-893F-A8F756B07C75}"/>
              </a:ext>
            </a:extLst>
          </p:cNvPr>
          <p:cNvGraphicFramePr>
            <a:graphicFrameLocks noGrp="1"/>
          </p:cNvGraphicFramePr>
          <p:nvPr>
            <p:extLst>
              <p:ext uri="{D42A27DB-BD31-4B8C-83A1-F6EECF244321}">
                <p14:modId xmlns:p14="http://schemas.microsoft.com/office/powerpoint/2010/main" val="3908443332"/>
              </p:ext>
            </p:extLst>
          </p:nvPr>
        </p:nvGraphicFramePr>
        <p:xfrm>
          <a:off x="621656" y="752835"/>
          <a:ext cx="5643264" cy="1784979"/>
        </p:xfrm>
        <a:graphic>
          <a:graphicData uri="http://schemas.openxmlformats.org/drawingml/2006/table">
            <a:tbl>
              <a:tblPr/>
              <a:tblGrid>
                <a:gridCol w="1368000">
                  <a:extLst>
                    <a:ext uri="{9D8B030D-6E8A-4147-A177-3AD203B41FA5}">
                      <a16:colId xmlns:a16="http://schemas.microsoft.com/office/drawing/2014/main" val="2230454419"/>
                    </a:ext>
                  </a:extLst>
                </a:gridCol>
                <a:gridCol w="1152000">
                  <a:extLst>
                    <a:ext uri="{9D8B030D-6E8A-4147-A177-3AD203B41FA5}">
                      <a16:colId xmlns:a16="http://schemas.microsoft.com/office/drawing/2014/main" val="3611413669"/>
                    </a:ext>
                  </a:extLst>
                </a:gridCol>
                <a:gridCol w="873088">
                  <a:extLst>
                    <a:ext uri="{9D8B030D-6E8A-4147-A177-3AD203B41FA5}">
                      <a16:colId xmlns:a16="http://schemas.microsoft.com/office/drawing/2014/main" val="945855222"/>
                    </a:ext>
                  </a:extLst>
                </a:gridCol>
                <a:gridCol w="873088">
                  <a:extLst>
                    <a:ext uri="{9D8B030D-6E8A-4147-A177-3AD203B41FA5}">
                      <a16:colId xmlns:a16="http://schemas.microsoft.com/office/drawing/2014/main" val="617401407"/>
                    </a:ext>
                  </a:extLst>
                </a:gridCol>
                <a:gridCol w="873088">
                  <a:extLst>
                    <a:ext uri="{9D8B030D-6E8A-4147-A177-3AD203B41FA5}">
                      <a16:colId xmlns:a16="http://schemas.microsoft.com/office/drawing/2014/main" val="761523706"/>
                    </a:ext>
                  </a:extLst>
                </a:gridCol>
                <a:gridCol w="504000">
                  <a:extLst>
                    <a:ext uri="{9D8B030D-6E8A-4147-A177-3AD203B41FA5}">
                      <a16:colId xmlns:a16="http://schemas.microsoft.com/office/drawing/2014/main" val="3878431377"/>
                    </a:ext>
                  </a:extLst>
                </a:gridCol>
              </a:tblGrid>
              <a:tr h="0">
                <a:tc gridSpan="5">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Table 2.The number of synergistic and antagonistic combination with clarithromycin and each antimicrobial</a:t>
                      </a: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lnL w="12700" cmpd="sng">
                      <a:noFill/>
                      <a:prstDash val="solid"/>
                    </a:lnL>
                  </a:tcPr>
                </a:tc>
                <a:tc hMerge="1">
                  <a:txBody>
                    <a:bodyPr/>
                    <a:lstStyle/>
                    <a:p>
                      <a:pPr algn="ctr" fontAlgn="ct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lnL w="12700" cmpd="sng">
                      <a:noFill/>
                      <a:prstDash val="solid"/>
                    </a:ln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0380614"/>
                  </a:ext>
                </a:extLst>
              </a:tr>
              <a:tr h="0">
                <a:tc>
                  <a:txBody>
                    <a:bodyPr/>
                    <a:lstStyle/>
                    <a:p>
                      <a:pPr algn="l" fontAlgn="ct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endParaRPr kumimoji="1" lang="ja-JP" altLang="en-US" sz="800" dirty="0">
                        <a:solidFill>
                          <a:schemeClr val="tx1"/>
                        </a:solidFill>
                        <a:latin typeface="Times New Roman" panose="02020603050405020304" pitchFamily="18" charset="0"/>
                        <a:cs typeface="Times New Roman" panose="02020603050405020304" pitchFamily="18" charset="0"/>
                      </a:endParaRPr>
                    </a:p>
                  </a:txBody>
                  <a:tcPr marL="7231" marR="7231" marT="7231" marB="0" anchor="ctr">
                    <a:lnL>
                      <a:noFill/>
                    </a:lnL>
                    <a:lnR>
                      <a:noFill/>
                    </a:lnR>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CLR/AMK</a:t>
                      </a: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CLR/IPM</a:t>
                      </a: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CLR/MXF</a:t>
                      </a: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68342"/>
                  </a:ext>
                </a:extLst>
              </a:tr>
              <a:tr h="0">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Species</a:t>
                      </a:r>
                      <a:endPar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Categories of FIC index</a:t>
                      </a:r>
                      <a:endParaRPr kumimoji="1" lang="ja-JP" altLang="en-US" sz="800" dirty="0">
                        <a:solidFill>
                          <a:schemeClr val="tx1"/>
                        </a:solidFill>
                        <a:latin typeface="Times New Roman" panose="02020603050405020304" pitchFamily="18" charset="0"/>
                        <a:cs typeface="Times New Roman" panose="02020603050405020304" pitchFamily="18" charset="0"/>
                      </a:endParaRPr>
                    </a:p>
                  </a:txBody>
                  <a:tcPr marL="7231" marR="7231" marT="7231"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N (%, Adjusted residual)</a:t>
                      </a:r>
                    </a:p>
                  </a:txBody>
                  <a:tcPr marL="7231" marR="7231" marT="7231" marB="0" anchor="ctr">
                    <a:lnL w="12700" cmpd="sng">
                      <a:noFill/>
                      <a:prstDash val="soli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p </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value</a:t>
                      </a: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9762141"/>
                  </a:ext>
                </a:extLst>
              </a:tr>
              <a:tr h="0">
                <a:tc>
                  <a:txBody>
                    <a:bodyPr/>
                    <a:lstStyle/>
                    <a:p>
                      <a:pPr algn="l" fontAlgn="ct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M.abscessus</a:t>
                      </a:r>
                      <a:r>
                        <a:rPr lang="ja-JP" alt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complex</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Synergy + Additive</a:t>
                      </a:r>
                    </a:p>
                  </a:txBody>
                  <a:tcPr marL="8058" marR="8058" marT="8058" marB="0" anchor="ctr">
                    <a:lnL w="12700" cmpd="sng">
                      <a:noFill/>
                      <a:prstDash val="solid"/>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(17.2, -1.5)</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14 (48.3, 3.1**)</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(17.2, -1.5)</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0.001**</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25414056"/>
                  </a:ext>
                </a:extLst>
              </a:tr>
              <a:tr h="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N=29†</a:t>
                      </a:r>
                    </a:p>
                  </a:txBody>
                  <a:tcPr marL="8058" marR="8058" marT="8058" marB="0" anchor="ctr">
                    <a:lnL>
                      <a:noFill/>
                    </a:lnL>
                    <a:lnR>
                      <a:noFill/>
                    </a:lnR>
                    <a:lnT w="12700" cap="flat" cmpd="sng" algn="ctr">
                      <a:noFill/>
                      <a:prstDash val="solid"/>
                      <a:round/>
                      <a:headEnd type="none" w="med" len="med"/>
                      <a:tailEnd type="none" w="med" len="med"/>
                    </a:lnT>
                    <a:lnB>
                      <a:noFill/>
                    </a:lnB>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Indifference + Antagonism</a:t>
                      </a:r>
                    </a:p>
                  </a:txBody>
                  <a:tcPr marL="8058" marR="8058" marT="8058" marB="0" anchor="ctr">
                    <a:lnL w="12700" cmpd="sng">
                      <a:noFill/>
                      <a:prstDash val="soli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24 (82.8, 1.5)</a:t>
                      </a:r>
                    </a:p>
                  </a:txBody>
                  <a:tcPr marL="8058" marR="8058" marT="8058" marB="0" anchor="ctr">
                    <a:lnL>
                      <a:noFill/>
                    </a:lnL>
                    <a:lnR>
                      <a:noFill/>
                    </a:lnR>
                    <a:lnT w="12700" cap="flat" cmpd="sng" algn="ctr">
                      <a:noFill/>
                      <a:prstDash val="solid"/>
                      <a:round/>
                      <a:headEnd type="none" w="med" len="med"/>
                      <a:tailEnd type="none" w="med" len="med"/>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15 (51.7, -3.1**)</a:t>
                      </a:r>
                    </a:p>
                  </a:txBody>
                  <a:tcPr marL="8058" marR="8058" marT="8058" marB="0" anchor="ctr">
                    <a:lnL>
                      <a:noFill/>
                    </a:lnL>
                    <a:lnR>
                      <a:noFill/>
                    </a:lnR>
                    <a:lnT w="12700" cap="flat" cmpd="sng" algn="ctr">
                      <a:noFill/>
                      <a:prstDash val="solid"/>
                      <a:round/>
                      <a:headEnd type="none" w="med" len="med"/>
                      <a:tailEnd type="none" w="med" len="med"/>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24 (82.8, 1.5)</a:t>
                      </a:r>
                    </a:p>
                  </a:txBody>
                  <a:tcPr marL="8058" marR="8058" marT="8058" marB="0" anchor="ctr">
                    <a:lnL>
                      <a:noFill/>
                    </a:lnL>
                    <a:lnR>
                      <a:noFill/>
                    </a:lnR>
                    <a:lnT w="12700" cap="flat" cmpd="sng" algn="ctr">
                      <a:noFill/>
                      <a:prstDash val="solid"/>
                      <a:round/>
                      <a:headEnd type="none" w="med" len="med"/>
                      <a:tailEnd type="none" w="med" len="med"/>
                    </a:lnT>
                    <a:lnB>
                      <a:noFill/>
                    </a:lnB>
                    <a:noFill/>
                  </a:tcPr>
                </a:tc>
                <a:tc>
                  <a:txBody>
                    <a:bodyPr/>
                    <a:lstStyle/>
                    <a:p>
                      <a:pPr algn="ctr" fontAlgn="ct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noFill/>
                      <a:prstDash val="solid"/>
                      <a:round/>
                      <a:headEnd type="none" w="med" len="med"/>
                      <a:tailEnd type="none" w="med" len="med"/>
                    </a:lnT>
                    <a:lnB>
                      <a:noFill/>
                    </a:lnB>
                    <a:noFill/>
                  </a:tcPr>
                </a:tc>
                <a:extLst>
                  <a:ext uri="{0D108BD9-81ED-4DB2-BD59-A6C34878D82A}">
                    <a16:rowId xmlns:a16="http://schemas.microsoft.com/office/drawing/2014/main" val="1347035122"/>
                  </a:ext>
                </a:extLst>
              </a:tr>
              <a:tr h="0">
                <a:tc>
                  <a:txBody>
                    <a:bodyPr/>
                    <a:lstStyle/>
                    <a:p>
                      <a:pPr algn="l" fontAlgn="ct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 abscessus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 </a:t>
                      </a: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massiliense</a:t>
                      </a:r>
                    </a:p>
                  </a:txBody>
                  <a:tcPr marL="8058" marR="8058" marT="8058" marB="0" anchor="ctr">
                    <a:lnL>
                      <a:noFill/>
                    </a:lnL>
                    <a:lnR>
                      <a:noFill/>
                    </a:lnR>
                    <a:lnT>
                      <a:noFill/>
                    </a:lnT>
                    <a:lnB>
                      <a:noFill/>
                    </a:lnB>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Synergy + Additive</a:t>
                      </a:r>
                    </a:p>
                  </a:txBody>
                  <a:tcPr marL="8058" marR="8058" marT="8058" marB="0" anchor="ctr">
                    <a:lnL w="12700" cmpd="sng">
                      <a:noFill/>
                      <a:prstDash val="solid"/>
                    </a:lnL>
                    <a:lnR>
                      <a:noFill/>
                    </a:lnR>
                    <a:lnT>
                      <a:noFill/>
                    </a:lnT>
                    <a:lnB>
                      <a:noFill/>
                    </a:lnB>
                    <a:lnTlToBr w="12700" cmpd="sng">
                      <a:noFill/>
                      <a:prstDash val="solid"/>
                    </a:lnTlToBr>
                    <a:lnBlToTr w="12700" cmpd="sng">
                      <a:noFill/>
                      <a:prstDash val="solid"/>
                    </a:lnBlToTr>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 (16.7, -1.3)</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9 (50.0, 2.6**)</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3 (16.7, -1.3)</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0.036*</a:t>
                      </a:r>
                    </a:p>
                  </a:txBody>
                  <a:tcPr marL="8058" marR="8058" marT="8058" marB="0" anchor="ctr">
                    <a:lnL>
                      <a:noFill/>
                    </a:lnL>
                    <a:lnR>
                      <a:noFill/>
                    </a:lnR>
                    <a:lnT>
                      <a:noFill/>
                    </a:lnT>
                    <a:lnB>
                      <a:noFill/>
                    </a:lnB>
                    <a:noFill/>
                  </a:tcPr>
                </a:tc>
                <a:extLst>
                  <a:ext uri="{0D108BD9-81ED-4DB2-BD59-A6C34878D82A}">
                    <a16:rowId xmlns:a16="http://schemas.microsoft.com/office/drawing/2014/main" val="2566135473"/>
                  </a:ext>
                </a:extLst>
              </a:tr>
              <a:tr h="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N=18</a:t>
                      </a:r>
                    </a:p>
                  </a:txBody>
                  <a:tcPr marL="8058" marR="8058" marT="8058" marB="0" anchor="ctr">
                    <a:lnL>
                      <a:noFill/>
                    </a:lnL>
                    <a:lnR>
                      <a:noFill/>
                    </a:lnR>
                    <a:lnT>
                      <a:noFill/>
                    </a:lnT>
                    <a:lnB>
                      <a:noFill/>
                    </a:lnB>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Indifference + Antagonism</a:t>
                      </a:r>
                    </a:p>
                  </a:txBody>
                  <a:tcPr marL="8058" marR="8058" marT="8058" marB="0" anchor="ctr">
                    <a:lnL w="12700" cmpd="sng">
                      <a:noFill/>
                      <a:prstDash val="solid"/>
                    </a:lnL>
                    <a:lnR>
                      <a:noFill/>
                    </a:lnR>
                    <a:lnT>
                      <a:noFill/>
                    </a:lnT>
                    <a:lnB>
                      <a:noFill/>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15 (83.3, 1.3)</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9 (50.0, -2.6**)</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15 (83.3, 1.3)</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678958890"/>
                  </a:ext>
                </a:extLst>
              </a:tr>
              <a:tr h="0">
                <a:tc>
                  <a:txBody>
                    <a:bodyPr/>
                    <a:lstStyle/>
                    <a:p>
                      <a:pPr algn="l" fontAlgn="ct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 abscessus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a:t>
                      </a: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abscessus</a:t>
                      </a:r>
                    </a:p>
                  </a:txBody>
                  <a:tcPr marL="8058" marR="8058" marT="8058" marB="0" anchor="ctr">
                    <a:lnL>
                      <a:noFill/>
                    </a:lnL>
                    <a:lnR>
                      <a:noFill/>
                    </a:lnR>
                    <a:lnT>
                      <a:noFill/>
                    </a:lnT>
                    <a:lnB>
                      <a:noFill/>
                    </a:lnB>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Synergy + Additive</a:t>
                      </a:r>
                    </a:p>
                  </a:txBody>
                  <a:tcPr marL="8058" marR="8058" marT="8058" marB="0" anchor="ctr">
                    <a:lnL w="12700" cmpd="sng">
                      <a:noFill/>
                      <a:prstDash val="solid"/>
                    </a:lnL>
                    <a:lnR>
                      <a:noFill/>
                    </a:lnR>
                    <a:lnT>
                      <a:noFill/>
                    </a:lnT>
                    <a:lnB>
                      <a:noFill/>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 (20.0, -0.8)</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(50.0, 1.7)</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 (20.0, -0.8)</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0.24</a:t>
                      </a:r>
                    </a:p>
                  </a:txBody>
                  <a:tcPr marL="8058" marR="8058" marT="8058" marB="0" anchor="ctr">
                    <a:lnL>
                      <a:noFill/>
                    </a:lnL>
                    <a:lnR>
                      <a:noFill/>
                    </a:lnR>
                    <a:lnT>
                      <a:noFill/>
                    </a:lnT>
                    <a:lnB>
                      <a:noFill/>
                    </a:lnB>
                    <a:noFill/>
                  </a:tcPr>
                </a:tc>
                <a:extLst>
                  <a:ext uri="{0D108BD9-81ED-4DB2-BD59-A6C34878D82A}">
                    <a16:rowId xmlns:a16="http://schemas.microsoft.com/office/drawing/2014/main" val="423795934"/>
                  </a:ext>
                </a:extLst>
              </a:tr>
              <a:tr h="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N=10</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Indifference + Antagonism</a:t>
                      </a:r>
                    </a:p>
                  </a:txBody>
                  <a:tcPr marL="8058" marR="8058" marT="8058" marB="0" anchor="ctr">
                    <a:lnL w="12700" cmpd="sng">
                      <a:noFill/>
                      <a:prstDash val="soli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 (80.0, 0.8)</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(50.0, -1.7)</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 (80.0, 0.8)</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8378495"/>
                  </a:ext>
                </a:extLst>
              </a:tr>
              <a:tr h="0">
                <a:tc gridSpan="6">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including </a:t>
                      </a: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 abscessus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a:t>
                      </a: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boletii</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(n=1)</a:t>
                      </a:r>
                      <a:endPar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 &lt;0.05, ** </a:t>
                      </a: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&lt;0.01</a:t>
                      </a:r>
                      <a:endPar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marL="0" indent="0" algn="l" fontAlgn="ctr">
                        <a:buFont typeface="Arial" panose="020B0604020202020204" pitchFamily="34" charset="0"/>
                        <a:buNone/>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adjusted residuals &gt; |1.96|, ** adjusted residuals &gt; |2.58|</a:t>
                      </a:r>
                    </a:p>
                    <a:p>
                      <a:pPr marL="0" marR="0" lvl="0" indent="0" algn="l" defTabSz="685800" rtl="0" eaLnBrk="1" fontAlgn="ctr" latinLnBrk="0" hangingPunct="1">
                        <a:lnSpc>
                          <a:spcPct val="100000"/>
                        </a:lnSpc>
                        <a:spcBef>
                          <a:spcPts val="0"/>
                        </a:spcBef>
                        <a:spcAft>
                          <a:spcPts val="0"/>
                        </a:spcAft>
                        <a:buClrTx/>
                        <a:buSzTx/>
                        <a:buFont typeface="Arial" panose="020B0604020202020204" pitchFamily="34" charset="0"/>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Abbreviations: </a:t>
                      </a:r>
                      <a:r>
                        <a:rPr kumimoji="1" lang="en-US" altLang="ja-JP" sz="800" kern="1200" dirty="0">
                          <a:solidFill>
                            <a:schemeClr val="tx1"/>
                          </a:solidFill>
                          <a:effectLst/>
                          <a:latin typeface="Times New Roman" panose="02020603050405020304" pitchFamily="18" charset="0"/>
                          <a:ea typeface="+mn-ea"/>
                          <a:cs typeface="Times New Roman" panose="02020603050405020304" pitchFamily="18" charset="0"/>
                        </a:rPr>
                        <a:t>FIC index, fractional inhibitory concentration index; CLR, clarithromycin; AMK, amikacin; IPM, imipenem; </a:t>
                      </a:r>
                    </a:p>
                    <a:p>
                      <a:pPr marL="0" marR="0" lvl="0" indent="0" algn="l" defTabSz="685800"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en-US" altLang="ja-JP" sz="800" kern="1200" dirty="0">
                          <a:solidFill>
                            <a:schemeClr val="tx1"/>
                          </a:solidFill>
                          <a:effectLst/>
                          <a:latin typeface="Times New Roman" panose="02020603050405020304" pitchFamily="18" charset="0"/>
                          <a:ea typeface="+mn-ea"/>
                          <a:cs typeface="Times New Roman" panose="02020603050405020304" pitchFamily="18" charset="0"/>
                        </a:rPr>
                        <a:t>MXF, moxifloxacin</a:t>
                      </a:r>
                      <a:endParaRPr lang="ja-JP" altLang="ja-JP" sz="800" dirty="0">
                        <a:solidFill>
                          <a:schemeClr val="tx1"/>
                        </a:solidFill>
                        <a:effectLst/>
                        <a:latin typeface="Times New Roman" panose="02020603050405020304" pitchFamily="18" charset="0"/>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kumimoji="1" lang="ja-JP" altLang="en-US"/>
                    </a:p>
                  </a:txBody>
                  <a:tcPr>
                    <a:lnL w="12700" cmpd="sng">
                      <a:noFill/>
                      <a:prstDash val="solid"/>
                    </a:lnL>
                    <a:lnT w="12700" cap="flat" cmpd="sng" algn="ctr">
                      <a:solidFill>
                        <a:schemeClr val="tx1"/>
                      </a:solidFill>
                      <a:prstDash val="solid"/>
                      <a:round/>
                      <a:headEnd type="none" w="med" len="med"/>
                      <a:tailEnd type="none" w="med" len="med"/>
                    </a:lnT>
                  </a:tcPr>
                </a:tc>
                <a:tc hMerge="1">
                  <a:txBody>
                    <a:bodyPr/>
                    <a:lstStyle/>
                    <a:p>
                      <a:pPr algn="ctr" fontAlgn="ct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noFill/>
                  </a:tcPr>
                </a:tc>
                <a:tc hMerge="1">
                  <a:txBody>
                    <a:bodyPr/>
                    <a:lstStyle/>
                    <a:p>
                      <a:pPr algn="ctr" fontAlgn="ct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noFill/>
                  </a:tcPr>
                </a:tc>
                <a:tc hMerge="1">
                  <a:txBody>
                    <a:bodyPr/>
                    <a:lstStyle/>
                    <a:p>
                      <a:endParaRPr kumimoji="1" lang="ja-JP" altLang="en-US"/>
                    </a:p>
                  </a:txBody>
                  <a:tcPr>
                    <a:lnL w="12700" cmpd="sng">
                      <a:noFill/>
                      <a:prstDash val="solid"/>
                    </a:lnL>
                    <a:lnT w="12700" cap="flat" cmpd="sng" algn="ctr">
                      <a:solidFill>
                        <a:schemeClr val="tx1"/>
                      </a:solidFill>
                      <a:prstDash val="solid"/>
                      <a:round/>
                      <a:headEnd type="none" w="med" len="med"/>
                      <a:tailEnd type="none" w="med" len="med"/>
                    </a:lnT>
                  </a:tcPr>
                </a:tc>
                <a:tc hMerge="1">
                  <a:txBody>
                    <a:bodyPr/>
                    <a:lstStyle/>
                    <a:p>
                      <a:pPr algn="l" fontAlgn="ct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noFill/>
                      <a:prstDash val="solid"/>
                      <a:round/>
                      <a:headEnd type="none" w="med" len="med"/>
                      <a:tailEnd type="none" w="med" len="med"/>
                    </a:lnT>
                    <a:lnB>
                      <a:noFill/>
                    </a:lnB>
                  </a:tcPr>
                </a:tc>
                <a:extLst>
                  <a:ext uri="{0D108BD9-81ED-4DB2-BD59-A6C34878D82A}">
                    <a16:rowId xmlns:a16="http://schemas.microsoft.com/office/drawing/2014/main" val="3656939246"/>
                  </a:ext>
                </a:extLst>
              </a:tr>
            </a:tbl>
          </a:graphicData>
        </a:graphic>
      </p:graphicFrame>
    </p:spTree>
    <p:extLst>
      <p:ext uri="{BB962C8B-B14F-4D97-AF65-F5344CB8AC3E}">
        <p14:creationId xmlns:p14="http://schemas.microsoft.com/office/powerpoint/2010/main" val="2199151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9358A72A-7A62-40DE-BE69-56F8D7EBA34B}"/>
              </a:ext>
            </a:extLst>
          </p:cNvPr>
          <p:cNvGraphicFramePr>
            <a:graphicFrameLocks noGrp="1"/>
          </p:cNvGraphicFramePr>
          <p:nvPr>
            <p:extLst>
              <p:ext uri="{D42A27DB-BD31-4B8C-83A1-F6EECF244321}">
                <p14:modId xmlns:p14="http://schemas.microsoft.com/office/powerpoint/2010/main" val="2509917022"/>
              </p:ext>
            </p:extLst>
          </p:nvPr>
        </p:nvGraphicFramePr>
        <p:xfrm>
          <a:off x="668854" y="1234460"/>
          <a:ext cx="4536000" cy="3098732"/>
        </p:xfrm>
        <a:graphic>
          <a:graphicData uri="http://schemas.openxmlformats.org/drawingml/2006/table">
            <a:tbl>
              <a:tblPr/>
              <a:tblGrid>
                <a:gridCol w="1260000">
                  <a:extLst>
                    <a:ext uri="{9D8B030D-6E8A-4147-A177-3AD203B41FA5}">
                      <a16:colId xmlns:a16="http://schemas.microsoft.com/office/drawing/2014/main" val="2230454419"/>
                    </a:ext>
                  </a:extLst>
                </a:gridCol>
                <a:gridCol w="504000">
                  <a:extLst>
                    <a:ext uri="{9D8B030D-6E8A-4147-A177-3AD203B41FA5}">
                      <a16:colId xmlns:a16="http://schemas.microsoft.com/office/drawing/2014/main" val="53797481"/>
                    </a:ext>
                  </a:extLst>
                </a:gridCol>
                <a:gridCol w="1188000">
                  <a:extLst>
                    <a:ext uri="{9D8B030D-6E8A-4147-A177-3AD203B41FA5}">
                      <a16:colId xmlns:a16="http://schemas.microsoft.com/office/drawing/2014/main" val="945855222"/>
                    </a:ext>
                  </a:extLst>
                </a:gridCol>
                <a:gridCol w="1188000">
                  <a:extLst>
                    <a:ext uri="{9D8B030D-6E8A-4147-A177-3AD203B41FA5}">
                      <a16:colId xmlns:a16="http://schemas.microsoft.com/office/drawing/2014/main" val="617401407"/>
                    </a:ext>
                  </a:extLst>
                </a:gridCol>
                <a:gridCol w="396000">
                  <a:extLst>
                    <a:ext uri="{9D8B030D-6E8A-4147-A177-3AD203B41FA5}">
                      <a16:colId xmlns:a16="http://schemas.microsoft.com/office/drawing/2014/main" val="2909173093"/>
                    </a:ext>
                  </a:extLst>
                </a:gridCol>
              </a:tblGrid>
              <a:tr h="144000">
                <a:tc gridSpan="5">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Table 3. The number of synergistic and antagonistic combination with clarithromycin and imipenem in each clinical status</a:t>
                      </a: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hMerge="1">
                  <a:txBody>
                    <a:bodyPr/>
                    <a:lstStyle/>
                    <a:p>
                      <a:pPr algn="ctr" fontAlgn="ct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0380614"/>
                  </a:ext>
                </a:extLst>
              </a:tr>
              <a:tr h="144000">
                <a:tc gridSpan="2">
                  <a:txBody>
                    <a:bodyPr/>
                    <a:lstStyle/>
                    <a:p>
                      <a:pPr algn="l" fontAlgn="ct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kumimoji="1" lang="ja-JP" altLang="en-US"/>
                    </a:p>
                  </a:txBody>
                  <a:tcPr/>
                </a:tc>
                <a:tc gridSpan="2">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FIC index</a:t>
                      </a:r>
                      <a:r>
                        <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3568342"/>
                  </a:ext>
                </a:extLst>
              </a:tr>
              <a:tr h="144000">
                <a:tc gridSpan="2">
                  <a:txBody>
                    <a:bodyPr/>
                    <a:lstStyle/>
                    <a:p>
                      <a:pPr algn="l" fontAlgn="ctr"/>
                      <a:endParaRPr 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Synergy + Additive</a:t>
                      </a:r>
                    </a:p>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N=14 (%)</a:t>
                      </a:r>
                    </a:p>
                  </a:txBody>
                  <a:tcPr marL="7231" marR="7231" marT="7231" marB="0" anchor="ctr">
                    <a:lnL w="12700" cmpd="sng">
                      <a:noFill/>
                      <a:prstDash val="soli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Indifference + Antagonism</a:t>
                      </a:r>
                    </a:p>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N=15 (%)</a:t>
                      </a: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a:t>
                      </a: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9762141"/>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Age</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&lt;65 years</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(24.1)</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(24.1)</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0.86</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25414056"/>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≥65 years</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(24.1)</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8 (27.6)</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2566135473"/>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Sex</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Male</a:t>
                      </a:r>
                    </a:p>
                  </a:txBody>
                  <a:tcPr marL="8058" marR="8058" marT="8058" marB="0" anchor="ctr">
                    <a:lnL>
                      <a:noFill/>
                    </a:lnL>
                    <a:lnR>
                      <a:noFill/>
                    </a:lnR>
                    <a:lnT>
                      <a:noFill/>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(20.7)</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(20.7)</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0.88</a:t>
                      </a:r>
                    </a:p>
                  </a:txBody>
                  <a:tcPr marL="8058" marR="8058" marT="8058" marB="0" anchor="ctr">
                    <a:lnL>
                      <a:noFill/>
                    </a:lnL>
                    <a:lnR>
                      <a:noFill/>
                    </a:lnR>
                    <a:lnT>
                      <a:noFill/>
                    </a:lnT>
                    <a:lnB>
                      <a:noFill/>
                    </a:lnB>
                    <a:noFill/>
                  </a:tcPr>
                </a:tc>
                <a:extLst>
                  <a:ext uri="{0D108BD9-81ED-4DB2-BD59-A6C34878D82A}">
                    <a16:rowId xmlns:a16="http://schemas.microsoft.com/office/drawing/2014/main" val="423795934"/>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Female</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(27.6)</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 (31.0)</a:t>
                      </a:r>
                    </a:p>
                  </a:txBody>
                  <a:tcPr marL="8058" marR="8058" marT="8058" marB="0" anchor="ctr">
                    <a:lnL>
                      <a:noFill/>
                    </a:lnL>
                    <a:lnR>
                      <a:noFill/>
                    </a:lnR>
                    <a:lnT>
                      <a:noFill/>
                    </a:lnT>
                    <a:lnB>
                      <a:noFill/>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3205289846"/>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Smoking history</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Yes</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 (10.3)</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(20.7)</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0.43</a:t>
                      </a:r>
                    </a:p>
                  </a:txBody>
                  <a:tcPr marL="8058" marR="8058" marT="8058" marB="0" anchor="ctr">
                    <a:lnL>
                      <a:noFill/>
                    </a:lnL>
                    <a:lnR>
                      <a:noFill/>
                    </a:lnR>
                    <a:lnT>
                      <a:noFill/>
                    </a:lnT>
                    <a:lnB>
                      <a:noFill/>
                    </a:lnB>
                    <a:noFill/>
                  </a:tcPr>
                </a:tc>
                <a:extLst>
                  <a:ext uri="{0D108BD9-81ED-4DB2-BD59-A6C34878D82A}">
                    <a16:rowId xmlns:a16="http://schemas.microsoft.com/office/drawing/2014/main" val="1358358641"/>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No</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11 (37.9)</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 (31.0)</a:t>
                      </a:r>
                    </a:p>
                  </a:txBody>
                  <a:tcPr marL="8058" marR="8058" marT="8058" marB="0" anchor="ctr">
                    <a:lnL>
                      <a:noFill/>
                    </a:lnL>
                    <a:lnR>
                      <a:noFill/>
                    </a:lnR>
                    <a:lnT>
                      <a:noFill/>
                    </a:lnT>
                    <a:lnB>
                      <a:noFill/>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3045539640"/>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With bronchiectasis</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Yes</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 (13.8)</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(20.7)</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0.70</a:t>
                      </a:r>
                    </a:p>
                  </a:txBody>
                  <a:tcPr marL="8058" marR="8058" marT="8058" marB="0" anchor="ctr">
                    <a:lnL>
                      <a:noFill/>
                    </a:lnL>
                    <a:lnR>
                      <a:noFill/>
                    </a:lnR>
                    <a:lnT>
                      <a:noFill/>
                    </a:lnT>
                    <a:lnB>
                      <a:noFill/>
                    </a:lnB>
                    <a:noFill/>
                  </a:tcPr>
                </a:tc>
                <a:extLst>
                  <a:ext uri="{0D108BD9-81ED-4DB2-BD59-A6C34878D82A}">
                    <a16:rowId xmlns:a16="http://schemas.microsoft.com/office/drawing/2014/main" val="4055469599"/>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No</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 (31.0)</a:t>
                      </a:r>
                    </a:p>
                  </a:txBody>
                  <a:tcPr marL="8058" marR="8058" marT="8058" marB="0" anchor="ctr">
                    <a:lnL>
                      <a:noFill/>
                    </a:lnL>
                    <a:lnR>
                      <a:noFill/>
                    </a:lnR>
                    <a:lnT>
                      <a:noFill/>
                    </a:lnT>
                    <a:lnB>
                      <a:noFill/>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2727872440"/>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With immunosuppression</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Yes</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 (17.2)</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0.040*</a:t>
                      </a:r>
                    </a:p>
                  </a:txBody>
                  <a:tcPr marL="8058" marR="8058" marT="8058" marB="0" anchor="ctr">
                    <a:lnL>
                      <a:noFill/>
                    </a:lnL>
                    <a:lnR>
                      <a:noFill/>
                    </a:lnR>
                    <a:lnT>
                      <a:noFill/>
                    </a:lnT>
                    <a:lnB>
                      <a:noFill/>
                    </a:lnB>
                    <a:noFill/>
                  </a:tcPr>
                </a:tc>
                <a:extLst>
                  <a:ext uri="{0D108BD9-81ED-4DB2-BD59-A6C34878D82A}">
                    <a16:rowId xmlns:a16="http://schemas.microsoft.com/office/drawing/2014/main" val="179672476"/>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No</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 (13.8)</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8058" marR="8058" marT="8058" marB="0" anchor="ctr">
                    <a:lnL>
                      <a:noFill/>
                    </a:lnL>
                    <a:lnR>
                      <a:noFill/>
                    </a:lnR>
                    <a:lnT>
                      <a:noFill/>
                    </a:lnT>
                    <a:lnB>
                      <a:noFill/>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1370489922"/>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Pretreatment of antibiotics</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Yes</a:t>
                      </a:r>
                    </a:p>
                  </a:txBody>
                  <a:tcPr marL="8058" marR="8058" marT="8058" marB="0" anchor="ctr">
                    <a:lnL>
                      <a:noFill/>
                    </a:lnL>
                    <a:lnR>
                      <a:noFill/>
                    </a:lnR>
                    <a:lnT>
                      <a:noFill/>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(20.7)</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(27.6)</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0.57</a:t>
                      </a:r>
                    </a:p>
                  </a:txBody>
                  <a:tcPr marL="8058" marR="8058" marT="8058" marB="0" anchor="ctr">
                    <a:lnL>
                      <a:noFill/>
                    </a:lnL>
                    <a:lnR>
                      <a:noFill/>
                    </a:lnR>
                    <a:lnT>
                      <a:noFill/>
                    </a:lnT>
                    <a:lnB>
                      <a:noFill/>
                    </a:lnB>
                    <a:noFill/>
                  </a:tcPr>
                </a:tc>
                <a:extLst>
                  <a:ext uri="{0D108BD9-81ED-4DB2-BD59-A6C34878D82A}">
                    <a16:rowId xmlns:a16="http://schemas.microsoft.com/office/drawing/2014/main" val="2401099783"/>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w="12700"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No</a:t>
                      </a:r>
                    </a:p>
                  </a:txBody>
                  <a:tcPr marL="8058" marR="8058" marT="8058" marB="0" anchor="ctr">
                    <a:lnL>
                      <a:noFill/>
                    </a:lnL>
                    <a:lnR>
                      <a:noFill/>
                    </a:lnR>
                    <a:lnT>
                      <a:noFill/>
                    </a:lnT>
                    <a:lnB w="12700"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(27.6)</a:t>
                      </a:r>
                    </a:p>
                  </a:txBody>
                  <a:tcPr marL="8058" marR="8058" marT="8058" marB="0" anchor="ctr">
                    <a:lnL>
                      <a:noFill/>
                    </a:lnL>
                    <a:lnR>
                      <a:noFill/>
                    </a:lnR>
                    <a:lnT>
                      <a:noFill/>
                    </a:lnT>
                    <a:lnB w="12700" cap="flat" cmpd="sng" algn="ctr">
                      <a:noFill/>
                      <a:prstDash val="solid"/>
                      <a:round/>
                      <a:headEnd type="none" w="med" len="med"/>
                      <a:tailEnd type="none" w="med" len="med"/>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(24.1)</a:t>
                      </a:r>
                    </a:p>
                  </a:txBody>
                  <a:tcPr marL="8058" marR="8058" marT="8058" marB="0" anchor="ctr">
                    <a:lnL>
                      <a:noFill/>
                    </a:lnL>
                    <a:lnR>
                      <a:noFill/>
                    </a:lnR>
                    <a:lnT>
                      <a:noFill/>
                    </a:lnT>
                    <a:lnB w="12700" cap="flat" cmpd="sng" algn="ctr">
                      <a:noFill/>
                      <a:prstDash val="solid"/>
                      <a:round/>
                      <a:headEnd type="none" w="med" len="med"/>
                      <a:tailEnd type="none" w="med" len="med"/>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w="12700" cap="flat" cmpd="sng" algn="ctr">
                      <a:noFill/>
                      <a:prstDash val="solid"/>
                      <a:round/>
                      <a:headEnd type="none" w="med" len="med"/>
                      <a:tailEnd type="none" w="med" len="med"/>
                    </a:lnB>
                    <a:noFill/>
                  </a:tcPr>
                </a:tc>
                <a:extLst>
                  <a:ext uri="{0D108BD9-81ED-4DB2-BD59-A6C34878D82A}">
                    <a16:rowId xmlns:a16="http://schemas.microsoft.com/office/drawing/2014/main" val="237496563"/>
                  </a:ext>
                </a:extLst>
              </a:tr>
              <a:tr h="144000">
                <a:tc>
                  <a:txBody>
                    <a:bodyPr/>
                    <a:lstStyle/>
                    <a:p>
                      <a:pPr algn="l" fontAlgn="ctr"/>
                      <a:r>
                        <a:rPr lang="en-US" sz="9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erm</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(41) gene status</a:t>
                      </a:r>
                    </a:p>
                  </a:txBody>
                  <a:tcPr marL="8058" marR="8058" marT="8058"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del + C28</a:t>
                      </a:r>
                    </a:p>
                  </a:txBody>
                  <a:tcPr marL="8058" marR="8058" marT="8058"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8058" marR="8058" marT="8058"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8058" marR="8058" marT="8058"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0.78</a:t>
                      </a:r>
                    </a:p>
                  </a:txBody>
                  <a:tcPr marL="8058" marR="8058" marT="8058"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822439"/>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T28</a:t>
                      </a:r>
                    </a:p>
                  </a:txBody>
                  <a:tcPr marL="8058" marR="8058" marT="8058"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 (13.8)</a:t>
                      </a:r>
                    </a:p>
                  </a:txBody>
                  <a:tcPr marL="8058" marR="8058" marT="8058"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 (17.2)</a:t>
                      </a:r>
                    </a:p>
                  </a:txBody>
                  <a:tcPr marL="8058" marR="8058" marT="8058"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0101994"/>
                  </a:ext>
                </a:extLst>
              </a:tr>
              <a:tr h="144000">
                <a:tc gridSpan="4">
                  <a:txBody>
                    <a:bodyPr/>
                    <a:lstStyle/>
                    <a:p>
                      <a:pPr marL="0" marR="0" lvl="0" indent="0" algn="l" defTabSz="685800" rtl="0" eaLnBrk="1" fontAlgn="ctr" latinLnBrk="0" hangingPunct="1">
                        <a:lnSpc>
                          <a:spcPct val="100000"/>
                        </a:lnSpc>
                        <a:spcBef>
                          <a:spcPts val="0"/>
                        </a:spcBef>
                        <a:spcAft>
                          <a:spcPts val="0"/>
                        </a:spcAft>
                        <a:buClrTx/>
                        <a:buSzTx/>
                        <a:buFont typeface="Arial" panose="020B0604020202020204" pitchFamily="34" charset="0"/>
                        <a:buNone/>
                        <a:tabLst/>
                        <a:defRPr/>
                      </a:pPr>
                      <a:r>
                        <a:rPr lang="en-US" altLang="ja-JP" sz="900" b="0" i="0" u="none" strike="noStrike" baseline="0"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Antibiotics including clarithromycin </a:t>
                      </a: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(n=3)</a:t>
                      </a:r>
                    </a:p>
                    <a:p>
                      <a:pPr marL="0" indent="0" algn="l" fontAlgn="ctr">
                        <a:buFont typeface="Arial" panose="020B0604020202020204" pitchFamily="34" charset="0"/>
                        <a:buNone/>
                      </a:pPr>
                      <a:r>
                        <a:rPr lang="en-US" altLang="ja-JP" sz="9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 &lt;0.05, ** </a:t>
                      </a:r>
                      <a:r>
                        <a:rPr lang="en-US" altLang="ja-JP" sz="9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 &lt;0.01</a:t>
                      </a:r>
                    </a:p>
                    <a:p>
                      <a:pPr marL="0" indent="0" algn="l" fontAlgn="ctr">
                        <a:buFont typeface="Arial" panose="020B0604020202020204" pitchFamily="34" charset="0"/>
                        <a:buNone/>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Abbreviations: FIC index, fractional inhibitory concentration index; del, deletion</a:t>
                      </a: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kumimoji="1" lang="ja-JP" altLang="en-US"/>
                    </a:p>
                  </a:txBody>
                  <a:tcPr/>
                </a:tc>
                <a:tc hMerge="1">
                  <a:txBody>
                    <a:bodyPr/>
                    <a:lstStyle/>
                    <a:p>
                      <a:pPr algn="ctr" fontAlgn="ct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noFill/>
                  </a:tcPr>
                </a:tc>
                <a:tc hMerge="1">
                  <a:txBody>
                    <a:bodyPr/>
                    <a:lstStyle/>
                    <a:p>
                      <a:pPr algn="ctr" fontAlgn="ct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l" fontAlgn="ct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656939246"/>
                  </a:ext>
                </a:extLst>
              </a:tr>
            </a:tbl>
          </a:graphicData>
        </a:graphic>
      </p:graphicFrame>
    </p:spTree>
    <p:extLst>
      <p:ext uri="{BB962C8B-B14F-4D97-AF65-F5344CB8AC3E}">
        <p14:creationId xmlns:p14="http://schemas.microsoft.com/office/powerpoint/2010/main" val="382078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E61293D4-D05A-4466-9DCE-17131A92F7C4}"/>
              </a:ext>
            </a:extLst>
          </p:cNvPr>
          <p:cNvGraphicFramePr>
            <a:graphicFrameLocks noGrp="1"/>
          </p:cNvGraphicFramePr>
          <p:nvPr>
            <p:extLst>
              <p:ext uri="{D42A27DB-BD31-4B8C-83A1-F6EECF244321}">
                <p14:modId xmlns:p14="http://schemas.microsoft.com/office/powerpoint/2010/main" val="3400624002"/>
              </p:ext>
            </p:extLst>
          </p:nvPr>
        </p:nvGraphicFramePr>
        <p:xfrm>
          <a:off x="647539" y="745208"/>
          <a:ext cx="2988000" cy="1857621"/>
        </p:xfrm>
        <a:graphic>
          <a:graphicData uri="http://schemas.openxmlformats.org/drawingml/2006/table">
            <a:tbl>
              <a:tblPr>
                <a:tableStyleId>{5C22544A-7EE6-4342-B048-85BDC9FD1C3A}</a:tableStyleId>
              </a:tblPr>
              <a:tblGrid>
                <a:gridCol w="540000">
                  <a:extLst>
                    <a:ext uri="{9D8B030D-6E8A-4147-A177-3AD203B41FA5}">
                      <a16:colId xmlns:a16="http://schemas.microsoft.com/office/drawing/2014/main" val="1597366494"/>
                    </a:ext>
                  </a:extLst>
                </a:gridCol>
                <a:gridCol w="2448000">
                  <a:extLst>
                    <a:ext uri="{9D8B030D-6E8A-4147-A177-3AD203B41FA5}">
                      <a16:colId xmlns:a16="http://schemas.microsoft.com/office/drawing/2014/main" val="3622329665"/>
                    </a:ext>
                  </a:extLst>
                </a:gridCol>
              </a:tblGrid>
              <a:tr h="187200">
                <a:tc gridSpan="2">
                  <a:txBody>
                    <a:bodyPr/>
                    <a:lstStyle/>
                    <a:p>
                      <a:pPr algn="just">
                        <a:lnSpc>
                          <a:spcPts val="905"/>
                        </a:lnSpc>
                        <a:spcAft>
                          <a:spcPts val="0"/>
                        </a:spcAft>
                      </a:pPr>
                      <a:r>
                        <a:rPr lang="en-US" sz="800" b="1" kern="0" dirty="0">
                          <a:effectLst/>
                          <a:latin typeface="Times New Roman" panose="02020603050405020304" pitchFamily="18" charset="0"/>
                          <a:cs typeface="Times New Roman" panose="02020603050405020304" pitchFamily="18" charset="0"/>
                        </a:rPr>
                        <a:t>Table 4. Forward and backward primers used for</a:t>
                      </a:r>
                      <a:r>
                        <a:rPr lang="ja-JP" altLang="en-US" sz="800" b="1" kern="0" dirty="0">
                          <a:effectLst/>
                          <a:latin typeface="Times New Roman" panose="02020603050405020304" pitchFamily="18" charset="0"/>
                          <a:cs typeface="Times New Roman" panose="02020603050405020304" pitchFamily="18" charset="0"/>
                        </a:rPr>
                        <a:t> </a:t>
                      </a:r>
                      <a:r>
                        <a:rPr lang="en-US" sz="800" b="1" kern="0" dirty="0">
                          <a:effectLst/>
                          <a:latin typeface="Times New Roman" panose="02020603050405020304" pitchFamily="18" charset="0"/>
                          <a:cs typeface="Times New Roman" panose="02020603050405020304" pitchFamily="18" charset="0"/>
                        </a:rPr>
                        <a:t>PCR </a:t>
                      </a:r>
                      <a:endParaRPr lang="ja-JP" sz="800" b="1" kern="1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2297420898"/>
                  </a:ext>
                </a:extLst>
              </a:tr>
              <a:tr h="186981">
                <a:tc>
                  <a:txBody>
                    <a:bodyPr/>
                    <a:lstStyle/>
                    <a:p>
                      <a:pPr algn="l">
                        <a:lnSpc>
                          <a:spcPts val="805"/>
                        </a:lnSpc>
                        <a:spcAft>
                          <a:spcPts val="0"/>
                        </a:spcAft>
                      </a:pPr>
                      <a:r>
                        <a:rPr lang="en-US" sz="800" kern="0" dirty="0">
                          <a:effectLst/>
                          <a:latin typeface="Times New Roman" panose="02020603050405020304" pitchFamily="18" charset="0"/>
                          <a:cs typeface="Times New Roman" panose="02020603050405020304" pitchFamily="18" charset="0"/>
                        </a:rPr>
                        <a:t>Target </a:t>
                      </a:r>
                      <a:endParaRPr lang="ja-JP" sz="800" kern="1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805"/>
                        </a:lnSpc>
                        <a:spcAft>
                          <a:spcPts val="0"/>
                        </a:spcAft>
                      </a:pPr>
                      <a:r>
                        <a:rPr lang="en-US" sz="800" kern="0" dirty="0">
                          <a:effectLst/>
                          <a:latin typeface="Times New Roman" panose="02020603050405020304" pitchFamily="18" charset="0"/>
                          <a:cs typeface="Times New Roman" panose="02020603050405020304" pitchFamily="18" charset="0"/>
                        </a:rPr>
                        <a:t>Sequence </a:t>
                      </a:r>
                      <a:endParaRPr lang="ja-JP" sz="800" kern="1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9869670"/>
                  </a:ext>
                </a:extLst>
              </a:tr>
              <a:tr h="370860">
                <a:tc>
                  <a:txBody>
                    <a:bodyPr/>
                    <a:lstStyle/>
                    <a:p>
                      <a:pPr algn="l">
                        <a:spcAft>
                          <a:spcPts val="0"/>
                        </a:spcAft>
                      </a:pPr>
                      <a:r>
                        <a:rPr lang="en-US" sz="800" i="1"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16S rRNA</a:t>
                      </a:r>
                      <a:endParaRPr lang="ja-JP" sz="700" i="1"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lnT w="12700" cap="flat" cmpd="sng" algn="ctr">
                      <a:solidFill>
                        <a:schemeClr val="tx1"/>
                      </a:solidFill>
                      <a:prstDash val="solid"/>
                      <a:round/>
                      <a:headEnd type="none" w="med" len="med"/>
                      <a:tailEnd type="none" w="med" len="med"/>
                    </a:lnT>
                    <a:noFill/>
                  </a:tcPr>
                </a:tc>
                <a:tc>
                  <a:txBody>
                    <a:bodyPr/>
                    <a:lstStyle/>
                    <a:p>
                      <a:pPr algn="l">
                        <a:lnSpc>
                          <a:spcPts val="1200"/>
                        </a:lnSpc>
                        <a:spcAft>
                          <a:spcPts val="0"/>
                        </a:spcAft>
                      </a:pP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Forward, </a:t>
                      </a:r>
                      <a:r>
                        <a:rPr lang="en-US" altLang="ja-JP" sz="800" kern="0" dirty="0">
                          <a:effectLst/>
                          <a:latin typeface="Times New Roman" panose="02020603050405020304" pitchFamily="18" charset="0"/>
                          <a:cs typeface="Times New Roman" panose="02020603050405020304" pitchFamily="18" charset="0"/>
                        </a:rPr>
                        <a:t>5’‑</a:t>
                      </a: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AGA GTT TGA TCM TGG CTC AG</a:t>
                      </a:r>
                      <a:r>
                        <a:rPr lang="en-US" altLang="ja-JP" sz="800" kern="0" dirty="0">
                          <a:effectLst/>
                          <a:latin typeface="Times New Roman" panose="02020603050405020304" pitchFamily="18" charset="0"/>
                          <a:cs typeface="Times New Roman" panose="02020603050405020304" pitchFamily="18" charset="0"/>
                        </a:rPr>
                        <a:t>‑3’ </a:t>
                      </a:r>
                      <a:b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b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Reverse, </a:t>
                      </a:r>
                      <a:r>
                        <a:rPr lang="en-US" altLang="ja-JP" sz="800" kern="0" dirty="0">
                          <a:effectLst/>
                          <a:latin typeface="Times New Roman" panose="02020603050405020304" pitchFamily="18" charset="0"/>
                          <a:cs typeface="Times New Roman" panose="02020603050405020304" pitchFamily="18" charset="0"/>
                        </a:rPr>
                        <a:t>5’‑</a:t>
                      </a: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TAC GGT TAC CTT GTT ACG AC</a:t>
                      </a:r>
                      <a:r>
                        <a:rPr lang="en-US" altLang="ja-JP" sz="800" kern="0" dirty="0">
                          <a:effectLst/>
                          <a:latin typeface="Times New Roman" panose="02020603050405020304" pitchFamily="18" charset="0"/>
                          <a:cs typeface="Times New Roman" panose="02020603050405020304" pitchFamily="18" charset="0"/>
                        </a:rPr>
                        <a:t>‑3’ </a:t>
                      </a:r>
                      <a:endParaRPr lang="ja-JP" sz="8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523754746"/>
                  </a:ext>
                </a:extLst>
              </a:tr>
              <a:tr h="370860">
                <a:tc>
                  <a:txBody>
                    <a:bodyPr/>
                    <a:lstStyle/>
                    <a:p>
                      <a:pPr algn="l">
                        <a:spcAft>
                          <a:spcPts val="0"/>
                        </a:spcAft>
                      </a:pPr>
                      <a:r>
                        <a:rPr lang="en-US" sz="800" i="1"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rpoB</a:t>
                      </a:r>
                      <a:endParaRPr lang="ja-JP" sz="700" i="1"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noFill/>
                  </a:tcPr>
                </a:tc>
                <a:tc>
                  <a:txBody>
                    <a:bodyPr/>
                    <a:lstStyle/>
                    <a:p>
                      <a:pPr algn="l">
                        <a:lnSpc>
                          <a:spcPts val="1200"/>
                        </a:lnSpc>
                        <a:spcAft>
                          <a:spcPts val="0"/>
                        </a:spcAft>
                      </a:pP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Forward, </a:t>
                      </a:r>
                      <a:r>
                        <a:rPr lang="en-US" altLang="ja-JP" sz="800" kern="0" dirty="0">
                          <a:effectLst/>
                          <a:latin typeface="Times New Roman" panose="02020603050405020304" pitchFamily="18" charset="0"/>
                          <a:cs typeface="Times New Roman" panose="02020603050405020304" pitchFamily="18" charset="0"/>
                        </a:rPr>
                        <a:t>5’‑</a:t>
                      </a: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GAG GGT CAG ACC ACG ATG AC </a:t>
                      </a:r>
                      <a:r>
                        <a:rPr lang="en-US" altLang="ja-JP" sz="800" kern="0" dirty="0">
                          <a:effectLst/>
                          <a:latin typeface="Times New Roman" panose="02020603050405020304" pitchFamily="18" charset="0"/>
                          <a:cs typeface="Times New Roman" panose="02020603050405020304" pitchFamily="18" charset="0"/>
                        </a:rPr>
                        <a:t>‑3’ </a:t>
                      </a:r>
                      <a:b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b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Reverse, </a:t>
                      </a:r>
                      <a:r>
                        <a:rPr lang="en-US" altLang="ja-JP" sz="800" kern="0" dirty="0">
                          <a:effectLst/>
                          <a:latin typeface="Times New Roman" panose="02020603050405020304" pitchFamily="18" charset="0"/>
                          <a:cs typeface="Times New Roman" panose="02020603050405020304" pitchFamily="18" charset="0"/>
                        </a:rPr>
                        <a:t>5’‑</a:t>
                      </a: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AGC CGA TCA GAC CGA TGT T</a:t>
                      </a:r>
                      <a:r>
                        <a:rPr lang="en-US" altLang="ja-JP" sz="800" kern="0" dirty="0">
                          <a:effectLst/>
                          <a:latin typeface="Times New Roman" panose="02020603050405020304" pitchFamily="18" charset="0"/>
                          <a:cs typeface="Times New Roman" panose="02020603050405020304" pitchFamily="18" charset="0"/>
                        </a:rPr>
                        <a:t>‑3’ </a:t>
                      </a:r>
                      <a:endParaRPr lang="ja-JP" sz="8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noFill/>
                  </a:tcPr>
                </a:tc>
                <a:extLst>
                  <a:ext uri="{0D108BD9-81ED-4DB2-BD59-A6C34878D82A}">
                    <a16:rowId xmlns:a16="http://schemas.microsoft.com/office/drawing/2014/main" val="4154491938"/>
                  </a:ext>
                </a:extLst>
              </a:tr>
              <a:tr h="370860">
                <a:tc>
                  <a:txBody>
                    <a:bodyPr/>
                    <a:lstStyle/>
                    <a:p>
                      <a:pPr algn="l">
                        <a:spcAft>
                          <a:spcPts val="0"/>
                        </a:spcAft>
                      </a:pPr>
                      <a:r>
                        <a:rPr lang="en-US" sz="800" i="1"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hsp65</a:t>
                      </a:r>
                      <a:endParaRPr lang="ja-JP" sz="700" i="1"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noFill/>
                  </a:tcPr>
                </a:tc>
                <a:tc>
                  <a:txBody>
                    <a:bodyPr/>
                    <a:lstStyle/>
                    <a:p>
                      <a:pPr algn="l">
                        <a:lnSpc>
                          <a:spcPts val="1200"/>
                        </a:lnSpc>
                        <a:spcAft>
                          <a:spcPts val="0"/>
                        </a:spcAft>
                      </a:pP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Forward, 5’ACC AAC GAT GGT GTG TCC AT ‑3’ </a:t>
                      </a:r>
                      <a:b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b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Reverse, 5’ CTT GTC GAA CCG CAT ACC CT‑3’ </a:t>
                      </a:r>
                    </a:p>
                  </a:txBody>
                  <a:tcPr marL="62865" marR="62865" marT="0" marB="0">
                    <a:noFill/>
                  </a:tcPr>
                </a:tc>
                <a:extLst>
                  <a:ext uri="{0D108BD9-81ED-4DB2-BD59-A6C34878D82A}">
                    <a16:rowId xmlns:a16="http://schemas.microsoft.com/office/drawing/2014/main" val="1183386512"/>
                  </a:ext>
                </a:extLst>
              </a:tr>
              <a:tr h="370860">
                <a:tc>
                  <a:txBody>
                    <a:bodyPr/>
                    <a:lstStyle/>
                    <a:p>
                      <a:pPr algn="l">
                        <a:spcAft>
                          <a:spcPts val="0"/>
                        </a:spcAft>
                      </a:pPr>
                      <a:r>
                        <a:rPr lang="en-US" sz="800" i="1"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erm</a:t>
                      </a:r>
                      <a:endParaRPr lang="ja-JP" sz="700" i="1"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lnB w="12700" cap="flat" cmpd="sng" algn="ctr">
                      <a:solidFill>
                        <a:schemeClr val="tx1"/>
                      </a:solidFill>
                      <a:prstDash val="solid"/>
                      <a:round/>
                      <a:headEnd type="none" w="med" len="med"/>
                      <a:tailEnd type="none" w="med" len="med"/>
                    </a:lnB>
                    <a:noFill/>
                  </a:tcPr>
                </a:tc>
                <a:tc>
                  <a:txBody>
                    <a:bodyPr/>
                    <a:lstStyle/>
                    <a:p>
                      <a:pPr algn="l">
                        <a:lnSpc>
                          <a:spcPts val="1200"/>
                        </a:lnSpc>
                        <a:spcAft>
                          <a:spcPts val="0"/>
                        </a:spcAft>
                      </a:pP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Forward, </a:t>
                      </a:r>
                      <a:r>
                        <a:rPr lang="en-US" altLang="ja-JP" sz="800" kern="0" dirty="0">
                          <a:effectLst/>
                          <a:latin typeface="Times New Roman" panose="02020603050405020304" pitchFamily="18" charset="0"/>
                          <a:cs typeface="Times New Roman" panose="02020603050405020304" pitchFamily="18" charset="0"/>
                        </a:rPr>
                        <a:t>5’‑</a:t>
                      </a: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GAC CGG GCC TTC GTG AT </a:t>
                      </a:r>
                      <a:r>
                        <a:rPr lang="en-US" altLang="ja-JP" sz="800" kern="0" dirty="0">
                          <a:effectLst/>
                          <a:latin typeface="Times New Roman" panose="02020603050405020304" pitchFamily="18" charset="0"/>
                          <a:cs typeface="Times New Roman" panose="02020603050405020304" pitchFamily="18" charset="0"/>
                        </a:rPr>
                        <a:t>‑3’ </a:t>
                      </a:r>
                      <a:b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b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Reverse, </a:t>
                      </a:r>
                      <a:r>
                        <a:rPr lang="en-US" altLang="ja-JP" sz="800" kern="0" dirty="0">
                          <a:effectLst/>
                          <a:latin typeface="Times New Roman" panose="02020603050405020304" pitchFamily="18" charset="0"/>
                          <a:cs typeface="Times New Roman" panose="02020603050405020304" pitchFamily="18" charset="0"/>
                        </a:rPr>
                        <a:t>5’‑</a:t>
                      </a: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GAC TTC CCC GCA CCG ATT CC</a:t>
                      </a:r>
                      <a:r>
                        <a:rPr lang="en-US" altLang="ja-JP" sz="800" kern="0" dirty="0">
                          <a:effectLst/>
                          <a:latin typeface="Times New Roman" panose="02020603050405020304" pitchFamily="18" charset="0"/>
                          <a:cs typeface="Times New Roman" panose="02020603050405020304" pitchFamily="18" charset="0"/>
                        </a:rPr>
                        <a:t>‑3’ </a:t>
                      </a:r>
                      <a:endParaRPr lang="ja-JP" sz="8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0998608"/>
                  </a:ext>
                </a:extLst>
              </a:tr>
            </a:tbl>
          </a:graphicData>
        </a:graphic>
      </p:graphicFrame>
    </p:spTree>
    <p:extLst>
      <p:ext uri="{BB962C8B-B14F-4D97-AF65-F5344CB8AC3E}">
        <p14:creationId xmlns:p14="http://schemas.microsoft.com/office/powerpoint/2010/main" val="1042951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F3D3171B-C4CE-40E8-A1C8-A1D1B04A13D7}"/>
              </a:ext>
            </a:extLst>
          </p:cNvPr>
          <p:cNvGraphicFramePr>
            <a:graphicFrameLocks noGrp="1"/>
          </p:cNvGraphicFramePr>
          <p:nvPr>
            <p:extLst>
              <p:ext uri="{D42A27DB-BD31-4B8C-83A1-F6EECF244321}">
                <p14:modId xmlns:p14="http://schemas.microsoft.com/office/powerpoint/2010/main" val="4248819633"/>
              </p:ext>
            </p:extLst>
          </p:nvPr>
        </p:nvGraphicFramePr>
        <p:xfrm>
          <a:off x="782790" y="944992"/>
          <a:ext cx="2808000" cy="2087360"/>
        </p:xfrm>
        <a:graphic>
          <a:graphicData uri="http://schemas.openxmlformats.org/drawingml/2006/table">
            <a:tbl>
              <a:tblPr/>
              <a:tblGrid>
                <a:gridCol w="972000">
                  <a:extLst>
                    <a:ext uri="{9D8B030D-6E8A-4147-A177-3AD203B41FA5}">
                      <a16:colId xmlns:a16="http://schemas.microsoft.com/office/drawing/2014/main" val="3740651184"/>
                    </a:ext>
                  </a:extLst>
                </a:gridCol>
                <a:gridCol w="612000">
                  <a:extLst>
                    <a:ext uri="{9D8B030D-6E8A-4147-A177-3AD203B41FA5}">
                      <a16:colId xmlns:a16="http://schemas.microsoft.com/office/drawing/2014/main" val="3762161690"/>
                    </a:ext>
                  </a:extLst>
                </a:gridCol>
                <a:gridCol w="612000">
                  <a:extLst>
                    <a:ext uri="{9D8B030D-6E8A-4147-A177-3AD203B41FA5}">
                      <a16:colId xmlns:a16="http://schemas.microsoft.com/office/drawing/2014/main" val="2995015276"/>
                    </a:ext>
                  </a:extLst>
                </a:gridCol>
                <a:gridCol w="612000">
                  <a:extLst>
                    <a:ext uri="{9D8B030D-6E8A-4147-A177-3AD203B41FA5}">
                      <a16:colId xmlns:a16="http://schemas.microsoft.com/office/drawing/2014/main" val="462366961"/>
                    </a:ext>
                  </a:extLst>
                </a:gridCol>
              </a:tblGrid>
              <a:tr h="144000">
                <a:tc gridSpan="4">
                  <a:txBody>
                    <a:bodyPr/>
                    <a:lstStyle/>
                    <a:p>
                      <a:pPr algn="l" fontAlgn="ctr"/>
                      <a:r>
                        <a:rPr lang="en-US" altLang="ja-JP"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Table 5. Antimicrobial agents and MIC breakpoints for rapidly</a:t>
                      </a:r>
                    </a:p>
                    <a:p>
                      <a:pPr algn="l" fontAlgn="ctr"/>
                      <a:r>
                        <a:rPr lang="en-US" altLang="ja-JP"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growing mycobacteria</a:t>
                      </a: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ct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161945669"/>
                  </a:ext>
                </a:extLst>
              </a:tr>
              <a:tr h="144000">
                <a:tc>
                  <a:txBody>
                    <a:bodyPr/>
                    <a:lstStyle/>
                    <a:p>
                      <a:pPr algn="l"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a:noFill/>
                    </a:lnB>
                    <a:noFill/>
                  </a:tcPr>
                </a:tc>
                <a:tc gridSpan="3">
                  <a:txBody>
                    <a:bodyPr/>
                    <a:lstStyle/>
                    <a:p>
                      <a:pPr algn="ctr"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MIC (μg/mL) for category</a:t>
                      </a: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231" marR="7231" marT="723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2744710"/>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Antimicrobial agents</a:t>
                      </a:r>
                    </a:p>
                  </a:txBody>
                  <a:tcPr marL="7231" marR="7231" marT="7231"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Susceptible</a:t>
                      </a:r>
                    </a:p>
                  </a:txBody>
                  <a:tcPr marL="8058" marR="8058" marT="8058" marB="0" anchor="ctr">
                    <a:lnL w="12700" cmpd="sng">
                      <a:noFill/>
                      <a:prstDash val="soli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Intermediate</a:t>
                      </a:r>
                    </a:p>
                  </a:txBody>
                  <a:tcPr marL="8058" marR="8058" marT="8058"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Resistant</a:t>
                      </a:r>
                    </a:p>
                  </a:txBody>
                  <a:tcPr marL="8058" marR="8058" marT="8058"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9911112"/>
                  </a:ext>
                </a:extLst>
              </a:tr>
              <a:tr h="144000">
                <a:tc>
                  <a:txBody>
                    <a:bodyPr/>
                    <a:lstStyle/>
                    <a:p>
                      <a:pPr algn="l"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Amikacin</a:t>
                      </a: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a:t>
                      </a:r>
                    </a:p>
                  </a:txBody>
                  <a:tcPr marL="7231" marR="7231" marT="7231"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a:t>
                      </a:r>
                    </a:p>
                  </a:txBody>
                  <a:tcPr marL="7231" marR="7231" marT="7231"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64</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523127057"/>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Cefoxitin</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32-64</a:t>
                      </a:r>
                    </a:p>
                  </a:txBody>
                  <a:tcPr marL="7231" marR="7231" marT="7231" marB="0" anchor="ctr">
                    <a:lnL>
                      <a:noFill/>
                    </a:lnL>
                    <a:lnR>
                      <a:noFill/>
                    </a:lnR>
                    <a:lnT>
                      <a:noFill/>
                    </a:lnT>
                    <a:lnB>
                      <a:noFill/>
                    </a:lnB>
                    <a:noFill/>
                  </a:tcPr>
                </a:tc>
                <a:tc>
                  <a:txBody>
                    <a:bodyPr/>
                    <a:lstStyle/>
                    <a:p>
                      <a:pPr algn="ctr" fontAlgn="ct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128</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3056446535"/>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Ciprofloxacin</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2850328312"/>
                  </a:ext>
                </a:extLst>
              </a:tr>
              <a:tr h="14400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Clarithromycin</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2133582852"/>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Doxycycline</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2 - 4</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3176023213"/>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Imipenem</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8 - 16</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4268635747"/>
                  </a:ext>
                </a:extLst>
              </a:tr>
              <a:tr h="14400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Linezolid</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1178770296"/>
                  </a:ext>
                </a:extLst>
              </a:tr>
              <a:tr h="14400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Moxifloxacin</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2717951026"/>
                  </a:ext>
                </a:extLst>
              </a:tr>
              <a:tr h="14400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Trimethoprim- </a:t>
                      </a:r>
                    </a:p>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sulfamethoxazole</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2/38</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4/76</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2997788005"/>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Tobramycin</a:t>
                      </a:r>
                    </a:p>
                  </a:txBody>
                  <a:tcPr marL="7231" marR="7231" marT="7231"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p>
                  </a:txBody>
                  <a:tcPr marL="7231" marR="7231" marT="7231"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p>
                  </a:txBody>
                  <a:tcPr marL="7231" marR="7231" marT="7231"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a:t>
                      </a:r>
                    </a:p>
                  </a:txBody>
                  <a:tcPr marL="7231" marR="7231" marT="7231"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2007533"/>
                  </a:ext>
                </a:extLst>
              </a:tr>
            </a:tbl>
          </a:graphicData>
        </a:graphic>
      </p:graphicFrame>
    </p:spTree>
    <p:extLst>
      <p:ext uri="{BB962C8B-B14F-4D97-AF65-F5344CB8AC3E}">
        <p14:creationId xmlns:p14="http://schemas.microsoft.com/office/powerpoint/2010/main" val="397399551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3775</TotalTime>
  <Words>1542</Words>
  <Application>Microsoft Office PowerPoint</Application>
  <PresentationFormat>A4 Paper (210x297 mm)</PresentationFormat>
  <Paragraphs>251</Paragraphs>
  <Slides>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游ゴシック</vt:lpstr>
      <vt:lpstr>Arial</vt:lpstr>
      <vt:lpstr>Calibri</vt:lpstr>
      <vt:lpstr>Calibri Light</vt:lpstr>
      <vt:lpstr>Century</vt:lpstr>
      <vt:lpstr>Times New Roman</vt:lpstr>
      <vt:lpstr>Office テーマ</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患者背景</dc:title>
  <dc:creator>井原宏彰</dc:creator>
  <cp:lastModifiedBy>Katie Pegram</cp:lastModifiedBy>
  <cp:revision>310</cp:revision>
  <cp:lastPrinted>2019-11-07T02:43:34Z</cp:lastPrinted>
  <dcterms:created xsi:type="dcterms:W3CDTF">2018-01-10T08:38:10Z</dcterms:created>
  <dcterms:modified xsi:type="dcterms:W3CDTF">2020-09-22T20:20:47Z</dcterms:modified>
</cp:coreProperties>
</file>