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80" r:id="rId2"/>
  </p:sldIdLst>
  <p:sldSz cx="6858000" cy="9906000" type="A4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083E6E3-FA7D-4D7B-A595-EF9225AFEA82}" styleName="淡色スタイル 1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706" autoAdjust="0"/>
  </p:normalViewPr>
  <p:slideViewPr>
    <p:cSldViewPr snapToGrid="0">
      <p:cViewPr>
        <p:scale>
          <a:sx n="170" d="100"/>
          <a:sy n="170" d="100"/>
        </p:scale>
        <p:origin x="1164" y="120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84871" cy="502675"/>
          </a:xfrm>
          <a:prstGeom prst="rect">
            <a:avLst/>
          </a:prstGeom>
        </p:spPr>
        <p:txBody>
          <a:bodyPr vert="horz" lIns="93101" tIns="46551" rIns="93101" bIns="46551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901699" y="2"/>
            <a:ext cx="2984871" cy="502675"/>
          </a:xfrm>
          <a:prstGeom prst="rect">
            <a:avLst/>
          </a:prstGeom>
        </p:spPr>
        <p:txBody>
          <a:bodyPr vert="horz" lIns="93101" tIns="46551" rIns="93101" bIns="46551" rtlCol="0"/>
          <a:lstStyle>
            <a:lvl1pPr algn="r">
              <a:defRPr sz="1200"/>
            </a:lvl1pPr>
          </a:lstStyle>
          <a:p>
            <a:fld id="{593410B6-91C0-4AFB-BDF7-BF5C8C46BED2}" type="datetimeFigureOut">
              <a:rPr kumimoji="1" lang="ja-JP" altLang="en-US" smtClean="0"/>
              <a:t>2020/1/28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74888" y="1252538"/>
            <a:ext cx="2338387" cy="33797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01" tIns="46551" rIns="93101" bIns="46551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8817" y="4821507"/>
            <a:ext cx="5510530" cy="3944869"/>
          </a:xfrm>
          <a:prstGeom prst="rect">
            <a:avLst/>
          </a:prstGeom>
        </p:spPr>
        <p:txBody>
          <a:bodyPr vert="horz" lIns="93101" tIns="46551" rIns="93101" bIns="46551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9516040"/>
            <a:ext cx="2984871" cy="502674"/>
          </a:xfrm>
          <a:prstGeom prst="rect">
            <a:avLst/>
          </a:prstGeom>
        </p:spPr>
        <p:txBody>
          <a:bodyPr vert="horz" lIns="93101" tIns="46551" rIns="93101" bIns="46551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901699" y="9516040"/>
            <a:ext cx="2984871" cy="502674"/>
          </a:xfrm>
          <a:prstGeom prst="rect">
            <a:avLst/>
          </a:prstGeom>
        </p:spPr>
        <p:txBody>
          <a:bodyPr vert="horz" lIns="93101" tIns="46551" rIns="93101" bIns="46551" rtlCol="0" anchor="b"/>
          <a:lstStyle>
            <a:lvl1pPr algn="r">
              <a:defRPr sz="1200"/>
            </a:lvl1pPr>
          </a:lstStyle>
          <a:p>
            <a:fld id="{42D4D366-9923-44B0-B6FD-444D1F7F5C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6279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200E-BE9B-4863-A9C2-9800C4BA0B7B}" type="datetimeFigureOut">
              <a:rPr kumimoji="1" lang="ja-JP" altLang="en-US" smtClean="0"/>
              <a:t>2020/1/28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C597C-715C-4989-B5E3-FB78DE5F63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5343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200E-BE9B-4863-A9C2-9800C4BA0B7B}" type="datetimeFigureOut">
              <a:rPr kumimoji="1" lang="ja-JP" altLang="en-US" smtClean="0"/>
              <a:t>2020/1/28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C597C-715C-4989-B5E3-FB78DE5F63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9750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200E-BE9B-4863-A9C2-9800C4BA0B7B}" type="datetimeFigureOut">
              <a:rPr kumimoji="1" lang="ja-JP" altLang="en-US" smtClean="0"/>
              <a:t>2020/1/28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C597C-715C-4989-B5E3-FB78DE5F63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4587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200E-BE9B-4863-A9C2-9800C4BA0B7B}" type="datetimeFigureOut">
              <a:rPr kumimoji="1" lang="ja-JP" altLang="en-US" smtClean="0"/>
              <a:t>2020/1/28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C597C-715C-4989-B5E3-FB78DE5F63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8097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200E-BE9B-4863-A9C2-9800C4BA0B7B}" type="datetimeFigureOut">
              <a:rPr kumimoji="1" lang="ja-JP" altLang="en-US" smtClean="0"/>
              <a:t>2020/1/28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C597C-715C-4989-B5E3-FB78DE5F63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7316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200E-BE9B-4863-A9C2-9800C4BA0B7B}" type="datetimeFigureOut">
              <a:rPr kumimoji="1" lang="ja-JP" altLang="en-US" smtClean="0"/>
              <a:t>2020/1/28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C597C-715C-4989-B5E3-FB78DE5F63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2811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200E-BE9B-4863-A9C2-9800C4BA0B7B}" type="datetimeFigureOut">
              <a:rPr kumimoji="1" lang="ja-JP" altLang="en-US" smtClean="0"/>
              <a:t>2020/1/28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C597C-715C-4989-B5E3-FB78DE5F63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0878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200E-BE9B-4863-A9C2-9800C4BA0B7B}" type="datetimeFigureOut">
              <a:rPr kumimoji="1" lang="ja-JP" altLang="en-US" smtClean="0"/>
              <a:t>2020/1/28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C597C-715C-4989-B5E3-FB78DE5F63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8682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200E-BE9B-4863-A9C2-9800C4BA0B7B}" type="datetimeFigureOut">
              <a:rPr kumimoji="1" lang="ja-JP" altLang="en-US" smtClean="0"/>
              <a:t>2020/1/28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C597C-715C-4989-B5E3-FB78DE5F63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6367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200E-BE9B-4863-A9C2-9800C4BA0B7B}" type="datetimeFigureOut">
              <a:rPr kumimoji="1" lang="ja-JP" altLang="en-US" smtClean="0"/>
              <a:t>2020/1/28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C597C-715C-4989-B5E3-FB78DE5F63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1938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200E-BE9B-4863-A9C2-9800C4BA0B7B}" type="datetimeFigureOut">
              <a:rPr kumimoji="1" lang="ja-JP" altLang="en-US" smtClean="0"/>
              <a:t>2020/1/28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C597C-715C-4989-B5E3-FB78DE5F63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7218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28200E-BE9B-4863-A9C2-9800C4BA0B7B}" type="datetimeFigureOut">
              <a:rPr kumimoji="1" lang="ja-JP" altLang="en-US" smtClean="0"/>
              <a:t>2020/1/28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BC597C-715C-4989-B5E3-FB78DE5F63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2486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E8302EC8-4C1D-46CF-A797-1E451B8B00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1741094"/>
              </p:ext>
            </p:extLst>
          </p:nvPr>
        </p:nvGraphicFramePr>
        <p:xfrm>
          <a:off x="603000" y="731070"/>
          <a:ext cx="5652000" cy="1663369"/>
        </p:xfrm>
        <a:graphic>
          <a:graphicData uri="http://schemas.openxmlformats.org/drawingml/2006/table">
            <a:tbl>
              <a:tblPr/>
              <a:tblGrid>
                <a:gridCol w="1188000">
                  <a:extLst>
                    <a:ext uri="{9D8B030D-6E8A-4147-A177-3AD203B41FA5}">
                      <a16:colId xmlns:a16="http://schemas.microsoft.com/office/drawing/2014/main" val="3296347049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588955038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1299282806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2516858241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3793603662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846023229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1565790396"/>
                    </a:ext>
                  </a:extLst>
                </a:gridCol>
              </a:tblGrid>
              <a:tr h="144000">
                <a:tc gridSpan="7">
                  <a:txBody>
                    <a:bodyPr/>
                    <a:lstStyle/>
                    <a:p>
                      <a:pPr marL="0" marR="0" lvl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Supplementary table 1. The changes of median MIC of clarithromycin and imipenem between monotherapy and combination therapy.</a:t>
                      </a:r>
                    </a:p>
                  </a:txBody>
                  <a:tcPr marL="7231" marR="7231" marT="723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31" marR="7231" marT="723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31" marR="7231" marT="723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31" marR="7231" marT="723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31" marR="7231" marT="723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31" marR="7231" marT="723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31" marR="7231" marT="723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4011201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7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7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Species</a:t>
                      </a:r>
                      <a:endParaRPr lang="en-US" altLang="ja-JP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31" marR="7231" marT="723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Median MIC of CLR</a:t>
                      </a:r>
                      <a:r>
                        <a:rPr lang="ja-JP" alt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(monotherapy)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31" marR="7231" marT="723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Median MIC of CLR (combination therapy)</a:t>
                      </a:r>
                    </a:p>
                  </a:txBody>
                  <a:tcPr marL="7231" marR="7231" marT="723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lang="en-US" altLang="ja-JP" sz="7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altLang="ja-JP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 value</a:t>
                      </a:r>
                      <a:endParaRPr lang="ja-JP" alt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31" marR="7231" marT="723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Median MIC of IPM</a:t>
                      </a:r>
                      <a:r>
                        <a:rPr lang="ja-JP" alt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(monotherapy)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31" marR="7231" marT="723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Median MIC of IPM (combination therapy)</a:t>
                      </a:r>
                    </a:p>
                  </a:txBody>
                  <a:tcPr marL="7231" marR="7231" marT="723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p </a:t>
                      </a:r>
                      <a:r>
                        <a:rPr lang="en-US" altLang="ja-JP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value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31" marR="7231" marT="723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3542697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7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M.abscessus</a:t>
                      </a:r>
                      <a:r>
                        <a:rPr lang="ja-JP" altLang="en-US" sz="7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complex</a:t>
                      </a:r>
                    </a:p>
                  </a:txBody>
                  <a:tcPr marL="8058" marR="8058" marT="805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0.5</a:t>
                      </a:r>
                    </a:p>
                  </a:txBody>
                  <a:tcPr marL="7231" marR="7231" marT="723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0.25</a:t>
                      </a:r>
                    </a:p>
                  </a:txBody>
                  <a:tcPr marL="7231" marR="7231" marT="723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&lt;0.0001**</a:t>
                      </a:r>
                      <a:endParaRPr lang="ja-JP" alt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31" marR="7231" marT="723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7231" marR="7231" marT="723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7231" marR="7231" marT="723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&lt;0.001**</a:t>
                      </a:r>
                      <a:endParaRPr lang="ja-JP" alt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31" marR="7231" marT="723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8483696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N=29†</a:t>
                      </a:r>
                    </a:p>
                  </a:txBody>
                  <a:tcPr marL="8058" marR="8058" marT="805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31" marR="7231" marT="723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31" marR="7231" marT="723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31" marR="7231" marT="723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31" marR="7231" marT="723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31" marR="7231" marT="723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31" marR="7231" marT="723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730062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7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M. abscessus </a:t>
                      </a:r>
                      <a:r>
                        <a:rPr lang="en-US" altLang="ja-JP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subsp. </a:t>
                      </a:r>
                      <a:r>
                        <a:rPr lang="en-US" altLang="ja-JP" sz="7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massilience</a:t>
                      </a:r>
                    </a:p>
                  </a:txBody>
                  <a:tcPr marL="8058" marR="8058" marT="805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2.5</a:t>
                      </a:r>
                    </a:p>
                  </a:txBody>
                  <a:tcPr marL="7231" marR="7231" marT="723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0.25</a:t>
                      </a:r>
                    </a:p>
                  </a:txBody>
                  <a:tcPr marL="7231" marR="7231" marT="723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0.0039**</a:t>
                      </a:r>
                      <a:endParaRPr lang="ja-JP" alt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31" marR="7231" marT="723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7231" marR="7231" marT="723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7231" marR="7231" marT="723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&lt;0.001**</a:t>
                      </a:r>
                      <a:endParaRPr lang="ja-JP" alt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31" marR="7231" marT="723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9627268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N=18</a:t>
                      </a:r>
                    </a:p>
                  </a:txBody>
                  <a:tcPr marL="8058" marR="8058" marT="805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31" marR="7231" marT="723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31" marR="7231" marT="723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31" marR="7231" marT="723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31" marR="7231" marT="723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31" marR="7231" marT="723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31" marR="7231" marT="723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636948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7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M. abscessus </a:t>
                      </a:r>
                      <a:r>
                        <a:rPr lang="en-US" altLang="ja-JP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subsp.</a:t>
                      </a:r>
                      <a:r>
                        <a:rPr lang="en-US" altLang="ja-JP" sz="7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 abscessus</a:t>
                      </a:r>
                    </a:p>
                  </a:txBody>
                  <a:tcPr marL="8058" marR="8058" marT="80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0.25</a:t>
                      </a:r>
                    </a:p>
                  </a:txBody>
                  <a:tcPr marL="7231" marR="7231" marT="723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0.185</a:t>
                      </a:r>
                    </a:p>
                  </a:txBody>
                  <a:tcPr marL="7231" marR="7231" marT="723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0.0078**</a:t>
                      </a:r>
                      <a:endParaRPr lang="ja-JP" alt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31" marR="7231" marT="723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7231" marR="7231" marT="723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7231" marR="7231" marT="723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0.043*</a:t>
                      </a:r>
                    </a:p>
                  </a:txBody>
                  <a:tcPr marL="7231" marR="7231" marT="723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6688592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N=10</a:t>
                      </a:r>
                    </a:p>
                  </a:txBody>
                  <a:tcPr marL="8058" marR="8058" marT="80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31" marR="7231" marT="723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31" marR="7231" marT="723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31" marR="7231" marT="723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31" marR="7231" marT="723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31" marR="7231" marT="723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31" marR="7231" marT="723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9746634"/>
                  </a:ext>
                </a:extLst>
              </a:tr>
              <a:tr h="144000">
                <a:tc gridSpan="7">
                  <a:txBody>
                    <a:bodyPr/>
                    <a:lstStyle/>
                    <a:p>
                      <a:pPr marL="0" marR="0" lvl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†Including </a:t>
                      </a:r>
                      <a:r>
                        <a:rPr lang="en-US" altLang="ja-JP" sz="7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M. abscessus </a:t>
                      </a:r>
                      <a:r>
                        <a:rPr lang="en-US" altLang="ja-JP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subsp.</a:t>
                      </a:r>
                      <a:r>
                        <a:rPr lang="en-US" altLang="ja-JP" sz="7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 boletii</a:t>
                      </a:r>
                      <a:r>
                        <a:rPr lang="en-US" altLang="ja-JP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 (n=1)</a:t>
                      </a:r>
                    </a:p>
                    <a:p>
                      <a:pPr marL="0" indent="0" algn="l" fontAlgn="ctr">
                        <a:buFont typeface="Arial" panose="020B0604020202020204" pitchFamily="34" charset="0"/>
                        <a:buNone/>
                      </a:pPr>
                      <a:r>
                        <a:rPr lang="en-US" altLang="ja-JP" sz="7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p </a:t>
                      </a:r>
                      <a:r>
                        <a:rPr lang="en-US" altLang="ja-JP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value &lt;0.05, ** </a:t>
                      </a:r>
                      <a:r>
                        <a:rPr lang="en-US" altLang="ja-JP" sz="7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p </a:t>
                      </a:r>
                      <a:r>
                        <a:rPr lang="en-US" altLang="ja-JP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value &lt;0.01</a:t>
                      </a:r>
                    </a:p>
                    <a:p>
                      <a:pPr marL="0" indent="0" algn="l" fontAlgn="ctr">
                        <a:buFont typeface="Arial" panose="020B0604020202020204" pitchFamily="34" charset="0"/>
                        <a:buNone/>
                      </a:pPr>
                      <a:r>
                        <a:rPr lang="en-US" altLang="ja-JP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Abbreviations: CLR, clarithromycin; IPM, imipenem. </a:t>
                      </a:r>
                    </a:p>
                    <a:p>
                      <a:pPr marL="0" marR="0" lvl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8058" marR="8058" marT="805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31" marR="7231" marT="723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31" marR="7231" marT="723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31" marR="7231" marT="723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31" marR="7231" marT="723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31" marR="7231" marT="723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231" marR="7231" marT="723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50341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49326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3317</TotalTime>
  <Words>142</Words>
  <Application>Microsoft Office PowerPoint</Application>
  <PresentationFormat>A4 210 x 297 mm</PresentationFormat>
  <Paragraphs>35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Arial</vt:lpstr>
      <vt:lpstr>Calibri</vt:lpstr>
      <vt:lpstr>Calibri Light</vt:lpstr>
      <vt:lpstr>Times New Roman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患者背景</dc:title>
  <dc:creator>井原宏彰</dc:creator>
  <cp:lastModifiedBy>Ihara</cp:lastModifiedBy>
  <cp:revision>296</cp:revision>
  <cp:lastPrinted>2019-11-07T02:43:34Z</cp:lastPrinted>
  <dcterms:created xsi:type="dcterms:W3CDTF">2018-01-10T08:38:10Z</dcterms:created>
  <dcterms:modified xsi:type="dcterms:W3CDTF">2020-01-27T21:46:19Z</dcterms:modified>
</cp:coreProperties>
</file>