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p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5" r:id="rId2"/>
    <p:sldId id="334" r:id="rId3"/>
    <p:sldId id="331" r:id="rId4"/>
    <p:sldId id="335" r:id="rId5"/>
    <p:sldId id="332" r:id="rId6"/>
    <p:sldId id="257" r:id="rId7"/>
    <p:sldId id="333" r:id="rId8"/>
    <p:sldId id="330" r:id="rId9"/>
    <p:sldId id="329" r:id="rId10"/>
    <p:sldId id="336" r:id="rId11"/>
    <p:sldId id="33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FCF"/>
    <a:srgbClr val="FFE7E7"/>
    <a:srgbClr val="FFACAC"/>
    <a:srgbClr val="FFB7B7"/>
    <a:srgbClr val="FFD5D5"/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238" autoAdjust="0"/>
  </p:normalViewPr>
  <p:slideViewPr>
    <p:cSldViewPr snapToGrid="0">
      <p:cViewPr varScale="1">
        <p:scale>
          <a:sx n="73" d="100"/>
          <a:sy n="73" d="100"/>
        </p:scale>
        <p:origin x="-13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73714-73FC-4208-A7D2-BB1348019F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C3249-2D35-481B-ADCD-89D22F8613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082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C3249-2D35-481B-ADCD-89D22F86136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599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3994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55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85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169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5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818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450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18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32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229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69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0456D-73CA-41E2-845F-293E188DE5C6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9A30D-59C5-41E1-9399-A5B56C1D4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10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230775" y="2960179"/>
            <a:ext cx="106253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ko-KR" sz="1600" dirty="0" err="1"/>
              <a:t>ExoS</a:t>
            </a:r>
            <a:r>
              <a:rPr lang="en-US" altLang="ko-KR" sz="1600" dirty="0"/>
              <a:t>-FLAG</a:t>
            </a:r>
          </a:p>
        </p:txBody>
      </p:sp>
      <p:cxnSp>
        <p:nvCxnSpPr>
          <p:cNvPr id="26" name="직선 화살표 연결선 25"/>
          <p:cNvCxnSpPr/>
          <p:nvPr/>
        </p:nvCxnSpPr>
        <p:spPr>
          <a:xfrm flipH="1">
            <a:off x="7304844" y="3379163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847377" y="5211653"/>
            <a:ext cx="744924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S2.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dirty="0" smtClean="0"/>
              <a:t>secreted </a:t>
            </a:r>
            <a:r>
              <a:rPr lang="en-US" altLang="ko-KR" sz="1600" b="1" dirty="0" err="1"/>
              <a:t>ExoS</a:t>
            </a:r>
            <a:r>
              <a:rPr lang="en-US" altLang="ko-KR" sz="1600" b="1" dirty="0"/>
              <a:t>-FLAG</a:t>
            </a:r>
            <a:r>
              <a:rPr lang="en-US" altLang="ko-KR" sz="1600" b="1" dirty="0" smtClean="0"/>
              <a:t>. </a:t>
            </a:r>
            <a:r>
              <a:rPr lang="en-US" altLang="ko-KR" sz="1600" dirty="0"/>
              <a:t>p30 and p137 strains were grown overnight in LB broth supplemented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1 </a:t>
            </a:r>
            <a:r>
              <a:rPr lang="en-US" altLang="ko-KR" sz="1600" dirty="0" err="1"/>
              <a:t>mM</a:t>
            </a:r>
            <a:r>
              <a:rPr lang="en-US" altLang="ko-KR" sz="1600" dirty="0"/>
              <a:t> EGTA at 37</a:t>
            </a:r>
            <a:r>
              <a:rPr lang="ko-KR" altLang="ko-KR" sz="1600" dirty="0"/>
              <a:t>℃</a:t>
            </a:r>
            <a:r>
              <a:rPr lang="en-US" altLang="ko-KR" sz="1600" dirty="0"/>
              <a:t> in a rotary shaker. Lysed bacterial protein was quantified and loaded by using a 10% SDS-PAGE</a:t>
            </a:r>
            <a:r>
              <a:rPr lang="en-US" altLang="ko-KR" sz="1600" dirty="0" smtClean="0"/>
              <a:t>. (Lane 1 </a:t>
            </a:r>
            <a:r>
              <a:rPr lang="en-US" altLang="ko-KR" sz="1600" dirty="0"/>
              <a:t>–</a:t>
            </a:r>
            <a:r>
              <a:rPr lang="en-US" altLang="ko-KR" sz="1600" dirty="0" smtClean="0"/>
              <a:t> only p30, Lane 2 – only p137, Lane 3 – p137+quercetin 2.5 </a:t>
            </a:r>
            <a:r>
              <a:rPr lang="el-GR" altLang="ko-KR" sz="1600" dirty="0" smtClean="0"/>
              <a:t>μ</a:t>
            </a:r>
            <a:r>
              <a:rPr lang="en-US" altLang="ko-KR" sz="1600" dirty="0" smtClean="0"/>
              <a:t>M, Lane 4- p137+quercetin 5</a:t>
            </a:r>
            <a:r>
              <a:rPr lang="el-GR" altLang="ko-KR" sz="1600" dirty="0" smtClean="0"/>
              <a:t> </a:t>
            </a:r>
            <a:r>
              <a:rPr lang="el-GR" altLang="ko-KR" sz="1600" dirty="0"/>
              <a:t>μ</a:t>
            </a:r>
            <a:r>
              <a:rPr lang="en-US" altLang="ko-KR" sz="1600" dirty="0" smtClean="0"/>
              <a:t>M, Lane 5 – p137+quercetin 10 </a:t>
            </a:r>
            <a:r>
              <a:rPr lang="el-GR" altLang="ko-KR" sz="1600" dirty="0" smtClean="0"/>
              <a:t>μ</a:t>
            </a:r>
            <a:r>
              <a:rPr lang="en-US" altLang="ko-KR" sz="1600" dirty="0" smtClean="0"/>
              <a:t>M, Lane 6 – p137+quercetin 20</a:t>
            </a:r>
            <a:r>
              <a:rPr lang="el-GR" altLang="ko-KR" sz="1600" dirty="0"/>
              <a:t> μ</a:t>
            </a:r>
            <a:r>
              <a:rPr lang="en-US" altLang="ko-KR" sz="1600" dirty="0" smtClean="0"/>
              <a:t>M)</a:t>
            </a:r>
            <a:endParaRPr lang="en-US" altLang="ko-KR" sz="1600" b="1" dirty="0"/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091" y="729352"/>
            <a:ext cx="5359819" cy="432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6997" y="2907927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137298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368076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612156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866847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116281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353554" y="29079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1884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1.한국생명공학연구원\Data정리\Western Blot\190208\quercetin\pAkt\20190208_1432_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578034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S3.1.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93934" y="2534006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63424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16273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30172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67745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86998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294090" y="2534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06549" y="2481754"/>
            <a:ext cx="67999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/>
              <a:t>p</a:t>
            </a:r>
            <a:r>
              <a:rPr lang="en-US" altLang="ko-KR" sz="1600" dirty="0" smtClean="0"/>
              <a:t>-AKT</a:t>
            </a:r>
            <a:endParaRPr lang="en-US" altLang="ko-KR" sz="1600" dirty="0"/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7862238" y="2887675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75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1.한국생명공학연구원\Data정리\Western Blot\190131\Quercetin\Akt\20190131_1841_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1" y="678782"/>
            <a:ext cx="6479999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06549" y="2669505"/>
            <a:ext cx="51007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AKT</a:t>
            </a:r>
            <a:endParaRPr lang="en-US" altLang="ko-KR" sz="1600" dirty="0"/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7862238" y="3075426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S3.2.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154295" y="261398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89100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94201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99541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89366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00060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85530" y="26139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1982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1.한국생명공학연구원\Data정리\Western Blot\190208\quercetin\pIkB\20190208_1445_9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67336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25564" y="2647521"/>
            <a:ext cx="72648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p-I</a:t>
            </a:r>
            <a:r>
              <a:rPr lang="el-GR" altLang="ko-KR" sz="1600" dirty="0" smtClean="0"/>
              <a:t>κ</a:t>
            </a:r>
            <a:r>
              <a:rPr lang="en-US" altLang="ko-KR" sz="1600" dirty="0" smtClean="0"/>
              <a:t>B</a:t>
            </a:r>
            <a:r>
              <a:rPr lang="el-GR" altLang="ko-KR" sz="1600" dirty="0" smtClean="0"/>
              <a:t>α</a:t>
            </a:r>
            <a:endParaRPr lang="en-US" altLang="ko-KR" sz="1600" dirty="0"/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7881253" y="3053442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26932" y="2602889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809485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236208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663170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087680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493870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914025" y="26028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S3.3.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53066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1.한국생명공학연구원\Data정리\Western Blot\190131\Quercetin\IkB\20190131_1834_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657340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903942" y="2817340"/>
            <a:ext cx="55816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I</a:t>
            </a:r>
            <a:r>
              <a:rPr lang="el-GR" altLang="ko-KR" sz="1600" dirty="0" smtClean="0"/>
              <a:t>κ</a:t>
            </a:r>
            <a:r>
              <a:rPr lang="en-US" altLang="ko-KR" sz="1600" dirty="0" smtClean="0"/>
              <a:t>B</a:t>
            </a:r>
            <a:r>
              <a:rPr lang="el-GR" altLang="ko-KR" sz="1600" dirty="0" smtClean="0"/>
              <a:t>α</a:t>
            </a:r>
            <a:endParaRPr lang="en-US" altLang="ko-KR" sz="1600" dirty="0"/>
          </a:p>
        </p:txBody>
      </p:sp>
      <p:cxnSp>
        <p:nvCxnSpPr>
          <p:cNvPr id="6" name="직선 화살표 연결선 5"/>
          <p:cNvCxnSpPr/>
          <p:nvPr/>
        </p:nvCxnSpPr>
        <p:spPr>
          <a:xfrm flipH="1">
            <a:off x="7881253" y="3223261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26932" y="2554362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09485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88460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93800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270562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755130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3663" y="2554362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S3.4.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454178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1.한국생명공학연구원\Data정리\Western Blot\190214\Quercetin\1h p-p65\20190214_1515_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8555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07319" y="2804277"/>
            <a:ext cx="67037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p-p65</a:t>
            </a:r>
            <a:endParaRPr lang="en-US" altLang="ko-KR" sz="1600" dirty="0"/>
          </a:p>
        </p:txBody>
      </p:sp>
      <p:cxnSp>
        <p:nvCxnSpPr>
          <p:cNvPr id="23" name="직선 화살표 연결선 22"/>
          <p:cNvCxnSpPr/>
          <p:nvPr/>
        </p:nvCxnSpPr>
        <p:spPr>
          <a:xfrm flipH="1">
            <a:off x="7881253" y="3210198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25246" y="2673105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07799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999837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452925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877435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322814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756032" y="2673105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S3.5.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2741855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1.한국생명공학연구원\Data정리\Western Blot\190131\Quercetin\p65\20190131_1826_3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S3.6.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38627" y="2804277"/>
            <a:ext cx="50045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dirty="0" smtClean="0"/>
              <a:t>p65</a:t>
            </a:r>
            <a:endParaRPr lang="en-US" altLang="ko-KR" sz="1600" dirty="0"/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7881253" y="3210198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19782" y="2840983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76209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94373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773587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76475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47980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233450" y="284098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4370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1.한국생명공학연구원\Data정리\Western Blot\190129\quercetin actin\20190129_1432_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S3.7.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NF-</a:t>
            </a:r>
            <a:r>
              <a:rPr lang="en-US" altLang="ko-KR" sz="1600" b="1" dirty="0" err="1"/>
              <a:t>κB</a:t>
            </a:r>
            <a:r>
              <a:rPr lang="en-US" altLang="ko-KR" sz="1600" b="1" dirty="0"/>
              <a:t> activation in H292 cells.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4 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14090" y="2812877"/>
            <a:ext cx="7585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just"/>
            <a:r>
              <a:rPr lang="el-GR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7868190" y="3218798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479633" y="2812877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88312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67287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85690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62452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147020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645553" y="2812877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9372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1.한국생명공학연구원\Data정리\Western Blot\190823\quercetin\NLRC4\20190823_1537_14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S4.1.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NLRC4-Caspase-1 pathway in H292 cells. </a:t>
            </a:r>
            <a:r>
              <a:rPr lang="en-US" altLang="ko-KR" sz="1600" b="1" dirty="0" smtClean="0"/>
              <a:t>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</a:t>
            </a:r>
            <a:r>
              <a:rPr lang="en-US" altLang="ko-KR" sz="1600" dirty="0" smtClean="0"/>
              <a:t>2 </a:t>
            </a:r>
            <a:r>
              <a:rPr lang="en-US" altLang="ko-KR" sz="1600" dirty="0"/>
              <a:t>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01256" y="2554043"/>
            <a:ext cx="83227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just"/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NLRC4</a:t>
            </a: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 flipH="1">
            <a:off x="7866099" y="2959964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091875" y="2554043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87491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253403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719554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196316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680884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140228" y="2554043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9641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1.한국생명공학연구원\Data정리\Western Blot\190522\H292 -2h\caspase-1\20190522_1450_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S4.2.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NLRC4-Caspase-1 pathway in H292 cells. </a:t>
            </a:r>
            <a:r>
              <a:rPr lang="en-US" altLang="ko-KR" sz="1600" b="1" dirty="0" smtClean="0"/>
              <a:t>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</a:t>
            </a:r>
            <a:r>
              <a:rPr lang="en-US" altLang="ko-KR" sz="1600" dirty="0" smtClean="0"/>
              <a:t>2 </a:t>
            </a:r>
            <a:r>
              <a:rPr lang="en-US" altLang="ko-KR" sz="1600" dirty="0"/>
              <a:t>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12000" y="2215489"/>
            <a:ext cx="83227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just"/>
            <a:r>
              <a:rPr lang="en-US" altLang="ko-K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NLRC4</a:t>
            </a:r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7876843" y="2621410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12154" y="2215489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33896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52060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31274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08036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79541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65011" y="2215489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8769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1.한국생명공학연구원\Data정리\Western Blot\190910\quercetin\actin\20190910_1728_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734788"/>
            <a:ext cx="648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01821" y="5054788"/>
            <a:ext cx="774035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 smtClean="0"/>
              <a:t>S4.3. </a:t>
            </a:r>
            <a:r>
              <a:rPr lang="en-US" altLang="ko-KR" sz="1600" b="1" dirty="0"/>
              <a:t>The effect of </a:t>
            </a:r>
            <a:r>
              <a:rPr lang="en-US" altLang="ko-KR" sz="1600" b="1" dirty="0" err="1"/>
              <a:t>quercetin</a:t>
            </a:r>
            <a:r>
              <a:rPr lang="en-US" altLang="ko-KR" sz="1600" b="1" dirty="0"/>
              <a:t> on </a:t>
            </a:r>
            <a:r>
              <a:rPr lang="en-US" altLang="ko-KR" sz="1600" b="1" i="1" dirty="0"/>
              <a:t>P. </a:t>
            </a:r>
            <a:r>
              <a:rPr lang="en-US" altLang="ko-KR" sz="1600" b="1" i="1" dirty="0" err="1"/>
              <a:t>aeruginosa</a:t>
            </a:r>
            <a:r>
              <a:rPr lang="en-US" altLang="ko-KR" sz="1600" b="1" dirty="0"/>
              <a:t>-induced NLRC4-Caspase-1 pathway in H292 cells. </a:t>
            </a:r>
            <a:r>
              <a:rPr lang="en-US" altLang="ko-KR" sz="1600" b="1" dirty="0" smtClean="0"/>
              <a:t> </a:t>
            </a:r>
            <a:r>
              <a:rPr lang="en-US" altLang="ko-KR" sz="1600" dirty="0"/>
              <a:t>H292 cells were seeded into 12-well plates at a concentration of 1 × 10</a:t>
            </a:r>
            <a:r>
              <a:rPr lang="en-US" altLang="ko-KR" sz="1600" baseline="30000" dirty="0"/>
              <a:t>6</a:t>
            </a:r>
            <a:r>
              <a:rPr lang="en-US" altLang="ko-KR" sz="1600" dirty="0"/>
              <a:t> cells/well. The cells were treated with </a:t>
            </a:r>
            <a:r>
              <a:rPr lang="en-US" altLang="ko-KR" sz="1600" dirty="0" err="1"/>
              <a:t>quercetin</a:t>
            </a:r>
            <a:r>
              <a:rPr lang="en-US" altLang="ko-KR" sz="1600" dirty="0"/>
              <a:t> and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 for </a:t>
            </a:r>
            <a:r>
              <a:rPr lang="en-US" altLang="ko-KR" sz="1600" dirty="0" smtClean="0"/>
              <a:t>2 </a:t>
            </a:r>
            <a:r>
              <a:rPr lang="en-US" altLang="ko-KR" sz="1600" dirty="0"/>
              <a:t>h. PAK </a:t>
            </a:r>
            <a:r>
              <a:rPr lang="en-US" altLang="ko-KR" sz="1600" dirty="0" err="1"/>
              <a:t>ExoS</a:t>
            </a:r>
            <a:r>
              <a:rPr lang="en-US" altLang="ko-KR" sz="1600" dirty="0"/>
              <a:t>, PAK ΔST/pUCP18 </a:t>
            </a:r>
            <a:r>
              <a:rPr lang="en-US" altLang="ko-KR" sz="1600" dirty="0" err="1"/>
              <a:t>PAKexoS</a:t>
            </a:r>
            <a:r>
              <a:rPr lang="en-US" altLang="ko-KR" sz="1600" dirty="0" smtClean="0"/>
              <a:t>. (</a:t>
            </a:r>
            <a:r>
              <a:rPr lang="en-US" altLang="ko-KR" sz="1600" dirty="0"/>
              <a:t>Lane 1 – only </a:t>
            </a:r>
            <a:r>
              <a:rPr lang="en-US" altLang="ko-KR" sz="1600" dirty="0" smtClean="0"/>
              <a:t>uninfected H292 cell, </a:t>
            </a:r>
            <a:r>
              <a:rPr lang="en-US" altLang="ko-KR" sz="1600" dirty="0"/>
              <a:t>Lane 2 – only </a:t>
            </a:r>
            <a:r>
              <a:rPr lang="en-US" altLang="ko-KR" sz="1600" dirty="0" smtClean="0"/>
              <a:t>infected H292 cell, </a:t>
            </a:r>
            <a:r>
              <a:rPr lang="en-US" altLang="ko-KR" sz="1600" dirty="0"/>
              <a:t>Lane 3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2.5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4- infected H292 </a:t>
            </a:r>
            <a:r>
              <a:rPr lang="en-US" altLang="ko-KR" sz="1600" dirty="0" err="1" smtClean="0"/>
              <a:t>cell+quercetin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5</a:t>
            </a:r>
            <a:r>
              <a:rPr lang="el-GR" altLang="ko-KR" sz="1600" dirty="0"/>
              <a:t> μ</a:t>
            </a:r>
            <a:r>
              <a:rPr lang="en-US" altLang="ko-KR" sz="1600" dirty="0"/>
              <a:t>M, Lane 5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10 </a:t>
            </a:r>
            <a:r>
              <a:rPr lang="el-GR" altLang="ko-KR" sz="1600" dirty="0"/>
              <a:t>μ</a:t>
            </a:r>
            <a:r>
              <a:rPr lang="en-US" altLang="ko-KR" sz="1600" dirty="0"/>
              <a:t>M, Lane 6 – infected H292 </a:t>
            </a:r>
            <a:r>
              <a:rPr lang="en-US" altLang="ko-KR" sz="1600" dirty="0" err="1"/>
              <a:t>cell</a:t>
            </a:r>
            <a:r>
              <a:rPr lang="en-US" altLang="ko-KR" sz="1600" dirty="0" err="1" smtClean="0"/>
              <a:t>+quercetin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20</a:t>
            </a:r>
            <a:r>
              <a:rPr lang="el-GR" altLang="ko-KR" sz="1600" dirty="0"/>
              <a:t> μ</a:t>
            </a:r>
            <a:r>
              <a:rPr lang="en-US" altLang="ko-KR" sz="1600" dirty="0"/>
              <a:t>M</a:t>
            </a:r>
            <a:r>
              <a:rPr lang="en-US" altLang="ko-KR" sz="1600" dirty="0" smtClean="0"/>
              <a:t>)</a:t>
            </a:r>
            <a:endParaRPr lang="en-US" altLang="ko-KR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1133FF-19FC-4A16-9733-BA1410FB575E}"/>
              </a:ext>
            </a:extLst>
          </p:cNvPr>
          <p:cNvSpPr txBox="1"/>
          <p:nvPr/>
        </p:nvSpPr>
        <p:spPr>
          <a:xfrm>
            <a:off x="7814090" y="3249286"/>
            <a:ext cx="75854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just"/>
            <a:r>
              <a:rPr lang="el-GR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</a:t>
            </a:r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7868190" y="3655207"/>
            <a:ext cx="4571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05759" y="3249286"/>
            <a:ext cx="630301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Lane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88312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15035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028934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40381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59634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266726" y="3249286"/>
            <a:ext cx="301686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4465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5820</TotalTime>
  <Words>1281</Words>
  <Application>Microsoft Office PowerPoint</Application>
  <PresentationFormat>화면 슬라이드 쇼(4:3)</PresentationFormat>
  <Paragraphs>100</Paragraphs>
  <Slides>11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20132647@usk.ac.kr</dc:creator>
  <cp:lastModifiedBy>user</cp:lastModifiedBy>
  <cp:revision>367</cp:revision>
  <dcterms:created xsi:type="dcterms:W3CDTF">2017-11-26T13:37:36Z</dcterms:created>
  <dcterms:modified xsi:type="dcterms:W3CDTF">2020-07-16T13:37:11Z</dcterms:modified>
</cp:coreProperties>
</file>